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24"/>
    <p:sldId id="257" r:id="rId25"/>
    <p:sldId id="258" r:id="rId26"/>
    <p:sldId id="259" r:id="rId27"/>
    <p:sldId id="260" r:id="rId28"/>
    <p:sldId id="261" r:id="rId29"/>
    <p:sldId id="262" r:id="rId30"/>
    <p:sldId id="263" r:id="rId31"/>
    <p:sldId id="264" r:id="rId32"/>
    <p:sldId id="265" r:id="rId33"/>
    <p:sldId id="266" r:id="rId34"/>
    <p:sldId id="267" r:id="rId35"/>
    <p:sldId id="268" r:id="rId36"/>
    <p:sldId id="269" r:id="rId37"/>
    <p:sldId id="270" r:id="rId38"/>
    <p:sldId id="271" r:id="rId39"/>
    <p:sldId id="272" r:id="rId40"/>
  </p:sldIdLst>
  <p:sldSz cx="7556500" cy="10693400"/>
  <p:notesSz cx="6858000" cy="9144000"/>
  <p:embeddedFontLst>
    <p:embeddedFont>
      <p:font typeface="Arimo" charset="1" panose="020B0604020202020204"/>
      <p:regular r:id="rId6"/>
    </p:embeddedFont>
    <p:embeddedFont>
      <p:font typeface="Arimo Bold" charset="1" panose="020B0704020202020204"/>
      <p:regular r:id="rId7"/>
    </p:embeddedFont>
    <p:embeddedFont>
      <p:font typeface="Arimo Italics" charset="1" panose="020B0604020202090204"/>
      <p:regular r:id="rId8"/>
    </p:embeddedFont>
    <p:embeddedFont>
      <p:font typeface="Arimo Bold Italics" charset="1" panose="020B0704020202090204"/>
      <p:regular r:id="rId9"/>
    </p:embeddedFont>
    <p:embeddedFont>
      <p:font typeface="Open Sans Extra Bold" charset="1" panose="020B0906030804020204"/>
      <p:regular r:id="rId10"/>
    </p:embeddedFont>
    <p:embeddedFont>
      <p:font typeface="Open Sans Extra Bold Italics" charset="1" panose="020B0906030804020204"/>
      <p:regular r:id="rId11"/>
    </p:embeddedFont>
    <p:embeddedFont>
      <p:font typeface="Raleway" charset="1" panose="020B0503030101060003"/>
      <p:regular r:id="rId12"/>
    </p:embeddedFont>
    <p:embeddedFont>
      <p:font typeface="Raleway Bold" charset="1" panose="020B0803030101060003"/>
      <p:regular r:id="rId13"/>
    </p:embeddedFont>
    <p:embeddedFont>
      <p:font typeface="Raleway Thin" charset="1" panose="020B0203030101060003"/>
      <p:regular r:id="rId14"/>
    </p:embeddedFont>
    <p:embeddedFont>
      <p:font typeface="Raleway Heavy" charset="1" panose="020B0003030101060003"/>
      <p:regular r:id="rId15"/>
    </p:embeddedFont>
    <p:embeddedFont>
      <p:font typeface="Open Sans" charset="1" panose="020B0606030504020204"/>
      <p:regular r:id="rId16"/>
    </p:embeddedFont>
    <p:embeddedFont>
      <p:font typeface="Open Sans Bold" charset="1" panose="020B0806030504020204"/>
      <p:regular r:id="rId17"/>
    </p:embeddedFont>
    <p:embeddedFont>
      <p:font typeface="Open Sans Italics" charset="1" panose="020B0606030504020204"/>
      <p:regular r:id="rId18"/>
    </p:embeddedFont>
    <p:embeddedFont>
      <p:font typeface="Open Sans Bold Italics" charset="1" panose="020B0806030504020204"/>
      <p:regular r:id="rId19"/>
    </p:embeddedFont>
    <p:embeddedFont>
      <p:font typeface="Open Sans Light" charset="1" panose="020B0306030504020204"/>
      <p:regular r:id="rId20"/>
    </p:embeddedFont>
    <p:embeddedFont>
      <p:font typeface="Open Sans Light Italics" charset="1" panose="020B0306030504020204"/>
      <p:regular r:id="rId21"/>
    </p:embeddedFont>
    <p:embeddedFont>
      <p:font typeface="Open Sans Ultra-Bold" charset="1" panose="00000000000000000000"/>
      <p:regular r:id="rId22"/>
    </p:embeddedFont>
    <p:embeddedFont>
      <p:font typeface="Open Sans Ultra-Bold Italics" charset="1" panose="00000000000000000000"/>
      <p:regular r:id="rId2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fonts/font10.fntdata" Type="http://schemas.openxmlformats.org/officeDocument/2006/relationships/font"/><Relationship Id="rId11" Target="fonts/font11.fntdata" Type="http://schemas.openxmlformats.org/officeDocument/2006/relationships/font"/><Relationship Id="rId12" Target="fonts/font12.fntdata" Type="http://schemas.openxmlformats.org/officeDocument/2006/relationships/font"/><Relationship Id="rId13" Target="fonts/font13.fntdata" Type="http://schemas.openxmlformats.org/officeDocument/2006/relationships/font"/><Relationship Id="rId14" Target="fonts/font14.fntdata" Type="http://schemas.openxmlformats.org/officeDocument/2006/relationships/font"/><Relationship Id="rId15" Target="fonts/font15.fntdata" Type="http://schemas.openxmlformats.org/officeDocument/2006/relationships/font"/><Relationship Id="rId16" Target="fonts/font16.fntdata" Type="http://schemas.openxmlformats.org/officeDocument/2006/relationships/font"/><Relationship Id="rId17" Target="fonts/font17.fntdata" Type="http://schemas.openxmlformats.org/officeDocument/2006/relationships/font"/><Relationship Id="rId18" Target="fonts/font18.fntdata" Type="http://schemas.openxmlformats.org/officeDocument/2006/relationships/font"/><Relationship Id="rId19" Target="fonts/font19.fntdata" Type="http://schemas.openxmlformats.org/officeDocument/2006/relationships/font"/><Relationship Id="rId2" Target="presProps.xml" Type="http://schemas.openxmlformats.org/officeDocument/2006/relationships/presProps"/><Relationship Id="rId20" Target="fonts/font20.fntdata" Type="http://schemas.openxmlformats.org/officeDocument/2006/relationships/font"/><Relationship Id="rId21" Target="fonts/font21.fntdata" Type="http://schemas.openxmlformats.org/officeDocument/2006/relationships/font"/><Relationship Id="rId22" Target="fonts/font22.fntdata" Type="http://schemas.openxmlformats.org/officeDocument/2006/relationships/font"/><Relationship Id="rId23" Target="fonts/font23.fntdata" Type="http://schemas.openxmlformats.org/officeDocument/2006/relationships/font"/><Relationship Id="rId24" Target="slides/slide1.xml" Type="http://schemas.openxmlformats.org/officeDocument/2006/relationships/slide"/><Relationship Id="rId25" Target="slides/slide2.xml" Type="http://schemas.openxmlformats.org/officeDocument/2006/relationships/slide"/><Relationship Id="rId26" Target="slides/slide3.xml" Type="http://schemas.openxmlformats.org/officeDocument/2006/relationships/slide"/><Relationship Id="rId27" Target="slides/slide4.xml" Type="http://schemas.openxmlformats.org/officeDocument/2006/relationships/slide"/><Relationship Id="rId28" Target="slides/slide5.xml" Type="http://schemas.openxmlformats.org/officeDocument/2006/relationships/slide"/><Relationship Id="rId29" Target="slides/slide6.xml" Type="http://schemas.openxmlformats.org/officeDocument/2006/relationships/slide"/><Relationship Id="rId3" Target="viewProps.xml" Type="http://schemas.openxmlformats.org/officeDocument/2006/relationships/viewProps"/><Relationship Id="rId30" Target="slides/slide7.xml" Type="http://schemas.openxmlformats.org/officeDocument/2006/relationships/slide"/><Relationship Id="rId31" Target="slides/slide8.xml" Type="http://schemas.openxmlformats.org/officeDocument/2006/relationships/slide"/><Relationship Id="rId32" Target="slides/slide9.xml" Type="http://schemas.openxmlformats.org/officeDocument/2006/relationships/slide"/><Relationship Id="rId33" Target="slides/slide10.xml" Type="http://schemas.openxmlformats.org/officeDocument/2006/relationships/slide"/><Relationship Id="rId34" Target="slides/slide11.xml" Type="http://schemas.openxmlformats.org/officeDocument/2006/relationships/slide"/><Relationship Id="rId35" Target="slides/slide12.xml" Type="http://schemas.openxmlformats.org/officeDocument/2006/relationships/slide"/><Relationship Id="rId36" Target="slides/slide13.xml" Type="http://schemas.openxmlformats.org/officeDocument/2006/relationships/slide"/><Relationship Id="rId37" Target="slides/slide14.xml" Type="http://schemas.openxmlformats.org/officeDocument/2006/relationships/slide"/><Relationship Id="rId38" Target="slides/slide15.xml" Type="http://schemas.openxmlformats.org/officeDocument/2006/relationships/slide"/><Relationship Id="rId39" Target="slides/slide16.xml" Type="http://schemas.openxmlformats.org/officeDocument/2006/relationships/slide"/><Relationship Id="rId4" Target="theme/theme1.xml" Type="http://schemas.openxmlformats.org/officeDocument/2006/relationships/theme"/><Relationship Id="rId40" Target="slides/slide17.xml" Type="http://schemas.openxmlformats.org/officeDocument/2006/relationships/slide"/><Relationship Id="rId5" Target="tableStyles.xml" Type="http://schemas.openxmlformats.org/officeDocument/2006/relationships/tableStyles"/><Relationship Id="rId6" Target="fonts/font6.fntdata" Type="http://schemas.openxmlformats.org/officeDocument/2006/relationships/font"/><Relationship Id="rId7" Target="fonts/font7.fntdata" Type="http://schemas.openxmlformats.org/officeDocument/2006/relationships/font"/><Relationship Id="rId8" Target="fonts/font8.fntdata" Type="http://schemas.openxmlformats.org/officeDocument/2006/relationships/font"/><Relationship Id="rId9" Target="fonts/font9.fntdata" Type="http://schemas.openxmlformats.org/officeDocument/2006/relationships/font"/></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9.png" Type="http://schemas.openxmlformats.org/officeDocument/2006/relationships/image"/><Relationship Id="rId2" Target="../media/image1.jpeg" Type="http://schemas.openxmlformats.org/officeDocument/2006/relationships/image"/><Relationship Id="rId3" Target="../media/image2.jpeg" Type="http://schemas.openxmlformats.org/officeDocument/2006/relationships/image"/><Relationship Id="rId4" Target="../media/image3.jpeg" Type="http://schemas.openxmlformats.org/officeDocument/2006/relationships/image"/><Relationship Id="rId5" Target="../media/image4.png" Type="http://schemas.openxmlformats.org/officeDocument/2006/relationships/image"/><Relationship Id="rId6" Target="../media/image5.svg" Type="http://schemas.openxmlformats.org/officeDocument/2006/relationships/image"/><Relationship Id="rId7" Target="../media/image6.png" Type="http://schemas.openxmlformats.org/officeDocument/2006/relationships/image"/><Relationship Id="rId8" Target="../media/image7.png" Type="http://schemas.openxmlformats.org/officeDocument/2006/relationships/image"/><Relationship Id="rId9" Target="../media/image8.sv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2.jpeg" Type="http://schemas.openxmlformats.org/officeDocument/2006/relationships/image"/><Relationship Id="rId4" Target="../media/image3.jpeg" Type="http://schemas.openxmlformats.org/officeDocument/2006/relationships/image"/><Relationship Id="rId5" Target="../media/image10.png" Type="http://schemas.openxmlformats.org/officeDocument/2006/relationships/image"/><Relationship Id="rId6" Target="../media/image30.pn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2.jpeg" Type="http://schemas.openxmlformats.org/officeDocument/2006/relationships/image"/><Relationship Id="rId4" Target="../media/image3.jpeg" Type="http://schemas.openxmlformats.org/officeDocument/2006/relationships/image"/><Relationship Id="rId5" Target="../media/image10.png" Type="http://schemas.openxmlformats.org/officeDocument/2006/relationships/image"/><Relationship Id="rId6" Target="../media/image31.png" Type="http://schemas.openxmlformats.org/officeDocument/2006/relationships/image"/><Relationship Id="rId7" Target="../media/image32.sv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2.jpeg" Type="http://schemas.openxmlformats.org/officeDocument/2006/relationships/image"/><Relationship Id="rId4" Target="../media/image3.jpeg" Type="http://schemas.openxmlformats.org/officeDocument/2006/relationships/image"/><Relationship Id="rId5" Target="../media/image10.png" Type="http://schemas.openxmlformats.org/officeDocument/2006/relationships/image"/><Relationship Id="rId6" Target="../media/image33.png" Type="http://schemas.openxmlformats.org/officeDocument/2006/relationships/image"/><Relationship Id="rId7" Target="../media/image34.png" Type="http://schemas.openxmlformats.org/officeDocument/2006/relationships/image"/><Relationship Id="rId8" Target="../media/image35.svg" Type="http://schemas.openxmlformats.org/officeDocument/2006/relationships/image"/><Relationship Id="rId9" Target="../media/image36.pn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41.png" Type="http://schemas.openxmlformats.org/officeDocument/2006/relationships/image"/><Relationship Id="rId11" Target="../media/image42.svg" Type="http://schemas.openxmlformats.org/officeDocument/2006/relationships/image"/><Relationship Id="rId12" Target="../media/image43.png" Type="http://schemas.openxmlformats.org/officeDocument/2006/relationships/image"/><Relationship Id="rId2" Target="../media/image1.jpeg" Type="http://schemas.openxmlformats.org/officeDocument/2006/relationships/image"/><Relationship Id="rId3" Target="../media/image2.jpeg" Type="http://schemas.openxmlformats.org/officeDocument/2006/relationships/image"/><Relationship Id="rId4" Target="../media/image3.jpeg" Type="http://schemas.openxmlformats.org/officeDocument/2006/relationships/image"/><Relationship Id="rId5" Target="../media/image10.png" Type="http://schemas.openxmlformats.org/officeDocument/2006/relationships/image"/><Relationship Id="rId6" Target="../media/image37.png" Type="http://schemas.openxmlformats.org/officeDocument/2006/relationships/image"/><Relationship Id="rId7" Target="../media/image38.svg" Type="http://schemas.openxmlformats.org/officeDocument/2006/relationships/image"/><Relationship Id="rId8" Target="../media/image39.png" Type="http://schemas.openxmlformats.org/officeDocument/2006/relationships/image"/><Relationship Id="rId9" Target="../media/image40.svg" Type="http://schemas.openxmlformats.org/officeDocument/2006/relationships/image"/></Relationships>
</file>

<file path=ppt/slides/_rels/slide1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2.jpeg" Type="http://schemas.openxmlformats.org/officeDocument/2006/relationships/image"/><Relationship Id="rId4" Target="../media/image3.jpeg" Type="http://schemas.openxmlformats.org/officeDocument/2006/relationships/image"/><Relationship Id="rId5" Target="../media/image10.png" Type="http://schemas.openxmlformats.org/officeDocument/2006/relationships/image"/><Relationship Id="rId6" Target="../media/image44.png" Type="http://schemas.openxmlformats.org/officeDocument/2006/relationships/image"/></Relationships>
</file>

<file path=ppt/slides/_rels/slide1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2.jpeg" Type="http://schemas.openxmlformats.org/officeDocument/2006/relationships/image"/><Relationship Id="rId4" Target="../media/image3.jpeg" Type="http://schemas.openxmlformats.org/officeDocument/2006/relationships/image"/><Relationship Id="rId5" Target="../media/image10.png" Type="http://schemas.openxmlformats.org/officeDocument/2006/relationships/image"/></Relationships>
</file>

<file path=ppt/slides/_rels/slide1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2.jpeg" Type="http://schemas.openxmlformats.org/officeDocument/2006/relationships/image"/><Relationship Id="rId4" Target="../media/image3.jpeg" Type="http://schemas.openxmlformats.org/officeDocument/2006/relationships/image"/><Relationship Id="rId5" Target="../media/image10.png" Type="http://schemas.openxmlformats.org/officeDocument/2006/relationships/image"/><Relationship Id="rId6" Target="../media/image45.png" Type="http://schemas.openxmlformats.org/officeDocument/2006/relationships/image"/></Relationships>
</file>

<file path=ppt/slides/_rels/slide1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2.jpeg" Type="http://schemas.openxmlformats.org/officeDocument/2006/relationships/image"/><Relationship Id="rId4" Target="../media/image3.jpe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2.jpeg" Type="http://schemas.openxmlformats.org/officeDocument/2006/relationships/image"/><Relationship Id="rId4" Target="../media/image3.jpeg" Type="http://schemas.openxmlformats.org/officeDocument/2006/relationships/image"/><Relationship Id="rId5" Target="../media/image10.png" Type="http://schemas.openxmlformats.org/officeDocument/2006/relationships/image"/><Relationship Id="rId6" Target="../media/image11.pn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2.jpeg" Type="http://schemas.openxmlformats.org/officeDocument/2006/relationships/image"/><Relationship Id="rId4" Target="../media/image3.jpeg" Type="http://schemas.openxmlformats.org/officeDocument/2006/relationships/image"/><Relationship Id="rId5" Target="../media/image12.png" Type="http://schemas.openxmlformats.org/officeDocument/2006/relationships/image"/><Relationship Id="rId6" Target="../media/image13.png" Type="http://schemas.openxmlformats.org/officeDocument/2006/relationships/image"/><Relationship Id="rId7" Target="../media/image14.svg" Type="http://schemas.openxmlformats.org/officeDocument/2006/relationships/image"/><Relationship Id="rId8" Target="../media/image10.pn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15.png" Type="http://schemas.openxmlformats.org/officeDocument/2006/relationships/image"/><Relationship Id="rId4" Target="../media/image16.svg" Type="http://schemas.openxmlformats.org/officeDocument/2006/relationships/image"/><Relationship Id="rId5" Target="../media/image10.png" Type="http://schemas.openxmlformats.org/officeDocument/2006/relationships/image"/><Relationship Id="rId6" Target="../media/image17.png" Type="http://schemas.openxmlformats.org/officeDocument/2006/relationships/image"/><Relationship Id="rId7" Target="../media/image18.svg" Type="http://schemas.openxmlformats.org/officeDocument/2006/relationships/image"/><Relationship Id="rId8" Target="../media/image3.jpeg" Type="http://schemas.openxmlformats.org/officeDocument/2006/relationships/image"/><Relationship Id="rId9" Target="../media/image2.jpe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2.jpeg" Type="http://schemas.openxmlformats.org/officeDocument/2006/relationships/image"/><Relationship Id="rId4" Target="../media/image3.jpeg" Type="http://schemas.openxmlformats.org/officeDocument/2006/relationships/image"/><Relationship Id="rId5" Target="../media/image10.png" Type="http://schemas.openxmlformats.org/officeDocument/2006/relationships/image"/><Relationship Id="rId6" Target="../media/image19.png" Type="http://schemas.openxmlformats.org/officeDocument/2006/relationships/image"/><Relationship Id="rId7" Target="../media/image20.svg" Type="http://schemas.openxmlformats.org/officeDocument/2006/relationships/image"/><Relationship Id="rId8" Target="../media/image21.png" Type="http://schemas.openxmlformats.org/officeDocument/2006/relationships/image"/><Relationship Id="rId9" Target="../media/image22.sv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2.jpeg" Type="http://schemas.openxmlformats.org/officeDocument/2006/relationships/image"/><Relationship Id="rId4" Target="../media/image3.jpeg" Type="http://schemas.openxmlformats.org/officeDocument/2006/relationships/image"/><Relationship Id="rId5" Target="../media/image10.png" Type="http://schemas.openxmlformats.org/officeDocument/2006/relationships/image"/><Relationship Id="rId6" Target="../media/image23.png" Type="http://schemas.openxmlformats.org/officeDocument/2006/relationships/image"/><Relationship Id="rId7" Target="../media/image24.sv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2.jpeg" Type="http://schemas.openxmlformats.org/officeDocument/2006/relationships/image"/><Relationship Id="rId4" Target="../media/image3.jpeg" Type="http://schemas.openxmlformats.org/officeDocument/2006/relationships/image"/><Relationship Id="rId5" Target="../media/image10.png" Type="http://schemas.openxmlformats.org/officeDocument/2006/relationships/image"/><Relationship Id="rId6" Target="../media/image25.png" Type="http://schemas.openxmlformats.org/officeDocument/2006/relationships/image"/><Relationship Id="rId7" Target="../media/image26.sv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2.jpeg" Type="http://schemas.openxmlformats.org/officeDocument/2006/relationships/image"/><Relationship Id="rId4" Target="../media/image3.jpeg" Type="http://schemas.openxmlformats.org/officeDocument/2006/relationships/image"/><Relationship Id="rId5" Target="../media/image10.png" Type="http://schemas.openxmlformats.org/officeDocument/2006/relationships/image"/><Relationship Id="rId6" Target="../media/image27.png" Type="http://schemas.openxmlformats.org/officeDocument/2006/relationships/image"/><Relationship Id="rId7" Target="../media/image28.pn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2.jpeg" Type="http://schemas.openxmlformats.org/officeDocument/2006/relationships/image"/><Relationship Id="rId4" Target="../media/image3.jpeg" Type="http://schemas.openxmlformats.org/officeDocument/2006/relationships/image"/><Relationship Id="rId5" Target="../media/image10.png" Type="http://schemas.openxmlformats.org/officeDocument/2006/relationships/image"/><Relationship Id="rId6" Target="../media/image29.pn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61785" y="3815405"/>
            <a:ext cx="7683569" cy="5749410"/>
            <a:chOff x="0" y="0"/>
            <a:chExt cx="3526543" cy="2638818"/>
          </a:xfrm>
        </p:grpSpPr>
        <p:sp>
          <p:nvSpPr>
            <p:cNvPr name="Freeform 3" id="3"/>
            <p:cNvSpPr/>
            <p:nvPr/>
          </p:nvSpPr>
          <p:spPr>
            <a:xfrm flipH="false" flipV="false" rot="0">
              <a:off x="0" y="0"/>
              <a:ext cx="3526543" cy="2638818"/>
            </a:xfrm>
            <a:custGeom>
              <a:avLst/>
              <a:gdLst/>
              <a:ahLst/>
              <a:cxnLst/>
              <a:rect r="r" b="b" t="t" l="l"/>
              <a:pathLst>
                <a:path h="2638818" w="3526543">
                  <a:moveTo>
                    <a:pt x="0" y="0"/>
                  </a:moveTo>
                  <a:lnTo>
                    <a:pt x="3526543" y="0"/>
                  </a:lnTo>
                  <a:lnTo>
                    <a:pt x="3526543" y="2638818"/>
                  </a:lnTo>
                  <a:lnTo>
                    <a:pt x="0" y="2638818"/>
                  </a:lnTo>
                  <a:close/>
                </a:path>
              </a:pathLst>
            </a:custGeom>
            <a:solidFill>
              <a:srgbClr val="2767A3"/>
            </a:solidFill>
            <a:ln w="19050" cap="sq">
              <a:solidFill>
                <a:srgbClr val="FFFFFF"/>
              </a:solidFill>
              <a:prstDash val="solid"/>
              <a:miter/>
            </a:ln>
          </p:spPr>
        </p:sp>
        <p:sp>
          <p:nvSpPr>
            <p:cNvPr name="TextBox 4" id="4"/>
            <p:cNvSpPr txBox="true"/>
            <p:nvPr/>
          </p:nvSpPr>
          <p:spPr>
            <a:xfrm>
              <a:off x="0" y="-28575"/>
              <a:ext cx="3526543" cy="2667393"/>
            </a:xfrm>
            <a:prstGeom prst="rect">
              <a:avLst/>
            </a:prstGeom>
          </p:spPr>
          <p:txBody>
            <a:bodyPr anchor="ctr" rtlCol="false" tIns="26030" lIns="26030" bIns="26030" rIns="26030"/>
            <a:lstStyle/>
            <a:p>
              <a:pPr algn="ctr">
                <a:lnSpc>
                  <a:spcPts val="1424"/>
                </a:lnSpc>
              </a:pPr>
            </a:p>
          </p:txBody>
        </p:sp>
      </p:grpSp>
      <p:sp>
        <p:nvSpPr>
          <p:cNvPr name="Freeform 5" id="5"/>
          <p:cNvSpPr/>
          <p:nvPr/>
        </p:nvSpPr>
        <p:spPr>
          <a:xfrm flipH="false" flipV="false" rot="0">
            <a:off x="-8382" y="0"/>
            <a:ext cx="7568382" cy="4268620"/>
          </a:xfrm>
          <a:custGeom>
            <a:avLst/>
            <a:gdLst/>
            <a:ahLst/>
            <a:cxnLst/>
            <a:rect r="r" b="b" t="t" l="l"/>
            <a:pathLst>
              <a:path h="4268620" w="7568382">
                <a:moveTo>
                  <a:pt x="0" y="0"/>
                </a:moveTo>
                <a:lnTo>
                  <a:pt x="7568382" y="0"/>
                </a:lnTo>
                <a:lnTo>
                  <a:pt x="7568382" y="4268620"/>
                </a:lnTo>
                <a:lnTo>
                  <a:pt x="0" y="4268620"/>
                </a:lnTo>
                <a:lnTo>
                  <a:pt x="0" y="0"/>
                </a:lnTo>
                <a:close/>
              </a:path>
            </a:pathLst>
          </a:custGeom>
          <a:blipFill>
            <a:blip r:embed="rId2"/>
            <a:stretch>
              <a:fillRect l="0" t="-13737" r="0" b="-63564"/>
            </a:stretch>
          </a:blipFill>
        </p:spPr>
      </p:sp>
      <p:sp>
        <p:nvSpPr>
          <p:cNvPr name="Freeform 6" id="6"/>
          <p:cNvSpPr/>
          <p:nvPr/>
        </p:nvSpPr>
        <p:spPr>
          <a:xfrm flipH="false" flipV="false" rot="0">
            <a:off x="5540741" y="9716706"/>
            <a:ext cx="1624564" cy="771482"/>
          </a:xfrm>
          <a:custGeom>
            <a:avLst/>
            <a:gdLst/>
            <a:ahLst/>
            <a:cxnLst/>
            <a:rect r="r" b="b" t="t" l="l"/>
            <a:pathLst>
              <a:path h="771482" w="1624564">
                <a:moveTo>
                  <a:pt x="0" y="0"/>
                </a:moveTo>
                <a:lnTo>
                  <a:pt x="1624564" y="0"/>
                </a:lnTo>
                <a:lnTo>
                  <a:pt x="1624564" y="771482"/>
                </a:lnTo>
                <a:lnTo>
                  <a:pt x="0" y="771482"/>
                </a:lnTo>
                <a:lnTo>
                  <a:pt x="0" y="0"/>
                </a:lnTo>
                <a:close/>
              </a:path>
            </a:pathLst>
          </a:custGeom>
          <a:blipFill>
            <a:blip r:embed="rId3"/>
            <a:stretch>
              <a:fillRect l="0" t="0" r="0" b="0"/>
            </a:stretch>
          </a:blipFill>
        </p:spPr>
      </p:sp>
      <p:sp>
        <p:nvSpPr>
          <p:cNvPr name="Freeform 7" id="7"/>
          <p:cNvSpPr/>
          <p:nvPr/>
        </p:nvSpPr>
        <p:spPr>
          <a:xfrm flipH="false" flipV="false" rot="0">
            <a:off x="433569" y="9766431"/>
            <a:ext cx="1671166" cy="783359"/>
          </a:xfrm>
          <a:custGeom>
            <a:avLst/>
            <a:gdLst/>
            <a:ahLst/>
            <a:cxnLst/>
            <a:rect r="r" b="b" t="t" l="l"/>
            <a:pathLst>
              <a:path h="783359" w="1671166">
                <a:moveTo>
                  <a:pt x="0" y="0"/>
                </a:moveTo>
                <a:lnTo>
                  <a:pt x="1671166" y="0"/>
                </a:lnTo>
                <a:lnTo>
                  <a:pt x="1671166" y="783359"/>
                </a:lnTo>
                <a:lnTo>
                  <a:pt x="0" y="783359"/>
                </a:lnTo>
                <a:lnTo>
                  <a:pt x="0" y="0"/>
                </a:lnTo>
                <a:close/>
              </a:path>
            </a:pathLst>
          </a:custGeom>
          <a:blipFill>
            <a:blip r:embed="rId4"/>
            <a:stretch>
              <a:fillRect l="0" t="0" r="0" b="0"/>
            </a:stretch>
          </a:blipFill>
        </p:spPr>
      </p:sp>
      <p:grpSp>
        <p:nvGrpSpPr>
          <p:cNvPr name="Group 8" id="8"/>
          <p:cNvGrpSpPr/>
          <p:nvPr/>
        </p:nvGrpSpPr>
        <p:grpSpPr>
          <a:xfrm rot="0">
            <a:off x="1303020" y="439103"/>
            <a:ext cx="94298" cy="92392"/>
            <a:chOff x="0" y="0"/>
            <a:chExt cx="125730" cy="123190"/>
          </a:xfrm>
        </p:grpSpPr>
        <p:sp>
          <p:nvSpPr>
            <p:cNvPr name="Freeform 9" id="9"/>
            <p:cNvSpPr/>
            <p:nvPr/>
          </p:nvSpPr>
          <p:spPr>
            <a:xfrm flipH="false" flipV="false" rot="0">
              <a:off x="48260" y="48260"/>
              <a:ext cx="25400" cy="26670"/>
            </a:xfrm>
            <a:custGeom>
              <a:avLst/>
              <a:gdLst/>
              <a:ahLst/>
              <a:cxnLst/>
              <a:rect r="r" b="b" t="t" l="l"/>
              <a:pathLst>
                <a:path h="26670" w="25400">
                  <a:moveTo>
                    <a:pt x="25400" y="8890"/>
                  </a:moveTo>
                  <a:cubicBezTo>
                    <a:pt x="15240" y="26670"/>
                    <a:pt x="5080" y="22860"/>
                    <a:pt x="2540" y="19050"/>
                  </a:cubicBezTo>
                  <a:cubicBezTo>
                    <a:pt x="0" y="15240"/>
                    <a:pt x="2540" y="5080"/>
                    <a:pt x="6350" y="2540"/>
                  </a:cubicBezTo>
                  <a:cubicBezTo>
                    <a:pt x="8890" y="0"/>
                    <a:pt x="22860" y="3810"/>
                    <a:pt x="22860" y="3810"/>
                  </a:cubicBezTo>
                </a:path>
              </a:pathLst>
            </a:custGeom>
            <a:solidFill>
              <a:srgbClr val="0571D3"/>
            </a:solidFill>
            <a:ln cap="sq">
              <a:noFill/>
              <a:prstDash val="solid"/>
              <a:miter/>
            </a:ln>
          </p:spPr>
        </p:sp>
      </p:grpSp>
      <p:grpSp>
        <p:nvGrpSpPr>
          <p:cNvPr name="Group 10" id="10"/>
          <p:cNvGrpSpPr/>
          <p:nvPr/>
        </p:nvGrpSpPr>
        <p:grpSpPr>
          <a:xfrm rot="0">
            <a:off x="2951798" y="379095"/>
            <a:ext cx="128588" cy="124777"/>
            <a:chOff x="0" y="0"/>
            <a:chExt cx="171450" cy="166370"/>
          </a:xfrm>
        </p:grpSpPr>
        <p:sp>
          <p:nvSpPr>
            <p:cNvPr name="Freeform 11" id="11"/>
            <p:cNvSpPr/>
            <p:nvPr/>
          </p:nvSpPr>
          <p:spPr>
            <a:xfrm flipH="false" flipV="false" rot="0">
              <a:off x="44450" y="43180"/>
              <a:ext cx="74930" cy="77470"/>
            </a:xfrm>
            <a:custGeom>
              <a:avLst/>
              <a:gdLst/>
              <a:ahLst/>
              <a:cxnLst/>
              <a:rect r="r" b="b" t="t" l="l"/>
              <a:pathLst>
                <a:path h="77470" w="74930">
                  <a:moveTo>
                    <a:pt x="74930" y="25400"/>
                  </a:moveTo>
                  <a:cubicBezTo>
                    <a:pt x="43180" y="77470"/>
                    <a:pt x="12700" y="67310"/>
                    <a:pt x="6350" y="57150"/>
                  </a:cubicBezTo>
                  <a:cubicBezTo>
                    <a:pt x="0" y="45720"/>
                    <a:pt x="5080" y="15240"/>
                    <a:pt x="15240" y="7620"/>
                  </a:cubicBezTo>
                  <a:cubicBezTo>
                    <a:pt x="25400" y="0"/>
                    <a:pt x="66040" y="10160"/>
                    <a:pt x="66040" y="10160"/>
                  </a:cubicBezTo>
                </a:path>
              </a:pathLst>
            </a:custGeom>
            <a:solidFill>
              <a:srgbClr val="E7191F"/>
            </a:solidFill>
            <a:ln cap="sq">
              <a:noFill/>
              <a:prstDash val="solid"/>
              <a:miter/>
            </a:ln>
          </p:spPr>
        </p:sp>
      </p:grpSp>
      <p:grpSp>
        <p:nvGrpSpPr>
          <p:cNvPr name="Group 12" id="12"/>
          <p:cNvGrpSpPr/>
          <p:nvPr/>
        </p:nvGrpSpPr>
        <p:grpSpPr>
          <a:xfrm rot="0">
            <a:off x="3043238" y="270510"/>
            <a:ext cx="128588" cy="124777"/>
            <a:chOff x="0" y="0"/>
            <a:chExt cx="171450" cy="166370"/>
          </a:xfrm>
        </p:grpSpPr>
        <p:sp>
          <p:nvSpPr>
            <p:cNvPr name="Freeform 13" id="13"/>
            <p:cNvSpPr/>
            <p:nvPr/>
          </p:nvSpPr>
          <p:spPr>
            <a:xfrm flipH="false" flipV="false" rot="0">
              <a:off x="44450" y="41910"/>
              <a:ext cx="76200" cy="78740"/>
            </a:xfrm>
            <a:custGeom>
              <a:avLst/>
              <a:gdLst/>
              <a:ahLst/>
              <a:cxnLst/>
              <a:rect r="r" b="b" t="t" l="l"/>
              <a:pathLst>
                <a:path h="78740" w="76200">
                  <a:moveTo>
                    <a:pt x="76200" y="26670"/>
                  </a:moveTo>
                  <a:cubicBezTo>
                    <a:pt x="43180" y="78740"/>
                    <a:pt x="13970" y="68580"/>
                    <a:pt x="6350" y="58420"/>
                  </a:cubicBezTo>
                  <a:cubicBezTo>
                    <a:pt x="0" y="46990"/>
                    <a:pt x="6350" y="16510"/>
                    <a:pt x="16510" y="8890"/>
                  </a:cubicBezTo>
                  <a:cubicBezTo>
                    <a:pt x="25400" y="0"/>
                    <a:pt x="66040" y="11430"/>
                    <a:pt x="66040" y="11430"/>
                  </a:cubicBezTo>
                </a:path>
              </a:pathLst>
            </a:custGeom>
            <a:solidFill>
              <a:srgbClr val="E7191F"/>
            </a:solidFill>
            <a:ln cap="sq">
              <a:noFill/>
              <a:prstDash val="solid"/>
              <a:miter/>
            </a:ln>
          </p:spPr>
        </p:sp>
      </p:grpSp>
      <p:grpSp>
        <p:nvGrpSpPr>
          <p:cNvPr name="Group 14" id="14"/>
          <p:cNvGrpSpPr/>
          <p:nvPr/>
        </p:nvGrpSpPr>
        <p:grpSpPr>
          <a:xfrm rot="0">
            <a:off x="2563259" y="156958"/>
            <a:ext cx="2257536" cy="970483"/>
            <a:chOff x="0" y="0"/>
            <a:chExt cx="809050" cy="347799"/>
          </a:xfrm>
        </p:grpSpPr>
        <p:sp>
          <p:nvSpPr>
            <p:cNvPr name="Freeform 15" id="15"/>
            <p:cNvSpPr/>
            <p:nvPr/>
          </p:nvSpPr>
          <p:spPr>
            <a:xfrm flipH="false" flipV="false" rot="0">
              <a:off x="0" y="0"/>
              <a:ext cx="809050" cy="347799"/>
            </a:xfrm>
            <a:custGeom>
              <a:avLst/>
              <a:gdLst/>
              <a:ahLst/>
              <a:cxnLst/>
              <a:rect r="r" b="b" t="t" l="l"/>
              <a:pathLst>
                <a:path h="347799" w="809050">
                  <a:moveTo>
                    <a:pt x="0" y="0"/>
                  </a:moveTo>
                  <a:lnTo>
                    <a:pt x="809050" y="0"/>
                  </a:lnTo>
                  <a:lnTo>
                    <a:pt x="809050" y="347799"/>
                  </a:lnTo>
                  <a:lnTo>
                    <a:pt x="0" y="347799"/>
                  </a:lnTo>
                  <a:close/>
                </a:path>
              </a:pathLst>
            </a:custGeom>
            <a:gradFill rotWithShape="true">
              <a:gsLst>
                <a:gs pos="0">
                  <a:srgbClr val="FF3131">
                    <a:alpha val="100000"/>
                  </a:srgbClr>
                </a:gs>
                <a:gs pos="100000">
                  <a:srgbClr val="FF914D">
                    <a:alpha val="100000"/>
                  </a:srgbClr>
                </a:gs>
              </a:gsLst>
              <a:lin ang="0"/>
            </a:gradFill>
          </p:spPr>
        </p:sp>
        <p:sp>
          <p:nvSpPr>
            <p:cNvPr name="TextBox 16" id="16"/>
            <p:cNvSpPr txBox="true"/>
            <p:nvPr/>
          </p:nvSpPr>
          <p:spPr>
            <a:xfrm>
              <a:off x="0" y="-38100"/>
              <a:ext cx="809050" cy="385899"/>
            </a:xfrm>
            <a:prstGeom prst="rect">
              <a:avLst/>
            </a:prstGeom>
          </p:spPr>
          <p:txBody>
            <a:bodyPr anchor="ctr" rtlCol="false" tIns="50800" lIns="50800" bIns="50800" rIns="50800"/>
            <a:lstStyle/>
            <a:p>
              <a:pPr algn="ctr">
                <a:lnSpc>
                  <a:spcPts val="1800"/>
                </a:lnSpc>
              </a:pPr>
            </a:p>
          </p:txBody>
        </p:sp>
      </p:grpSp>
      <p:sp>
        <p:nvSpPr>
          <p:cNvPr name="Freeform 17" id="17"/>
          <p:cNvSpPr/>
          <p:nvPr/>
        </p:nvSpPr>
        <p:spPr>
          <a:xfrm flipH="false" flipV="false" rot="0">
            <a:off x="1650557" y="3839522"/>
            <a:ext cx="4093405" cy="1234639"/>
          </a:xfrm>
          <a:custGeom>
            <a:avLst/>
            <a:gdLst/>
            <a:ahLst/>
            <a:cxnLst/>
            <a:rect r="r" b="b" t="t" l="l"/>
            <a:pathLst>
              <a:path h="1234639" w="4093405">
                <a:moveTo>
                  <a:pt x="0" y="0"/>
                </a:moveTo>
                <a:lnTo>
                  <a:pt x="4093405" y="0"/>
                </a:lnTo>
                <a:lnTo>
                  <a:pt x="4093405" y="1234639"/>
                </a:lnTo>
                <a:lnTo>
                  <a:pt x="0" y="1234639"/>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18" id="18"/>
          <p:cNvSpPr/>
          <p:nvPr/>
        </p:nvSpPr>
        <p:spPr>
          <a:xfrm flipH="false" flipV="false" rot="0">
            <a:off x="6353023" y="3649279"/>
            <a:ext cx="1108161" cy="1416180"/>
          </a:xfrm>
          <a:custGeom>
            <a:avLst/>
            <a:gdLst/>
            <a:ahLst/>
            <a:cxnLst/>
            <a:rect r="r" b="b" t="t" l="l"/>
            <a:pathLst>
              <a:path h="1416180" w="1108161">
                <a:moveTo>
                  <a:pt x="0" y="0"/>
                </a:moveTo>
                <a:lnTo>
                  <a:pt x="1108161" y="0"/>
                </a:lnTo>
                <a:lnTo>
                  <a:pt x="1108161" y="1416180"/>
                </a:lnTo>
                <a:lnTo>
                  <a:pt x="0" y="1416180"/>
                </a:lnTo>
                <a:lnTo>
                  <a:pt x="0" y="0"/>
                </a:lnTo>
                <a:close/>
              </a:path>
            </a:pathLst>
          </a:custGeom>
          <a:blipFill>
            <a:blip r:embed="rId7"/>
            <a:stretch>
              <a:fillRect l="0" t="0" r="0" b="0"/>
            </a:stretch>
          </a:blipFill>
        </p:spPr>
      </p:sp>
      <p:sp>
        <p:nvSpPr>
          <p:cNvPr name="Freeform 19" id="19"/>
          <p:cNvSpPr/>
          <p:nvPr/>
        </p:nvSpPr>
        <p:spPr>
          <a:xfrm flipH="false" flipV="false" rot="0">
            <a:off x="0" y="3305846"/>
            <a:ext cx="1612393" cy="1693134"/>
          </a:xfrm>
          <a:custGeom>
            <a:avLst/>
            <a:gdLst/>
            <a:ahLst/>
            <a:cxnLst/>
            <a:rect r="r" b="b" t="t" l="l"/>
            <a:pathLst>
              <a:path h="1693134" w="1612393">
                <a:moveTo>
                  <a:pt x="0" y="0"/>
                </a:moveTo>
                <a:lnTo>
                  <a:pt x="1612393" y="0"/>
                </a:lnTo>
                <a:lnTo>
                  <a:pt x="1612393" y="1693133"/>
                </a:lnTo>
                <a:lnTo>
                  <a:pt x="0" y="1693133"/>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20" id="20"/>
          <p:cNvSpPr/>
          <p:nvPr/>
        </p:nvSpPr>
        <p:spPr>
          <a:xfrm flipH="false" flipV="false" rot="0">
            <a:off x="6757491" y="3959565"/>
            <a:ext cx="802509" cy="1114596"/>
          </a:xfrm>
          <a:custGeom>
            <a:avLst/>
            <a:gdLst/>
            <a:ahLst/>
            <a:cxnLst/>
            <a:rect r="r" b="b" t="t" l="l"/>
            <a:pathLst>
              <a:path h="1114596" w="802509">
                <a:moveTo>
                  <a:pt x="0" y="0"/>
                </a:moveTo>
                <a:lnTo>
                  <a:pt x="802509" y="0"/>
                </a:lnTo>
                <a:lnTo>
                  <a:pt x="802509" y="1114596"/>
                </a:lnTo>
                <a:lnTo>
                  <a:pt x="0" y="1114596"/>
                </a:lnTo>
                <a:lnTo>
                  <a:pt x="0" y="0"/>
                </a:lnTo>
                <a:close/>
              </a:path>
            </a:pathLst>
          </a:custGeom>
          <a:blipFill>
            <a:blip r:embed="rId10"/>
            <a:stretch>
              <a:fillRect l="0" t="0" r="0" b="0"/>
            </a:stretch>
          </a:blipFill>
        </p:spPr>
      </p:sp>
      <p:sp>
        <p:nvSpPr>
          <p:cNvPr name="TextBox 21" id="21"/>
          <p:cNvSpPr txBox="true"/>
          <p:nvPr/>
        </p:nvSpPr>
        <p:spPr>
          <a:xfrm rot="0">
            <a:off x="82051" y="4209559"/>
            <a:ext cx="7379133" cy="293102"/>
          </a:xfrm>
          <a:prstGeom prst="rect">
            <a:avLst/>
          </a:prstGeom>
        </p:spPr>
        <p:txBody>
          <a:bodyPr anchor="t" rtlCol="false" tIns="0" lIns="0" bIns="0" rIns="0">
            <a:spAutoFit/>
          </a:bodyPr>
          <a:lstStyle/>
          <a:p>
            <a:pPr algn="ctr">
              <a:lnSpc>
                <a:spcPts val="2168"/>
              </a:lnSpc>
            </a:pPr>
            <a:r>
              <a:rPr lang="en-US" sz="2105" spc="155">
                <a:solidFill>
                  <a:srgbClr val="000000"/>
                </a:solidFill>
                <a:latin typeface="Raleway Bold"/>
              </a:rPr>
              <a:t>ISLA COMPETENCIA</a:t>
            </a:r>
          </a:p>
        </p:txBody>
      </p:sp>
      <p:sp>
        <p:nvSpPr>
          <p:cNvPr name="TextBox 22" id="22"/>
          <p:cNvSpPr txBox="true"/>
          <p:nvPr/>
        </p:nvSpPr>
        <p:spPr>
          <a:xfrm rot="0">
            <a:off x="433569" y="5666150"/>
            <a:ext cx="6731736" cy="3345784"/>
          </a:xfrm>
          <a:prstGeom prst="rect">
            <a:avLst/>
          </a:prstGeom>
        </p:spPr>
        <p:txBody>
          <a:bodyPr anchor="t" rtlCol="false" tIns="0" lIns="0" bIns="0" rIns="0">
            <a:spAutoFit/>
          </a:bodyPr>
          <a:lstStyle/>
          <a:p>
            <a:pPr>
              <a:lnSpc>
                <a:spcPts val="1960"/>
              </a:lnSpc>
            </a:pPr>
            <a:r>
              <a:rPr lang="en-US" sz="1400">
                <a:solidFill>
                  <a:srgbClr val="FFFFFF"/>
                </a:solidFill>
                <a:latin typeface="Raleway Bold"/>
              </a:rPr>
              <a:t>Has llegado a Isla Competencia. el destino educativo donde el pensamiento computacional se fusiona con las habilidades básicas para desarrollarte en tu vida laboral, pero también en tu vida diaria.</a:t>
            </a:r>
          </a:p>
          <a:p>
            <a:pPr>
              <a:lnSpc>
                <a:spcPts val="1120"/>
              </a:lnSpc>
            </a:pPr>
          </a:p>
          <a:p>
            <a:pPr>
              <a:lnSpc>
                <a:spcPts val="1960"/>
              </a:lnSpc>
            </a:pPr>
            <a:r>
              <a:rPr lang="en-US" sz="1400">
                <a:solidFill>
                  <a:srgbClr val="FFFFFF"/>
                </a:solidFill>
                <a:latin typeface="Raleway Bold"/>
              </a:rPr>
              <a:t>Prepárate para vivir un emocionante viaje hacia el aprendizaje, explorando un terreno donde las habilidades prácticas, actitudes y conocimientos se entrelazan para darte la oportunidad de vivir una experiencia educativa única.</a:t>
            </a:r>
          </a:p>
          <a:p>
            <a:pPr>
              <a:lnSpc>
                <a:spcPts val="1120"/>
              </a:lnSpc>
            </a:pPr>
          </a:p>
          <a:p>
            <a:pPr>
              <a:lnSpc>
                <a:spcPts val="1960"/>
              </a:lnSpc>
            </a:pPr>
            <a:r>
              <a:rPr lang="en-US" sz="1400" spc="-22">
                <a:solidFill>
                  <a:srgbClr val="FFFFFF"/>
                </a:solidFill>
                <a:latin typeface="Raleway Bold"/>
              </a:rPr>
              <a:t>En Isla Competencia, creemos que las competencias a lo largo de la vida van más allá de la mera adquisición de habilidades técnicas. Se trata de proporcionarte las herramientas necesarias para enfrentar los desafíos de la vida.</a:t>
            </a:r>
          </a:p>
          <a:p>
            <a:pPr>
              <a:lnSpc>
                <a:spcPts val="1119"/>
              </a:lnSpc>
            </a:pPr>
          </a:p>
          <a:p>
            <a:pPr marL="0" indent="0" lvl="1">
              <a:lnSpc>
                <a:spcPts val="1960"/>
              </a:lnSpc>
            </a:pPr>
            <a:r>
              <a:rPr lang="en-US" sz="1400">
                <a:solidFill>
                  <a:srgbClr val="FFFFFF"/>
                </a:solidFill>
                <a:latin typeface="Raleway Bold"/>
              </a:rPr>
              <a:t>En cada rincón de Isla Competencia, encontrarás actividades diseñadas para desarrollar tus habilidades de pensamiento computacional y, al mismo tiempo, adquirirás competencias que trascienden los límites de la pantalla.</a:t>
            </a:r>
          </a:p>
        </p:txBody>
      </p:sp>
      <p:sp>
        <p:nvSpPr>
          <p:cNvPr name="TextBox 23" id="23"/>
          <p:cNvSpPr txBox="true"/>
          <p:nvPr/>
        </p:nvSpPr>
        <p:spPr>
          <a:xfrm rot="0">
            <a:off x="2469667" y="9780620"/>
            <a:ext cx="2694845" cy="726406"/>
          </a:xfrm>
          <a:prstGeom prst="rect">
            <a:avLst/>
          </a:prstGeom>
        </p:spPr>
        <p:txBody>
          <a:bodyPr anchor="t" rtlCol="false" tIns="0" lIns="0" bIns="0" rIns="0">
            <a:spAutoFit/>
          </a:bodyPr>
          <a:lstStyle/>
          <a:p>
            <a:pPr algn="ctr" marL="0" indent="0" lvl="1">
              <a:lnSpc>
                <a:spcPts val="1436"/>
              </a:lnSpc>
            </a:pPr>
            <a:r>
              <a:rPr lang="en-US" sz="1026" spc="25">
                <a:solidFill>
                  <a:srgbClr val="2F4052"/>
                </a:solidFill>
                <a:latin typeface="Raleway Bold"/>
              </a:rPr>
              <a:t>COMPUTACIONAL+: Plataforma de Recursos Educativos Abiertos de Pensamiento Computacional para colectivos de baja cualificación</a:t>
            </a:r>
          </a:p>
        </p:txBody>
      </p:sp>
      <p:sp>
        <p:nvSpPr>
          <p:cNvPr name="TextBox 24" id="24"/>
          <p:cNvSpPr txBox="true"/>
          <p:nvPr/>
        </p:nvSpPr>
        <p:spPr>
          <a:xfrm rot="0">
            <a:off x="3358050" y="194629"/>
            <a:ext cx="678418" cy="431798"/>
          </a:xfrm>
          <a:prstGeom prst="rect">
            <a:avLst/>
          </a:prstGeom>
        </p:spPr>
        <p:txBody>
          <a:bodyPr anchor="t" rtlCol="false" tIns="0" lIns="0" bIns="0" rIns="0">
            <a:spAutoFit/>
          </a:bodyPr>
          <a:lstStyle/>
          <a:p>
            <a:pPr algn="ctr" marL="0" indent="0" lvl="0">
              <a:lnSpc>
                <a:spcPts val="3500"/>
              </a:lnSpc>
              <a:spcBef>
                <a:spcPct val="0"/>
              </a:spcBef>
            </a:pPr>
            <a:r>
              <a:rPr lang="en-US" sz="2500">
                <a:solidFill>
                  <a:srgbClr val="FFFFFF"/>
                </a:solidFill>
                <a:latin typeface="Open Sans Bold"/>
              </a:rPr>
              <a:t>ISLA</a:t>
            </a:r>
          </a:p>
        </p:txBody>
      </p:sp>
      <p:sp>
        <p:nvSpPr>
          <p:cNvPr name="TextBox 25" id="25"/>
          <p:cNvSpPr txBox="true"/>
          <p:nvPr/>
        </p:nvSpPr>
        <p:spPr>
          <a:xfrm rot="0">
            <a:off x="2644277" y="594574"/>
            <a:ext cx="2095500" cy="389253"/>
          </a:xfrm>
          <a:prstGeom prst="rect">
            <a:avLst/>
          </a:prstGeom>
        </p:spPr>
        <p:txBody>
          <a:bodyPr anchor="t" rtlCol="false" tIns="0" lIns="0" bIns="0" rIns="0">
            <a:spAutoFit/>
          </a:bodyPr>
          <a:lstStyle/>
          <a:p>
            <a:pPr algn="ctr" marL="0" indent="0" lvl="0">
              <a:lnSpc>
                <a:spcPts val="3220"/>
              </a:lnSpc>
              <a:spcBef>
                <a:spcPct val="0"/>
              </a:spcBef>
            </a:pPr>
            <a:r>
              <a:rPr lang="en-US" sz="2300">
                <a:solidFill>
                  <a:srgbClr val="FFFFFF"/>
                </a:solidFill>
                <a:latin typeface="Open Sans Bold"/>
              </a:rPr>
              <a:t>COMPETENCIA</a:t>
            </a:r>
          </a:p>
        </p:txBody>
      </p:sp>
      <p:sp>
        <p:nvSpPr>
          <p:cNvPr name="TextBox 26" id="26"/>
          <p:cNvSpPr txBox="true"/>
          <p:nvPr/>
        </p:nvSpPr>
        <p:spPr>
          <a:xfrm rot="0">
            <a:off x="109871" y="5237104"/>
            <a:ext cx="7379133" cy="236841"/>
          </a:xfrm>
          <a:prstGeom prst="rect">
            <a:avLst/>
          </a:prstGeom>
        </p:spPr>
        <p:txBody>
          <a:bodyPr anchor="t" rtlCol="false" tIns="0" lIns="0" bIns="0" rIns="0">
            <a:spAutoFit/>
          </a:bodyPr>
          <a:lstStyle/>
          <a:p>
            <a:pPr algn="ctr">
              <a:lnSpc>
                <a:spcPts val="1756"/>
              </a:lnSpc>
            </a:pPr>
            <a:r>
              <a:rPr lang="en-US" sz="1705" spc="126">
                <a:solidFill>
                  <a:srgbClr val="FFFFFF"/>
                </a:solidFill>
                <a:latin typeface="Raleway Bold"/>
              </a:rPr>
              <a:t>EL PARAÍSO DE LAS COMPETENCIAS PERSONALES</a:t>
            </a:r>
          </a:p>
        </p:txBody>
      </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8382" y="-180000"/>
            <a:ext cx="7568382" cy="4268620"/>
          </a:xfrm>
          <a:custGeom>
            <a:avLst/>
            <a:gdLst/>
            <a:ahLst/>
            <a:cxnLst/>
            <a:rect r="r" b="b" t="t" l="l"/>
            <a:pathLst>
              <a:path h="4268620" w="7568382">
                <a:moveTo>
                  <a:pt x="0" y="0"/>
                </a:moveTo>
                <a:lnTo>
                  <a:pt x="7568382" y="0"/>
                </a:lnTo>
                <a:lnTo>
                  <a:pt x="7568382" y="4268620"/>
                </a:lnTo>
                <a:lnTo>
                  <a:pt x="0" y="4268620"/>
                </a:lnTo>
                <a:lnTo>
                  <a:pt x="0" y="0"/>
                </a:lnTo>
                <a:close/>
              </a:path>
            </a:pathLst>
          </a:custGeom>
          <a:blipFill>
            <a:blip r:embed="rId2"/>
            <a:stretch>
              <a:fillRect l="0" t="-13737" r="0" b="-63564"/>
            </a:stretch>
          </a:blipFill>
        </p:spPr>
      </p:sp>
      <p:grpSp>
        <p:nvGrpSpPr>
          <p:cNvPr name="Group 3" id="3"/>
          <p:cNvGrpSpPr/>
          <p:nvPr/>
        </p:nvGrpSpPr>
        <p:grpSpPr>
          <a:xfrm rot="0">
            <a:off x="-61785" y="4155595"/>
            <a:ext cx="7683569" cy="5409220"/>
            <a:chOff x="0" y="0"/>
            <a:chExt cx="3526543" cy="2482680"/>
          </a:xfrm>
        </p:grpSpPr>
        <p:sp>
          <p:nvSpPr>
            <p:cNvPr name="Freeform 4" id="4"/>
            <p:cNvSpPr/>
            <p:nvPr/>
          </p:nvSpPr>
          <p:spPr>
            <a:xfrm flipH="false" flipV="false" rot="0">
              <a:off x="0" y="0"/>
              <a:ext cx="3526543" cy="2482680"/>
            </a:xfrm>
            <a:custGeom>
              <a:avLst/>
              <a:gdLst/>
              <a:ahLst/>
              <a:cxnLst/>
              <a:rect r="r" b="b" t="t" l="l"/>
              <a:pathLst>
                <a:path h="2482680" w="3526543">
                  <a:moveTo>
                    <a:pt x="0" y="0"/>
                  </a:moveTo>
                  <a:lnTo>
                    <a:pt x="3526543" y="0"/>
                  </a:lnTo>
                  <a:lnTo>
                    <a:pt x="3526543" y="2482680"/>
                  </a:lnTo>
                  <a:lnTo>
                    <a:pt x="0" y="2482680"/>
                  </a:lnTo>
                  <a:close/>
                </a:path>
              </a:pathLst>
            </a:custGeom>
            <a:solidFill>
              <a:srgbClr val="4EA849"/>
            </a:solidFill>
            <a:ln w="19050" cap="sq">
              <a:solidFill>
                <a:srgbClr val="FFFFFF"/>
              </a:solidFill>
              <a:prstDash val="solid"/>
              <a:miter/>
            </a:ln>
          </p:spPr>
        </p:sp>
        <p:sp>
          <p:nvSpPr>
            <p:cNvPr name="TextBox 5" id="5"/>
            <p:cNvSpPr txBox="true"/>
            <p:nvPr/>
          </p:nvSpPr>
          <p:spPr>
            <a:xfrm>
              <a:off x="0" y="-28575"/>
              <a:ext cx="3526543" cy="2511255"/>
            </a:xfrm>
            <a:prstGeom prst="rect">
              <a:avLst/>
            </a:prstGeom>
          </p:spPr>
          <p:txBody>
            <a:bodyPr anchor="ctr" rtlCol="false" tIns="26030" lIns="26030" bIns="26030" rIns="26030"/>
            <a:lstStyle/>
            <a:p>
              <a:pPr algn="ctr">
                <a:lnSpc>
                  <a:spcPts val="1424"/>
                </a:lnSpc>
              </a:pPr>
            </a:p>
          </p:txBody>
        </p:sp>
      </p:grpSp>
      <p:sp>
        <p:nvSpPr>
          <p:cNvPr name="Freeform 6" id="6"/>
          <p:cNvSpPr/>
          <p:nvPr/>
        </p:nvSpPr>
        <p:spPr>
          <a:xfrm flipH="false" flipV="false" rot="0">
            <a:off x="5540741" y="9716706"/>
            <a:ext cx="1624564" cy="771482"/>
          </a:xfrm>
          <a:custGeom>
            <a:avLst/>
            <a:gdLst/>
            <a:ahLst/>
            <a:cxnLst/>
            <a:rect r="r" b="b" t="t" l="l"/>
            <a:pathLst>
              <a:path h="771482" w="1624564">
                <a:moveTo>
                  <a:pt x="0" y="0"/>
                </a:moveTo>
                <a:lnTo>
                  <a:pt x="1624564" y="0"/>
                </a:lnTo>
                <a:lnTo>
                  <a:pt x="1624564" y="771482"/>
                </a:lnTo>
                <a:lnTo>
                  <a:pt x="0" y="771482"/>
                </a:lnTo>
                <a:lnTo>
                  <a:pt x="0" y="0"/>
                </a:lnTo>
                <a:close/>
              </a:path>
            </a:pathLst>
          </a:custGeom>
          <a:blipFill>
            <a:blip r:embed="rId3"/>
            <a:stretch>
              <a:fillRect l="0" t="0" r="0" b="0"/>
            </a:stretch>
          </a:blipFill>
        </p:spPr>
      </p:sp>
      <p:sp>
        <p:nvSpPr>
          <p:cNvPr name="Freeform 7" id="7"/>
          <p:cNvSpPr/>
          <p:nvPr/>
        </p:nvSpPr>
        <p:spPr>
          <a:xfrm flipH="false" flipV="false" rot="0">
            <a:off x="433569" y="9766431"/>
            <a:ext cx="1671166" cy="783359"/>
          </a:xfrm>
          <a:custGeom>
            <a:avLst/>
            <a:gdLst/>
            <a:ahLst/>
            <a:cxnLst/>
            <a:rect r="r" b="b" t="t" l="l"/>
            <a:pathLst>
              <a:path h="783359" w="1671166">
                <a:moveTo>
                  <a:pt x="0" y="0"/>
                </a:moveTo>
                <a:lnTo>
                  <a:pt x="1671166" y="0"/>
                </a:lnTo>
                <a:lnTo>
                  <a:pt x="1671166" y="783359"/>
                </a:lnTo>
                <a:lnTo>
                  <a:pt x="0" y="783359"/>
                </a:lnTo>
                <a:lnTo>
                  <a:pt x="0" y="0"/>
                </a:lnTo>
                <a:close/>
              </a:path>
            </a:pathLst>
          </a:custGeom>
          <a:blipFill>
            <a:blip r:embed="rId4"/>
            <a:stretch>
              <a:fillRect l="0" t="0" r="0" b="0"/>
            </a:stretch>
          </a:blipFill>
        </p:spPr>
      </p:sp>
      <p:grpSp>
        <p:nvGrpSpPr>
          <p:cNvPr name="Group 8" id="8"/>
          <p:cNvGrpSpPr/>
          <p:nvPr/>
        </p:nvGrpSpPr>
        <p:grpSpPr>
          <a:xfrm rot="0">
            <a:off x="1303020" y="439103"/>
            <a:ext cx="94298" cy="92392"/>
            <a:chOff x="0" y="0"/>
            <a:chExt cx="125730" cy="123190"/>
          </a:xfrm>
        </p:grpSpPr>
        <p:sp>
          <p:nvSpPr>
            <p:cNvPr name="Freeform 9" id="9"/>
            <p:cNvSpPr/>
            <p:nvPr/>
          </p:nvSpPr>
          <p:spPr>
            <a:xfrm flipH="false" flipV="false" rot="0">
              <a:off x="48260" y="48260"/>
              <a:ext cx="25400" cy="26670"/>
            </a:xfrm>
            <a:custGeom>
              <a:avLst/>
              <a:gdLst/>
              <a:ahLst/>
              <a:cxnLst/>
              <a:rect r="r" b="b" t="t" l="l"/>
              <a:pathLst>
                <a:path h="26670" w="25400">
                  <a:moveTo>
                    <a:pt x="25400" y="8890"/>
                  </a:moveTo>
                  <a:cubicBezTo>
                    <a:pt x="15240" y="26670"/>
                    <a:pt x="5080" y="22860"/>
                    <a:pt x="2540" y="19050"/>
                  </a:cubicBezTo>
                  <a:cubicBezTo>
                    <a:pt x="0" y="15240"/>
                    <a:pt x="2540" y="5080"/>
                    <a:pt x="6350" y="2540"/>
                  </a:cubicBezTo>
                  <a:cubicBezTo>
                    <a:pt x="8890" y="0"/>
                    <a:pt x="22860" y="3810"/>
                    <a:pt x="22860" y="3810"/>
                  </a:cubicBezTo>
                </a:path>
              </a:pathLst>
            </a:custGeom>
            <a:solidFill>
              <a:srgbClr val="0571D3"/>
            </a:solidFill>
            <a:ln cap="sq">
              <a:noFill/>
              <a:prstDash val="solid"/>
              <a:miter/>
            </a:ln>
          </p:spPr>
        </p:sp>
      </p:grpSp>
      <p:grpSp>
        <p:nvGrpSpPr>
          <p:cNvPr name="Group 10" id="10"/>
          <p:cNvGrpSpPr/>
          <p:nvPr/>
        </p:nvGrpSpPr>
        <p:grpSpPr>
          <a:xfrm rot="0">
            <a:off x="2951798" y="379095"/>
            <a:ext cx="128588" cy="124777"/>
            <a:chOff x="0" y="0"/>
            <a:chExt cx="171450" cy="166370"/>
          </a:xfrm>
        </p:grpSpPr>
        <p:sp>
          <p:nvSpPr>
            <p:cNvPr name="Freeform 11" id="11"/>
            <p:cNvSpPr/>
            <p:nvPr/>
          </p:nvSpPr>
          <p:spPr>
            <a:xfrm flipH="false" flipV="false" rot="0">
              <a:off x="44450" y="43180"/>
              <a:ext cx="74930" cy="77470"/>
            </a:xfrm>
            <a:custGeom>
              <a:avLst/>
              <a:gdLst/>
              <a:ahLst/>
              <a:cxnLst/>
              <a:rect r="r" b="b" t="t" l="l"/>
              <a:pathLst>
                <a:path h="77470" w="74930">
                  <a:moveTo>
                    <a:pt x="74930" y="25400"/>
                  </a:moveTo>
                  <a:cubicBezTo>
                    <a:pt x="43180" y="77470"/>
                    <a:pt x="12700" y="67310"/>
                    <a:pt x="6350" y="57150"/>
                  </a:cubicBezTo>
                  <a:cubicBezTo>
                    <a:pt x="0" y="45720"/>
                    <a:pt x="5080" y="15240"/>
                    <a:pt x="15240" y="7620"/>
                  </a:cubicBezTo>
                  <a:cubicBezTo>
                    <a:pt x="25400" y="0"/>
                    <a:pt x="66040" y="10160"/>
                    <a:pt x="66040" y="10160"/>
                  </a:cubicBezTo>
                </a:path>
              </a:pathLst>
            </a:custGeom>
            <a:solidFill>
              <a:srgbClr val="E7191F"/>
            </a:solidFill>
            <a:ln cap="sq">
              <a:noFill/>
              <a:prstDash val="solid"/>
              <a:miter/>
            </a:ln>
          </p:spPr>
        </p:sp>
      </p:grpSp>
      <p:grpSp>
        <p:nvGrpSpPr>
          <p:cNvPr name="Group 12" id="12"/>
          <p:cNvGrpSpPr/>
          <p:nvPr/>
        </p:nvGrpSpPr>
        <p:grpSpPr>
          <a:xfrm rot="0">
            <a:off x="3043238" y="270510"/>
            <a:ext cx="128588" cy="124777"/>
            <a:chOff x="0" y="0"/>
            <a:chExt cx="171450" cy="166370"/>
          </a:xfrm>
        </p:grpSpPr>
        <p:sp>
          <p:nvSpPr>
            <p:cNvPr name="Freeform 13" id="13"/>
            <p:cNvSpPr/>
            <p:nvPr/>
          </p:nvSpPr>
          <p:spPr>
            <a:xfrm flipH="false" flipV="false" rot="0">
              <a:off x="44450" y="41910"/>
              <a:ext cx="76200" cy="78740"/>
            </a:xfrm>
            <a:custGeom>
              <a:avLst/>
              <a:gdLst/>
              <a:ahLst/>
              <a:cxnLst/>
              <a:rect r="r" b="b" t="t" l="l"/>
              <a:pathLst>
                <a:path h="78740" w="76200">
                  <a:moveTo>
                    <a:pt x="76200" y="26670"/>
                  </a:moveTo>
                  <a:cubicBezTo>
                    <a:pt x="43180" y="78740"/>
                    <a:pt x="13970" y="68580"/>
                    <a:pt x="6350" y="58420"/>
                  </a:cubicBezTo>
                  <a:cubicBezTo>
                    <a:pt x="0" y="46990"/>
                    <a:pt x="6350" y="16510"/>
                    <a:pt x="16510" y="8890"/>
                  </a:cubicBezTo>
                  <a:cubicBezTo>
                    <a:pt x="25400" y="0"/>
                    <a:pt x="66040" y="11430"/>
                    <a:pt x="66040" y="11430"/>
                  </a:cubicBezTo>
                </a:path>
              </a:pathLst>
            </a:custGeom>
            <a:solidFill>
              <a:srgbClr val="E7191F"/>
            </a:solidFill>
            <a:ln cap="sq">
              <a:noFill/>
              <a:prstDash val="solid"/>
              <a:miter/>
            </a:ln>
          </p:spPr>
        </p:sp>
      </p:grpSp>
      <p:grpSp>
        <p:nvGrpSpPr>
          <p:cNvPr name="Group 14" id="14"/>
          <p:cNvGrpSpPr/>
          <p:nvPr/>
        </p:nvGrpSpPr>
        <p:grpSpPr>
          <a:xfrm rot="0">
            <a:off x="2563259" y="0"/>
            <a:ext cx="2257536" cy="970483"/>
            <a:chOff x="0" y="0"/>
            <a:chExt cx="3010048" cy="1293977"/>
          </a:xfrm>
        </p:grpSpPr>
        <p:grpSp>
          <p:nvGrpSpPr>
            <p:cNvPr name="Group 15" id="15"/>
            <p:cNvGrpSpPr/>
            <p:nvPr/>
          </p:nvGrpSpPr>
          <p:grpSpPr>
            <a:xfrm rot="0">
              <a:off x="0" y="0"/>
              <a:ext cx="3010048" cy="1293977"/>
              <a:chOff x="0" y="0"/>
              <a:chExt cx="809050" cy="347799"/>
            </a:xfrm>
          </p:grpSpPr>
          <p:sp>
            <p:nvSpPr>
              <p:cNvPr name="Freeform 16" id="16"/>
              <p:cNvSpPr/>
              <p:nvPr/>
            </p:nvSpPr>
            <p:spPr>
              <a:xfrm flipH="false" flipV="false" rot="0">
                <a:off x="0" y="0"/>
                <a:ext cx="809050" cy="347799"/>
              </a:xfrm>
              <a:custGeom>
                <a:avLst/>
                <a:gdLst/>
                <a:ahLst/>
                <a:cxnLst/>
                <a:rect r="r" b="b" t="t" l="l"/>
                <a:pathLst>
                  <a:path h="347799" w="809050">
                    <a:moveTo>
                      <a:pt x="0" y="0"/>
                    </a:moveTo>
                    <a:lnTo>
                      <a:pt x="809050" y="0"/>
                    </a:lnTo>
                    <a:lnTo>
                      <a:pt x="809050" y="347799"/>
                    </a:lnTo>
                    <a:lnTo>
                      <a:pt x="0" y="347799"/>
                    </a:lnTo>
                    <a:close/>
                  </a:path>
                </a:pathLst>
              </a:custGeom>
              <a:gradFill rotWithShape="true">
                <a:gsLst>
                  <a:gs pos="0">
                    <a:srgbClr val="FF3131">
                      <a:alpha val="100000"/>
                    </a:srgbClr>
                  </a:gs>
                  <a:gs pos="100000">
                    <a:srgbClr val="FF914D">
                      <a:alpha val="100000"/>
                    </a:srgbClr>
                  </a:gs>
                </a:gsLst>
                <a:lin ang="0"/>
              </a:gradFill>
            </p:spPr>
          </p:sp>
          <p:sp>
            <p:nvSpPr>
              <p:cNvPr name="TextBox 17" id="17"/>
              <p:cNvSpPr txBox="true"/>
              <p:nvPr/>
            </p:nvSpPr>
            <p:spPr>
              <a:xfrm>
                <a:off x="0" y="-38100"/>
                <a:ext cx="809050" cy="385899"/>
              </a:xfrm>
              <a:prstGeom prst="rect">
                <a:avLst/>
              </a:prstGeom>
            </p:spPr>
            <p:txBody>
              <a:bodyPr anchor="ctr" rtlCol="false" tIns="50800" lIns="50800" bIns="50800" rIns="50800"/>
              <a:lstStyle/>
              <a:p>
                <a:pPr algn="ctr">
                  <a:lnSpc>
                    <a:spcPts val="1800"/>
                  </a:lnSpc>
                </a:pPr>
              </a:p>
            </p:txBody>
          </p:sp>
        </p:grpSp>
        <p:sp>
          <p:nvSpPr>
            <p:cNvPr name="TextBox 18" id="18"/>
            <p:cNvSpPr txBox="true"/>
            <p:nvPr/>
          </p:nvSpPr>
          <p:spPr>
            <a:xfrm rot="0">
              <a:off x="1059721" y="69277"/>
              <a:ext cx="904557" cy="556681"/>
            </a:xfrm>
            <a:prstGeom prst="rect">
              <a:avLst/>
            </a:prstGeom>
          </p:spPr>
          <p:txBody>
            <a:bodyPr anchor="t" rtlCol="false" tIns="0" lIns="0" bIns="0" rIns="0">
              <a:spAutoFit/>
            </a:bodyPr>
            <a:lstStyle/>
            <a:p>
              <a:pPr algn="ctr" marL="0" indent="0" lvl="0">
                <a:lnSpc>
                  <a:spcPts val="3500"/>
                </a:lnSpc>
                <a:spcBef>
                  <a:spcPct val="0"/>
                </a:spcBef>
              </a:pPr>
              <a:r>
                <a:rPr lang="en-US" sz="2500">
                  <a:solidFill>
                    <a:srgbClr val="FFFFFF"/>
                  </a:solidFill>
                  <a:latin typeface="Open Sans Bold"/>
                </a:rPr>
                <a:t>ISLA</a:t>
              </a:r>
            </a:p>
          </p:txBody>
        </p:sp>
        <p:sp>
          <p:nvSpPr>
            <p:cNvPr name="TextBox 19" id="19"/>
            <p:cNvSpPr txBox="true"/>
            <p:nvPr/>
          </p:nvSpPr>
          <p:spPr>
            <a:xfrm rot="0">
              <a:off x="108024" y="599363"/>
              <a:ext cx="2794000" cy="503129"/>
            </a:xfrm>
            <a:prstGeom prst="rect">
              <a:avLst/>
            </a:prstGeom>
          </p:spPr>
          <p:txBody>
            <a:bodyPr anchor="t" rtlCol="false" tIns="0" lIns="0" bIns="0" rIns="0">
              <a:spAutoFit/>
            </a:bodyPr>
            <a:lstStyle/>
            <a:p>
              <a:pPr algn="ctr" marL="0" indent="0" lvl="0">
                <a:lnSpc>
                  <a:spcPts val="3220"/>
                </a:lnSpc>
                <a:spcBef>
                  <a:spcPct val="0"/>
                </a:spcBef>
              </a:pPr>
              <a:r>
                <a:rPr lang="en-US" sz="2300">
                  <a:solidFill>
                    <a:srgbClr val="FFFFFF"/>
                  </a:solidFill>
                  <a:latin typeface="Open Sans Bold"/>
                </a:rPr>
                <a:t>COMPETENCIA</a:t>
              </a:r>
            </a:p>
          </p:txBody>
        </p:sp>
      </p:grpSp>
      <p:grpSp>
        <p:nvGrpSpPr>
          <p:cNvPr name="Group 20" id="20"/>
          <p:cNvGrpSpPr/>
          <p:nvPr/>
        </p:nvGrpSpPr>
        <p:grpSpPr>
          <a:xfrm rot="0">
            <a:off x="0" y="3102110"/>
            <a:ext cx="7560000" cy="440891"/>
            <a:chOff x="0" y="0"/>
            <a:chExt cx="2709333" cy="158005"/>
          </a:xfrm>
        </p:grpSpPr>
        <p:sp>
          <p:nvSpPr>
            <p:cNvPr name="Freeform 21" id="21"/>
            <p:cNvSpPr/>
            <p:nvPr/>
          </p:nvSpPr>
          <p:spPr>
            <a:xfrm flipH="false" flipV="false" rot="0">
              <a:off x="0" y="0"/>
              <a:ext cx="2709333" cy="158005"/>
            </a:xfrm>
            <a:custGeom>
              <a:avLst/>
              <a:gdLst/>
              <a:ahLst/>
              <a:cxnLst/>
              <a:rect r="r" b="b" t="t" l="l"/>
              <a:pathLst>
                <a:path h="158005" w="2709333">
                  <a:moveTo>
                    <a:pt x="0" y="0"/>
                  </a:moveTo>
                  <a:lnTo>
                    <a:pt x="2709333" y="0"/>
                  </a:lnTo>
                  <a:lnTo>
                    <a:pt x="2709333" y="158005"/>
                  </a:lnTo>
                  <a:lnTo>
                    <a:pt x="0" y="158005"/>
                  </a:lnTo>
                  <a:close/>
                </a:path>
              </a:pathLst>
            </a:custGeom>
            <a:solidFill>
              <a:srgbClr val="4EA849"/>
            </a:solidFill>
          </p:spPr>
        </p:sp>
        <p:sp>
          <p:nvSpPr>
            <p:cNvPr name="TextBox 22" id="22"/>
            <p:cNvSpPr txBox="true"/>
            <p:nvPr/>
          </p:nvSpPr>
          <p:spPr>
            <a:xfrm>
              <a:off x="0" y="-38100"/>
              <a:ext cx="2709333" cy="196105"/>
            </a:xfrm>
            <a:prstGeom prst="rect">
              <a:avLst/>
            </a:prstGeom>
          </p:spPr>
          <p:txBody>
            <a:bodyPr anchor="ctr" rtlCol="false" tIns="50800" lIns="50800" bIns="50800" rIns="50800"/>
            <a:lstStyle/>
            <a:p>
              <a:pPr algn="ctr">
                <a:lnSpc>
                  <a:spcPts val="1800"/>
                </a:lnSpc>
              </a:pPr>
            </a:p>
          </p:txBody>
        </p:sp>
      </p:grpSp>
      <p:grpSp>
        <p:nvGrpSpPr>
          <p:cNvPr name="Group 23" id="23"/>
          <p:cNvGrpSpPr/>
          <p:nvPr/>
        </p:nvGrpSpPr>
        <p:grpSpPr>
          <a:xfrm rot="0">
            <a:off x="0" y="3543001"/>
            <a:ext cx="7560000" cy="1048754"/>
            <a:chOff x="0" y="0"/>
            <a:chExt cx="2709333" cy="375850"/>
          </a:xfrm>
        </p:grpSpPr>
        <p:sp>
          <p:nvSpPr>
            <p:cNvPr name="Freeform 24" id="24"/>
            <p:cNvSpPr/>
            <p:nvPr/>
          </p:nvSpPr>
          <p:spPr>
            <a:xfrm flipH="false" flipV="false" rot="0">
              <a:off x="0" y="0"/>
              <a:ext cx="2709333" cy="375850"/>
            </a:xfrm>
            <a:custGeom>
              <a:avLst/>
              <a:gdLst/>
              <a:ahLst/>
              <a:cxnLst/>
              <a:rect r="r" b="b" t="t" l="l"/>
              <a:pathLst>
                <a:path h="375850" w="2709333">
                  <a:moveTo>
                    <a:pt x="0" y="0"/>
                  </a:moveTo>
                  <a:lnTo>
                    <a:pt x="2709333" y="0"/>
                  </a:lnTo>
                  <a:lnTo>
                    <a:pt x="2709333" y="375850"/>
                  </a:lnTo>
                  <a:lnTo>
                    <a:pt x="0" y="375850"/>
                  </a:lnTo>
                  <a:close/>
                </a:path>
              </a:pathLst>
            </a:custGeom>
            <a:solidFill>
              <a:srgbClr val="A0C478"/>
            </a:solidFill>
          </p:spPr>
        </p:sp>
        <p:sp>
          <p:nvSpPr>
            <p:cNvPr name="TextBox 25" id="25"/>
            <p:cNvSpPr txBox="true"/>
            <p:nvPr/>
          </p:nvSpPr>
          <p:spPr>
            <a:xfrm>
              <a:off x="0" y="-38100"/>
              <a:ext cx="2709333" cy="413950"/>
            </a:xfrm>
            <a:prstGeom prst="rect">
              <a:avLst/>
            </a:prstGeom>
          </p:spPr>
          <p:txBody>
            <a:bodyPr anchor="ctr" rtlCol="false" tIns="50800" lIns="50800" bIns="50800" rIns="50800"/>
            <a:lstStyle/>
            <a:p>
              <a:pPr algn="ctr">
                <a:lnSpc>
                  <a:spcPts val="1800"/>
                </a:lnSpc>
              </a:pPr>
            </a:p>
          </p:txBody>
        </p:sp>
      </p:grpSp>
      <p:grpSp>
        <p:nvGrpSpPr>
          <p:cNvPr name="Group 26" id="26"/>
          <p:cNvGrpSpPr/>
          <p:nvPr/>
        </p:nvGrpSpPr>
        <p:grpSpPr>
          <a:xfrm rot="0">
            <a:off x="6747718" y="26762"/>
            <a:ext cx="712810" cy="978602"/>
            <a:chOff x="0" y="0"/>
            <a:chExt cx="950414" cy="1304802"/>
          </a:xfrm>
        </p:grpSpPr>
        <p:grpSp>
          <p:nvGrpSpPr>
            <p:cNvPr name="Group 27" id="27"/>
            <p:cNvGrpSpPr/>
            <p:nvPr/>
          </p:nvGrpSpPr>
          <p:grpSpPr>
            <a:xfrm rot="0">
              <a:off x="0" y="0"/>
              <a:ext cx="950414" cy="950414"/>
              <a:chOff x="0" y="0"/>
              <a:chExt cx="812800" cy="812800"/>
            </a:xfrm>
          </p:grpSpPr>
          <p:sp>
            <p:nvSpPr>
              <p:cNvPr name="Freeform 28" id="28"/>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4ECCD"/>
              </a:solidFill>
            </p:spPr>
          </p:sp>
          <p:sp>
            <p:nvSpPr>
              <p:cNvPr name="TextBox 29" id="29"/>
              <p:cNvSpPr txBox="true"/>
              <p:nvPr/>
            </p:nvSpPr>
            <p:spPr>
              <a:xfrm>
                <a:off x="76200" y="38100"/>
                <a:ext cx="660400" cy="698500"/>
              </a:xfrm>
              <a:prstGeom prst="rect">
                <a:avLst/>
              </a:prstGeom>
            </p:spPr>
            <p:txBody>
              <a:bodyPr anchor="ctr" rtlCol="false" tIns="50800" lIns="50800" bIns="50800" rIns="50800"/>
              <a:lstStyle/>
              <a:p>
                <a:pPr algn="ctr">
                  <a:lnSpc>
                    <a:spcPts val="1800"/>
                  </a:lnSpc>
                </a:pPr>
              </a:p>
            </p:txBody>
          </p:sp>
        </p:grpSp>
        <p:sp>
          <p:nvSpPr>
            <p:cNvPr name="Freeform 30" id="30"/>
            <p:cNvSpPr/>
            <p:nvPr/>
          </p:nvSpPr>
          <p:spPr>
            <a:xfrm flipH="false" flipV="false" rot="0">
              <a:off x="0" y="53280"/>
              <a:ext cx="738398" cy="1251522"/>
            </a:xfrm>
            <a:custGeom>
              <a:avLst/>
              <a:gdLst/>
              <a:ahLst/>
              <a:cxnLst/>
              <a:rect r="r" b="b" t="t" l="l"/>
              <a:pathLst>
                <a:path h="1251522" w="738398">
                  <a:moveTo>
                    <a:pt x="0" y="0"/>
                  </a:moveTo>
                  <a:lnTo>
                    <a:pt x="738398" y="0"/>
                  </a:lnTo>
                  <a:lnTo>
                    <a:pt x="738398" y="1251522"/>
                  </a:lnTo>
                  <a:lnTo>
                    <a:pt x="0" y="1251522"/>
                  </a:lnTo>
                  <a:lnTo>
                    <a:pt x="0" y="0"/>
                  </a:lnTo>
                  <a:close/>
                </a:path>
              </a:pathLst>
            </a:custGeom>
            <a:blipFill>
              <a:blip r:embed="rId5"/>
              <a:stretch>
                <a:fillRect l="0" t="0" r="0" b="0"/>
              </a:stretch>
            </a:blipFill>
          </p:spPr>
        </p:sp>
      </p:grpSp>
      <p:grpSp>
        <p:nvGrpSpPr>
          <p:cNvPr name="Group 31" id="31"/>
          <p:cNvGrpSpPr/>
          <p:nvPr/>
        </p:nvGrpSpPr>
        <p:grpSpPr>
          <a:xfrm rot="0">
            <a:off x="5982845" y="42194"/>
            <a:ext cx="712810" cy="978602"/>
            <a:chOff x="0" y="0"/>
            <a:chExt cx="950414" cy="1304802"/>
          </a:xfrm>
        </p:grpSpPr>
        <p:grpSp>
          <p:nvGrpSpPr>
            <p:cNvPr name="Group 32" id="32"/>
            <p:cNvGrpSpPr/>
            <p:nvPr/>
          </p:nvGrpSpPr>
          <p:grpSpPr>
            <a:xfrm rot="0">
              <a:off x="0" y="0"/>
              <a:ext cx="950414" cy="950414"/>
              <a:chOff x="0" y="0"/>
              <a:chExt cx="812800" cy="812800"/>
            </a:xfrm>
          </p:grpSpPr>
          <p:sp>
            <p:nvSpPr>
              <p:cNvPr name="Freeform 33" id="33"/>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4ECCD"/>
              </a:solidFill>
            </p:spPr>
          </p:sp>
          <p:sp>
            <p:nvSpPr>
              <p:cNvPr name="TextBox 34" id="34"/>
              <p:cNvSpPr txBox="true"/>
              <p:nvPr/>
            </p:nvSpPr>
            <p:spPr>
              <a:xfrm>
                <a:off x="76200" y="38100"/>
                <a:ext cx="660400" cy="698500"/>
              </a:xfrm>
              <a:prstGeom prst="rect">
                <a:avLst/>
              </a:prstGeom>
            </p:spPr>
            <p:txBody>
              <a:bodyPr anchor="ctr" rtlCol="false" tIns="50800" lIns="50800" bIns="50800" rIns="50800"/>
              <a:lstStyle/>
              <a:p>
                <a:pPr algn="ctr">
                  <a:lnSpc>
                    <a:spcPts val="1800"/>
                  </a:lnSpc>
                </a:pPr>
              </a:p>
            </p:txBody>
          </p:sp>
        </p:grpSp>
        <p:sp>
          <p:nvSpPr>
            <p:cNvPr name="Freeform 35" id="35"/>
            <p:cNvSpPr/>
            <p:nvPr/>
          </p:nvSpPr>
          <p:spPr>
            <a:xfrm flipH="false" flipV="false" rot="0">
              <a:off x="0" y="53280"/>
              <a:ext cx="738398" cy="1251522"/>
            </a:xfrm>
            <a:custGeom>
              <a:avLst/>
              <a:gdLst/>
              <a:ahLst/>
              <a:cxnLst/>
              <a:rect r="r" b="b" t="t" l="l"/>
              <a:pathLst>
                <a:path h="1251522" w="738398">
                  <a:moveTo>
                    <a:pt x="0" y="0"/>
                  </a:moveTo>
                  <a:lnTo>
                    <a:pt x="738398" y="0"/>
                  </a:lnTo>
                  <a:lnTo>
                    <a:pt x="738398" y="1251522"/>
                  </a:lnTo>
                  <a:lnTo>
                    <a:pt x="0" y="1251522"/>
                  </a:lnTo>
                  <a:lnTo>
                    <a:pt x="0" y="0"/>
                  </a:lnTo>
                  <a:close/>
                </a:path>
              </a:pathLst>
            </a:custGeom>
            <a:blipFill>
              <a:blip r:embed="rId5"/>
              <a:stretch>
                <a:fillRect l="0" t="0" r="0" b="0"/>
              </a:stretch>
            </a:blipFill>
          </p:spPr>
        </p:sp>
      </p:grpSp>
      <p:grpSp>
        <p:nvGrpSpPr>
          <p:cNvPr name="Group 36" id="36"/>
          <p:cNvGrpSpPr/>
          <p:nvPr/>
        </p:nvGrpSpPr>
        <p:grpSpPr>
          <a:xfrm rot="0">
            <a:off x="1588935" y="7317731"/>
            <a:ext cx="4393910" cy="1965384"/>
            <a:chOff x="0" y="0"/>
            <a:chExt cx="1574678" cy="704349"/>
          </a:xfrm>
        </p:grpSpPr>
        <p:sp>
          <p:nvSpPr>
            <p:cNvPr name="Freeform 37" id="37"/>
            <p:cNvSpPr/>
            <p:nvPr/>
          </p:nvSpPr>
          <p:spPr>
            <a:xfrm flipH="false" flipV="false" rot="0">
              <a:off x="0" y="0"/>
              <a:ext cx="1574678" cy="704349"/>
            </a:xfrm>
            <a:custGeom>
              <a:avLst/>
              <a:gdLst/>
              <a:ahLst/>
              <a:cxnLst/>
              <a:rect r="r" b="b" t="t" l="l"/>
              <a:pathLst>
                <a:path h="704349" w="1574678">
                  <a:moveTo>
                    <a:pt x="65193" y="0"/>
                  </a:moveTo>
                  <a:lnTo>
                    <a:pt x="1509486" y="0"/>
                  </a:lnTo>
                  <a:cubicBezTo>
                    <a:pt x="1526776" y="0"/>
                    <a:pt x="1543358" y="6869"/>
                    <a:pt x="1555584" y="19095"/>
                  </a:cubicBezTo>
                  <a:cubicBezTo>
                    <a:pt x="1567810" y="31321"/>
                    <a:pt x="1574678" y="47903"/>
                    <a:pt x="1574678" y="65193"/>
                  </a:cubicBezTo>
                  <a:lnTo>
                    <a:pt x="1574678" y="639156"/>
                  </a:lnTo>
                  <a:cubicBezTo>
                    <a:pt x="1574678" y="675161"/>
                    <a:pt x="1545491" y="704349"/>
                    <a:pt x="1509486" y="704349"/>
                  </a:cubicBezTo>
                  <a:lnTo>
                    <a:pt x="65193" y="704349"/>
                  </a:lnTo>
                  <a:cubicBezTo>
                    <a:pt x="47903" y="704349"/>
                    <a:pt x="31321" y="697481"/>
                    <a:pt x="19095" y="685255"/>
                  </a:cubicBezTo>
                  <a:cubicBezTo>
                    <a:pt x="6869" y="673029"/>
                    <a:pt x="0" y="656447"/>
                    <a:pt x="0" y="639156"/>
                  </a:cubicBezTo>
                  <a:lnTo>
                    <a:pt x="0" y="65193"/>
                  </a:lnTo>
                  <a:cubicBezTo>
                    <a:pt x="0" y="47903"/>
                    <a:pt x="6869" y="31321"/>
                    <a:pt x="19095" y="19095"/>
                  </a:cubicBezTo>
                  <a:cubicBezTo>
                    <a:pt x="31321" y="6869"/>
                    <a:pt x="47903" y="0"/>
                    <a:pt x="65193" y="0"/>
                  </a:cubicBezTo>
                  <a:close/>
                </a:path>
              </a:pathLst>
            </a:custGeom>
            <a:solidFill>
              <a:srgbClr val="FFFFFF"/>
            </a:solidFill>
          </p:spPr>
        </p:sp>
        <p:sp>
          <p:nvSpPr>
            <p:cNvPr name="TextBox 38" id="38"/>
            <p:cNvSpPr txBox="true"/>
            <p:nvPr/>
          </p:nvSpPr>
          <p:spPr>
            <a:xfrm>
              <a:off x="0" y="-38100"/>
              <a:ext cx="1574678" cy="742449"/>
            </a:xfrm>
            <a:prstGeom prst="rect">
              <a:avLst/>
            </a:prstGeom>
          </p:spPr>
          <p:txBody>
            <a:bodyPr anchor="ctr" rtlCol="false" tIns="50800" lIns="50800" bIns="50800" rIns="50800"/>
            <a:lstStyle/>
            <a:p>
              <a:pPr algn="ctr">
                <a:lnSpc>
                  <a:spcPts val="1800"/>
                </a:lnSpc>
              </a:pPr>
            </a:p>
          </p:txBody>
        </p:sp>
      </p:grpSp>
      <p:sp>
        <p:nvSpPr>
          <p:cNvPr name="Freeform 39" id="39"/>
          <p:cNvSpPr/>
          <p:nvPr/>
        </p:nvSpPr>
        <p:spPr>
          <a:xfrm flipH="false" flipV="false" rot="0">
            <a:off x="2221805" y="7733781"/>
            <a:ext cx="3761041" cy="1283179"/>
          </a:xfrm>
          <a:custGeom>
            <a:avLst/>
            <a:gdLst/>
            <a:ahLst/>
            <a:cxnLst/>
            <a:rect r="r" b="b" t="t" l="l"/>
            <a:pathLst>
              <a:path h="1283179" w="3761041">
                <a:moveTo>
                  <a:pt x="0" y="0"/>
                </a:moveTo>
                <a:lnTo>
                  <a:pt x="3761040" y="0"/>
                </a:lnTo>
                <a:lnTo>
                  <a:pt x="3761040" y="1283179"/>
                </a:lnTo>
                <a:lnTo>
                  <a:pt x="0" y="1283179"/>
                </a:lnTo>
                <a:lnTo>
                  <a:pt x="0" y="0"/>
                </a:lnTo>
                <a:close/>
              </a:path>
            </a:pathLst>
          </a:custGeom>
          <a:blipFill>
            <a:blip r:embed="rId6"/>
            <a:stretch>
              <a:fillRect l="0" t="0" r="0" b="0"/>
            </a:stretch>
          </a:blipFill>
        </p:spPr>
      </p:sp>
      <p:sp>
        <p:nvSpPr>
          <p:cNvPr name="TextBox 40" id="40"/>
          <p:cNvSpPr txBox="true"/>
          <p:nvPr/>
        </p:nvSpPr>
        <p:spPr>
          <a:xfrm rot="0">
            <a:off x="433569" y="4871450"/>
            <a:ext cx="6731736" cy="2357507"/>
          </a:xfrm>
          <a:prstGeom prst="rect">
            <a:avLst/>
          </a:prstGeom>
        </p:spPr>
        <p:txBody>
          <a:bodyPr anchor="t" rtlCol="false" tIns="0" lIns="0" bIns="0" rIns="0">
            <a:spAutoFit/>
          </a:bodyPr>
          <a:lstStyle/>
          <a:p>
            <a:pPr algn="l">
              <a:lnSpc>
                <a:spcPts val="2623"/>
              </a:lnSpc>
            </a:pPr>
            <a:r>
              <a:rPr lang="en-US" sz="1726" spc="43">
                <a:solidFill>
                  <a:srgbClr val="FFFFFF"/>
                </a:solidFill>
                <a:latin typeface="Raleway Bold"/>
              </a:rPr>
              <a:t>Actividad:</a:t>
            </a:r>
            <a:r>
              <a:rPr lang="en-US" sz="1726" spc="43">
                <a:solidFill>
                  <a:srgbClr val="FDC128"/>
                </a:solidFill>
                <a:latin typeface="Raleway Bold"/>
              </a:rPr>
              <a:t> </a:t>
            </a:r>
          </a:p>
          <a:p>
            <a:pPr algn="l">
              <a:lnSpc>
                <a:spcPts val="1728"/>
              </a:lnSpc>
            </a:pPr>
            <a:r>
              <a:rPr lang="en-US" sz="1200" spc="-8">
                <a:solidFill>
                  <a:srgbClr val="FFFFFF"/>
                </a:solidFill>
                <a:latin typeface="Raleway Bold"/>
              </a:rPr>
              <a:t>Hoy nos vamos a acercar a la Plaza de los Sonidos, donde el conocido Maestro Melódico reúne a los nativos para darles una noticia: se ha descubierto un antiguo pergamino que revela un misterioso secreto musical.</a:t>
            </a:r>
          </a:p>
          <a:p>
            <a:pPr algn="l">
              <a:lnSpc>
                <a:spcPts val="1152"/>
              </a:lnSpc>
            </a:pPr>
          </a:p>
          <a:p>
            <a:pPr algn="l">
              <a:lnSpc>
                <a:spcPts val="1728"/>
              </a:lnSpc>
            </a:pPr>
            <a:r>
              <a:rPr lang="en-US" sz="1200" spc="-8">
                <a:solidFill>
                  <a:srgbClr val="FFFFFF"/>
                </a:solidFill>
                <a:latin typeface="Raleway Bold"/>
              </a:rPr>
              <a:t>Según el pergamino, existen melodías que solo pueden desbloquearse a través de los colores. Emocionado por esta revelación, Maestro Melódico convoca a los habitantes de Isla Competencia a una búsqueda que cambiará la forma en que experimentan la música.</a:t>
            </a:r>
          </a:p>
          <a:p>
            <a:pPr algn="l">
              <a:lnSpc>
                <a:spcPts val="1151"/>
              </a:lnSpc>
            </a:pPr>
          </a:p>
          <a:p>
            <a:pPr algn="l">
              <a:lnSpc>
                <a:spcPts val="2016"/>
              </a:lnSpc>
            </a:pPr>
            <a:r>
              <a:rPr lang="en-US" sz="1400" spc="-9">
                <a:solidFill>
                  <a:srgbClr val="FFFFFF"/>
                </a:solidFill>
                <a:latin typeface="Raleway Bold"/>
              </a:rPr>
              <a:t>Teniendo en cuenta el código de color, </a:t>
            </a:r>
            <a:r>
              <a:rPr lang="en-US" sz="1400" spc="-9">
                <a:solidFill>
                  <a:srgbClr val="FFCF59"/>
                </a:solidFill>
                <a:latin typeface="Raleway Bold"/>
              </a:rPr>
              <a:t>¿puedes ordenar las notas?</a:t>
            </a:r>
          </a:p>
          <a:p>
            <a:pPr marL="0" indent="0" lvl="1">
              <a:lnSpc>
                <a:spcPts val="1728"/>
              </a:lnSpc>
            </a:pPr>
          </a:p>
        </p:txBody>
      </p:sp>
      <p:sp>
        <p:nvSpPr>
          <p:cNvPr name="TextBox 41" id="41"/>
          <p:cNvSpPr txBox="true"/>
          <p:nvPr/>
        </p:nvSpPr>
        <p:spPr>
          <a:xfrm rot="0">
            <a:off x="2469667" y="9780620"/>
            <a:ext cx="2694845" cy="726406"/>
          </a:xfrm>
          <a:prstGeom prst="rect">
            <a:avLst/>
          </a:prstGeom>
        </p:spPr>
        <p:txBody>
          <a:bodyPr anchor="t" rtlCol="false" tIns="0" lIns="0" bIns="0" rIns="0">
            <a:spAutoFit/>
          </a:bodyPr>
          <a:lstStyle/>
          <a:p>
            <a:pPr algn="ctr" marL="0" indent="0" lvl="1">
              <a:lnSpc>
                <a:spcPts val="1436"/>
              </a:lnSpc>
            </a:pPr>
            <a:r>
              <a:rPr lang="en-US" sz="1026" spc="25">
                <a:solidFill>
                  <a:srgbClr val="2F4052"/>
                </a:solidFill>
                <a:latin typeface="Raleway Bold"/>
              </a:rPr>
              <a:t>COMPUTACIONAL+: Plataforma de Recursos Educativos Abiertos de Pensamiento Computacional para colectivos de baja cualificación</a:t>
            </a:r>
          </a:p>
        </p:txBody>
      </p:sp>
      <p:sp>
        <p:nvSpPr>
          <p:cNvPr name="TextBox 42" id="42"/>
          <p:cNvSpPr txBox="true"/>
          <p:nvPr/>
        </p:nvSpPr>
        <p:spPr>
          <a:xfrm rot="0">
            <a:off x="82051" y="3185530"/>
            <a:ext cx="7379133" cy="293102"/>
          </a:xfrm>
          <a:prstGeom prst="rect">
            <a:avLst/>
          </a:prstGeom>
        </p:spPr>
        <p:txBody>
          <a:bodyPr anchor="t" rtlCol="false" tIns="0" lIns="0" bIns="0" rIns="0">
            <a:spAutoFit/>
          </a:bodyPr>
          <a:lstStyle/>
          <a:p>
            <a:pPr algn="ctr">
              <a:lnSpc>
                <a:spcPts val="2168"/>
              </a:lnSpc>
            </a:pPr>
            <a:r>
              <a:rPr lang="en-US" sz="2105" spc="155">
                <a:solidFill>
                  <a:srgbClr val="FFFFFF"/>
                </a:solidFill>
                <a:latin typeface="Raleway Bold"/>
              </a:rPr>
              <a:t>ACTIVIDAD 9. MELODÍAS DE COLOR</a:t>
            </a:r>
          </a:p>
        </p:txBody>
      </p:sp>
      <p:sp>
        <p:nvSpPr>
          <p:cNvPr name="TextBox 43" id="43"/>
          <p:cNvSpPr txBox="true"/>
          <p:nvPr/>
        </p:nvSpPr>
        <p:spPr>
          <a:xfrm rot="0">
            <a:off x="433569" y="3720511"/>
            <a:ext cx="6817682" cy="707644"/>
          </a:xfrm>
          <a:prstGeom prst="rect">
            <a:avLst/>
          </a:prstGeom>
        </p:spPr>
        <p:txBody>
          <a:bodyPr anchor="t" rtlCol="false" tIns="0" lIns="0" bIns="0" rIns="0">
            <a:spAutoFit/>
          </a:bodyPr>
          <a:lstStyle/>
          <a:p>
            <a:pPr>
              <a:lnSpc>
                <a:spcPts val="2399"/>
              </a:lnSpc>
            </a:pPr>
            <a:r>
              <a:rPr lang="en-US" sz="1726" spc="43">
                <a:solidFill>
                  <a:srgbClr val="FFFFFF"/>
                </a:solidFill>
                <a:latin typeface="Raleway Bold"/>
              </a:rPr>
              <a:t>Objetivo:</a:t>
            </a:r>
          </a:p>
          <a:p>
            <a:pPr>
              <a:lnSpc>
                <a:spcPts val="1668"/>
              </a:lnSpc>
            </a:pPr>
            <a:r>
              <a:rPr lang="en-US" sz="1200">
                <a:solidFill>
                  <a:srgbClr val="394E63"/>
                </a:solidFill>
                <a:latin typeface="Raleway Bold"/>
              </a:rPr>
              <a:t>Trabajar con patrones, introduciendo la idea de codificación visual, así como los conceptos de programación y lógica.</a:t>
            </a:r>
          </a:p>
        </p:txBody>
      </p:sp>
    </p:spTree>
  </p:cSld>
  <p:clrMapOvr>
    <a:masterClrMapping/>
  </p:clrMapOvr>
</p:sld>
</file>

<file path=ppt/slides/slide1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8382" y="-180000"/>
            <a:ext cx="7568382" cy="4268620"/>
          </a:xfrm>
          <a:custGeom>
            <a:avLst/>
            <a:gdLst/>
            <a:ahLst/>
            <a:cxnLst/>
            <a:rect r="r" b="b" t="t" l="l"/>
            <a:pathLst>
              <a:path h="4268620" w="7568382">
                <a:moveTo>
                  <a:pt x="0" y="0"/>
                </a:moveTo>
                <a:lnTo>
                  <a:pt x="7568382" y="0"/>
                </a:lnTo>
                <a:lnTo>
                  <a:pt x="7568382" y="4268620"/>
                </a:lnTo>
                <a:lnTo>
                  <a:pt x="0" y="4268620"/>
                </a:lnTo>
                <a:lnTo>
                  <a:pt x="0" y="0"/>
                </a:lnTo>
                <a:close/>
              </a:path>
            </a:pathLst>
          </a:custGeom>
          <a:blipFill>
            <a:blip r:embed="rId2"/>
            <a:stretch>
              <a:fillRect l="0" t="-13737" r="0" b="-63564"/>
            </a:stretch>
          </a:blipFill>
        </p:spPr>
      </p:sp>
      <p:grpSp>
        <p:nvGrpSpPr>
          <p:cNvPr name="Group 3" id="3"/>
          <p:cNvGrpSpPr/>
          <p:nvPr/>
        </p:nvGrpSpPr>
        <p:grpSpPr>
          <a:xfrm rot="0">
            <a:off x="-61785" y="4155595"/>
            <a:ext cx="7683569" cy="5409220"/>
            <a:chOff x="0" y="0"/>
            <a:chExt cx="3526543" cy="2482680"/>
          </a:xfrm>
        </p:grpSpPr>
        <p:sp>
          <p:nvSpPr>
            <p:cNvPr name="Freeform 4" id="4"/>
            <p:cNvSpPr/>
            <p:nvPr/>
          </p:nvSpPr>
          <p:spPr>
            <a:xfrm flipH="false" flipV="false" rot="0">
              <a:off x="0" y="0"/>
              <a:ext cx="3526543" cy="2482680"/>
            </a:xfrm>
            <a:custGeom>
              <a:avLst/>
              <a:gdLst/>
              <a:ahLst/>
              <a:cxnLst/>
              <a:rect r="r" b="b" t="t" l="l"/>
              <a:pathLst>
                <a:path h="2482680" w="3526543">
                  <a:moveTo>
                    <a:pt x="0" y="0"/>
                  </a:moveTo>
                  <a:lnTo>
                    <a:pt x="3526543" y="0"/>
                  </a:lnTo>
                  <a:lnTo>
                    <a:pt x="3526543" y="2482680"/>
                  </a:lnTo>
                  <a:lnTo>
                    <a:pt x="0" y="2482680"/>
                  </a:lnTo>
                  <a:close/>
                </a:path>
              </a:pathLst>
            </a:custGeom>
            <a:solidFill>
              <a:srgbClr val="4EA849"/>
            </a:solidFill>
            <a:ln w="19050" cap="sq">
              <a:solidFill>
                <a:srgbClr val="FFFFFF"/>
              </a:solidFill>
              <a:prstDash val="solid"/>
              <a:miter/>
            </a:ln>
          </p:spPr>
        </p:sp>
        <p:sp>
          <p:nvSpPr>
            <p:cNvPr name="TextBox 5" id="5"/>
            <p:cNvSpPr txBox="true"/>
            <p:nvPr/>
          </p:nvSpPr>
          <p:spPr>
            <a:xfrm>
              <a:off x="0" y="-28575"/>
              <a:ext cx="3526543" cy="2511255"/>
            </a:xfrm>
            <a:prstGeom prst="rect">
              <a:avLst/>
            </a:prstGeom>
          </p:spPr>
          <p:txBody>
            <a:bodyPr anchor="ctr" rtlCol="false" tIns="26030" lIns="26030" bIns="26030" rIns="26030"/>
            <a:lstStyle/>
            <a:p>
              <a:pPr algn="ctr">
                <a:lnSpc>
                  <a:spcPts val="1424"/>
                </a:lnSpc>
              </a:pPr>
            </a:p>
          </p:txBody>
        </p:sp>
      </p:grpSp>
      <p:sp>
        <p:nvSpPr>
          <p:cNvPr name="Freeform 6" id="6"/>
          <p:cNvSpPr/>
          <p:nvPr/>
        </p:nvSpPr>
        <p:spPr>
          <a:xfrm flipH="false" flipV="false" rot="0">
            <a:off x="5540741" y="9716706"/>
            <a:ext cx="1624564" cy="771482"/>
          </a:xfrm>
          <a:custGeom>
            <a:avLst/>
            <a:gdLst/>
            <a:ahLst/>
            <a:cxnLst/>
            <a:rect r="r" b="b" t="t" l="l"/>
            <a:pathLst>
              <a:path h="771482" w="1624564">
                <a:moveTo>
                  <a:pt x="0" y="0"/>
                </a:moveTo>
                <a:lnTo>
                  <a:pt x="1624564" y="0"/>
                </a:lnTo>
                <a:lnTo>
                  <a:pt x="1624564" y="771482"/>
                </a:lnTo>
                <a:lnTo>
                  <a:pt x="0" y="771482"/>
                </a:lnTo>
                <a:lnTo>
                  <a:pt x="0" y="0"/>
                </a:lnTo>
                <a:close/>
              </a:path>
            </a:pathLst>
          </a:custGeom>
          <a:blipFill>
            <a:blip r:embed="rId3"/>
            <a:stretch>
              <a:fillRect l="0" t="0" r="0" b="0"/>
            </a:stretch>
          </a:blipFill>
        </p:spPr>
      </p:sp>
      <p:sp>
        <p:nvSpPr>
          <p:cNvPr name="Freeform 7" id="7"/>
          <p:cNvSpPr/>
          <p:nvPr/>
        </p:nvSpPr>
        <p:spPr>
          <a:xfrm flipH="false" flipV="false" rot="0">
            <a:off x="433569" y="9766431"/>
            <a:ext cx="1671166" cy="783359"/>
          </a:xfrm>
          <a:custGeom>
            <a:avLst/>
            <a:gdLst/>
            <a:ahLst/>
            <a:cxnLst/>
            <a:rect r="r" b="b" t="t" l="l"/>
            <a:pathLst>
              <a:path h="783359" w="1671166">
                <a:moveTo>
                  <a:pt x="0" y="0"/>
                </a:moveTo>
                <a:lnTo>
                  <a:pt x="1671166" y="0"/>
                </a:lnTo>
                <a:lnTo>
                  <a:pt x="1671166" y="783359"/>
                </a:lnTo>
                <a:lnTo>
                  <a:pt x="0" y="783359"/>
                </a:lnTo>
                <a:lnTo>
                  <a:pt x="0" y="0"/>
                </a:lnTo>
                <a:close/>
              </a:path>
            </a:pathLst>
          </a:custGeom>
          <a:blipFill>
            <a:blip r:embed="rId4"/>
            <a:stretch>
              <a:fillRect l="0" t="0" r="0" b="0"/>
            </a:stretch>
          </a:blipFill>
        </p:spPr>
      </p:sp>
      <p:grpSp>
        <p:nvGrpSpPr>
          <p:cNvPr name="Group 8" id="8"/>
          <p:cNvGrpSpPr/>
          <p:nvPr/>
        </p:nvGrpSpPr>
        <p:grpSpPr>
          <a:xfrm rot="0">
            <a:off x="1303020" y="439103"/>
            <a:ext cx="94298" cy="92392"/>
            <a:chOff x="0" y="0"/>
            <a:chExt cx="125730" cy="123190"/>
          </a:xfrm>
        </p:grpSpPr>
        <p:sp>
          <p:nvSpPr>
            <p:cNvPr name="Freeform 9" id="9"/>
            <p:cNvSpPr/>
            <p:nvPr/>
          </p:nvSpPr>
          <p:spPr>
            <a:xfrm flipH="false" flipV="false" rot="0">
              <a:off x="48260" y="48260"/>
              <a:ext cx="25400" cy="26670"/>
            </a:xfrm>
            <a:custGeom>
              <a:avLst/>
              <a:gdLst/>
              <a:ahLst/>
              <a:cxnLst/>
              <a:rect r="r" b="b" t="t" l="l"/>
              <a:pathLst>
                <a:path h="26670" w="25400">
                  <a:moveTo>
                    <a:pt x="25400" y="8890"/>
                  </a:moveTo>
                  <a:cubicBezTo>
                    <a:pt x="15240" y="26670"/>
                    <a:pt x="5080" y="22860"/>
                    <a:pt x="2540" y="19050"/>
                  </a:cubicBezTo>
                  <a:cubicBezTo>
                    <a:pt x="0" y="15240"/>
                    <a:pt x="2540" y="5080"/>
                    <a:pt x="6350" y="2540"/>
                  </a:cubicBezTo>
                  <a:cubicBezTo>
                    <a:pt x="8890" y="0"/>
                    <a:pt x="22860" y="3810"/>
                    <a:pt x="22860" y="3810"/>
                  </a:cubicBezTo>
                </a:path>
              </a:pathLst>
            </a:custGeom>
            <a:solidFill>
              <a:srgbClr val="0571D3"/>
            </a:solidFill>
            <a:ln cap="sq">
              <a:noFill/>
              <a:prstDash val="solid"/>
              <a:miter/>
            </a:ln>
          </p:spPr>
        </p:sp>
      </p:grpSp>
      <p:grpSp>
        <p:nvGrpSpPr>
          <p:cNvPr name="Group 10" id="10"/>
          <p:cNvGrpSpPr/>
          <p:nvPr/>
        </p:nvGrpSpPr>
        <p:grpSpPr>
          <a:xfrm rot="0">
            <a:off x="2951798" y="379095"/>
            <a:ext cx="128588" cy="124777"/>
            <a:chOff x="0" y="0"/>
            <a:chExt cx="171450" cy="166370"/>
          </a:xfrm>
        </p:grpSpPr>
        <p:sp>
          <p:nvSpPr>
            <p:cNvPr name="Freeform 11" id="11"/>
            <p:cNvSpPr/>
            <p:nvPr/>
          </p:nvSpPr>
          <p:spPr>
            <a:xfrm flipH="false" flipV="false" rot="0">
              <a:off x="44450" y="43180"/>
              <a:ext cx="74930" cy="77470"/>
            </a:xfrm>
            <a:custGeom>
              <a:avLst/>
              <a:gdLst/>
              <a:ahLst/>
              <a:cxnLst/>
              <a:rect r="r" b="b" t="t" l="l"/>
              <a:pathLst>
                <a:path h="77470" w="74930">
                  <a:moveTo>
                    <a:pt x="74930" y="25400"/>
                  </a:moveTo>
                  <a:cubicBezTo>
                    <a:pt x="43180" y="77470"/>
                    <a:pt x="12700" y="67310"/>
                    <a:pt x="6350" y="57150"/>
                  </a:cubicBezTo>
                  <a:cubicBezTo>
                    <a:pt x="0" y="45720"/>
                    <a:pt x="5080" y="15240"/>
                    <a:pt x="15240" y="7620"/>
                  </a:cubicBezTo>
                  <a:cubicBezTo>
                    <a:pt x="25400" y="0"/>
                    <a:pt x="66040" y="10160"/>
                    <a:pt x="66040" y="10160"/>
                  </a:cubicBezTo>
                </a:path>
              </a:pathLst>
            </a:custGeom>
            <a:solidFill>
              <a:srgbClr val="E7191F"/>
            </a:solidFill>
            <a:ln cap="sq">
              <a:noFill/>
              <a:prstDash val="solid"/>
              <a:miter/>
            </a:ln>
          </p:spPr>
        </p:sp>
      </p:grpSp>
      <p:grpSp>
        <p:nvGrpSpPr>
          <p:cNvPr name="Group 12" id="12"/>
          <p:cNvGrpSpPr/>
          <p:nvPr/>
        </p:nvGrpSpPr>
        <p:grpSpPr>
          <a:xfrm rot="0">
            <a:off x="3043238" y="270510"/>
            <a:ext cx="128588" cy="124777"/>
            <a:chOff x="0" y="0"/>
            <a:chExt cx="171450" cy="166370"/>
          </a:xfrm>
        </p:grpSpPr>
        <p:sp>
          <p:nvSpPr>
            <p:cNvPr name="Freeform 13" id="13"/>
            <p:cNvSpPr/>
            <p:nvPr/>
          </p:nvSpPr>
          <p:spPr>
            <a:xfrm flipH="false" flipV="false" rot="0">
              <a:off x="44450" y="41910"/>
              <a:ext cx="76200" cy="78740"/>
            </a:xfrm>
            <a:custGeom>
              <a:avLst/>
              <a:gdLst/>
              <a:ahLst/>
              <a:cxnLst/>
              <a:rect r="r" b="b" t="t" l="l"/>
              <a:pathLst>
                <a:path h="78740" w="76200">
                  <a:moveTo>
                    <a:pt x="76200" y="26670"/>
                  </a:moveTo>
                  <a:cubicBezTo>
                    <a:pt x="43180" y="78740"/>
                    <a:pt x="13970" y="68580"/>
                    <a:pt x="6350" y="58420"/>
                  </a:cubicBezTo>
                  <a:cubicBezTo>
                    <a:pt x="0" y="46990"/>
                    <a:pt x="6350" y="16510"/>
                    <a:pt x="16510" y="8890"/>
                  </a:cubicBezTo>
                  <a:cubicBezTo>
                    <a:pt x="25400" y="0"/>
                    <a:pt x="66040" y="11430"/>
                    <a:pt x="66040" y="11430"/>
                  </a:cubicBezTo>
                </a:path>
              </a:pathLst>
            </a:custGeom>
            <a:solidFill>
              <a:srgbClr val="E7191F"/>
            </a:solidFill>
            <a:ln cap="sq">
              <a:noFill/>
              <a:prstDash val="solid"/>
              <a:miter/>
            </a:ln>
          </p:spPr>
        </p:sp>
      </p:grpSp>
      <p:grpSp>
        <p:nvGrpSpPr>
          <p:cNvPr name="Group 14" id="14"/>
          <p:cNvGrpSpPr/>
          <p:nvPr/>
        </p:nvGrpSpPr>
        <p:grpSpPr>
          <a:xfrm rot="0">
            <a:off x="2563259" y="0"/>
            <a:ext cx="2257536" cy="970483"/>
            <a:chOff x="0" y="0"/>
            <a:chExt cx="3010048" cy="1293977"/>
          </a:xfrm>
        </p:grpSpPr>
        <p:grpSp>
          <p:nvGrpSpPr>
            <p:cNvPr name="Group 15" id="15"/>
            <p:cNvGrpSpPr/>
            <p:nvPr/>
          </p:nvGrpSpPr>
          <p:grpSpPr>
            <a:xfrm rot="0">
              <a:off x="0" y="0"/>
              <a:ext cx="3010048" cy="1293977"/>
              <a:chOff x="0" y="0"/>
              <a:chExt cx="809050" cy="347799"/>
            </a:xfrm>
          </p:grpSpPr>
          <p:sp>
            <p:nvSpPr>
              <p:cNvPr name="Freeform 16" id="16"/>
              <p:cNvSpPr/>
              <p:nvPr/>
            </p:nvSpPr>
            <p:spPr>
              <a:xfrm flipH="false" flipV="false" rot="0">
                <a:off x="0" y="0"/>
                <a:ext cx="809050" cy="347799"/>
              </a:xfrm>
              <a:custGeom>
                <a:avLst/>
                <a:gdLst/>
                <a:ahLst/>
                <a:cxnLst/>
                <a:rect r="r" b="b" t="t" l="l"/>
                <a:pathLst>
                  <a:path h="347799" w="809050">
                    <a:moveTo>
                      <a:pt x="0" y="0"/>
                    </a:moveTo>
                    <a:lnTo>
                      <a:pt x="809050" y="0"/>
                    </a:lnTo>
                    <a:lnTo>
                      <a:pt x="809050" y="347799"/>
                    </a:lnTo>
                    <a:lnTo>
                      <a:pt x="0" y="347799"/>
                    </a:lnTo>
                    <a:close/>
                  </a:path>
                </a:pathLst>
              </a:custGeom>
              <a:gradFill rotWithShape="true">
                <a:gsLst>
                  <a:gs pos="0">
                    <a:srgbClr val="FF3131">
                      <a:alpha val="100000"/>
                    </a:srgbClr>
                  </a:gs>
                  <a:gs pos="100000">
                    <a:srgbClr val="FF914D">
                      <a:alpha val="100000"/>
                    </a:srgbClr>
                  </a:gs>
                </a:gsLst>
                <a:lin ang="0"/>
              </a:gradFill>
            </p:spPr>
          </p:sp>
          <p:sp>
            <p:nvSpPr>
              <p:cNvPr name="TextBox 17" id="17"/>
              <p:cNvSpPr txBox="true"/>
              <p:nvPr/>
            </p:nvSpPr>
            <p:spPr>
              <a:xfrm>
                <a:off x="0" y="-38100"/>
                <a:ext cx="809050" cy="385899"/>
              </a:xfrm>
              <a:prstGeom prst="rect">
                <a:avLst/>
              </a:prstGeom>
            </p:spPr>
            <p:txBody>
              <a:bodyPr anchor="ctr" rtlCol="false" tIns="50800" lIns="50800" bIns="50800" rIns="50800"/>
              <a:lstStyle/>
              <a:p>
                <a:pPr algn="ctr">
                  <a:lnSpc>
                    <a:spcPts val="1800"/>
                  </a:lnSpc>
                </a:pPr>
              </a:p>
            </p:txBody>
          </p:sp>
        </p:grpSp>
        <p:sp>
          <p:nvSpPr>
            <p:cNvPr name="TextBox 18" id="18"/>
            <p:cNvSpPr txBox="true"/>
            <p:nvPr/>
          </p:nvSpPr>
          <p:spPr>
            <a:xfrm rot="0">
              <a:off x="1059721" y="69277"/>
              <a:ext cx="904557" cy="556681"/>
            </a:xfrm>
            <a:prstGeom prst="rect">
              <a:avLst/>
            </a:prstGeom>
          </p:spPr>
          <p:txBody>
            <a:bodyPr anchor="t" rtlCol="false" tIns="0" lIns="0" bIns="0" rIns="0">
              <a:spAutoFit/>
            </a:bodyPr>
            <a:lstStyle/>
            <a:p>
              <a:pPr algn="ctr" marL="0" indent="0" lvl="0">
                <a:lnSpc>
                  <a:spcPts val="3500"/>
                </a:lnSpc>
                <a:spcBef>
                  <a:spcPct val="0"/>
                </a:spcBef>
              </a:pPr>
              <a:r>
                <a:rPr lang="en-US" sz="2500">
                  <a:solidFill>
                    <a:srgbClr val="FFFFFF"/>
                  </a:solidFill>
                  <a:latin typeface="Open Sans Bold"/>
                </a:rPr>
                <a:t>ISLA</a:t>
              </a:r>
            </a:p>
          </p:txBody>
        </p:sp>
        <p:sp>
          <p:nvSpPr>
            <p:cNvPr name="TextBox 19" id="19"/>
            <p:cNvSpPr txBox="true"/>
            <p:nvPr/>
          </p:nvSpPr>
          <p:spPr>
            <a:xfrm rot="0">
              <a:off x="108024" y="599363"/>
              <a:ext cx="2794000" cy="503129"/>
            </a:xfrm>
            <a:prstGeom prst="rect">
              <a:avLst/>
            </a:prstGeom>
          </p:spPr>
          <p:txBody>
            <a:bodyPr anchor="t" rtlCol="false" tIns="0" lIns="0" bIns="0" rIns="0">
              <a:spAutoFit/>
            </a:bodyPr>
            <a:lstStyle/>
            <a:p>
              <a:pPr algn="ctr" marL="0" indent="0" lvl="0">
                <a:lnSpc>
                  <a:spcPts val="3220"/>
                </a:lnSpc>
                <a:spcBef>
                  <a:spcPct val="0"/>
                </a:spcBef>
              </a:pPr>
              <a:r>
                <a:rPr lang="en-US" sz="2300">
                  <a:solidFill>
                    <a:srgbClr val="FFFFFF"/>
                  </a:solidFill>
                  <a:latin typeface="Open Sans Bold"/>
                </a:rPr>
                <a:t>COMPETENCIA</a:t>
              </a:r>
            </a:p>
          </p:txBody>
        </p:sp>
      </p:grpSp>
      <p:grpSp>
        <p:nvGrpSpPr>
          <p:cNvPr name="Group 20" id="20"/>
          <p:cNvGrpSpPr/>
          <p:nvPr/>
        </p:nvGrpSpPr>
        <p:grpSpPr>
          <a:xfrm rot="0">
            <a:off x="0" y="3102110"/>
            <a:ext cx="7560000" cy="440891"/>
            <a:chOff x="0" y="0"/>
            <a:chExt cx="2709333" cy="158005"/>
          </a:xfrm>
        </p:grpSpPr>
        <p:sp>
          <p:nvSpPr>
            <p:cNvPr name="Freeform 21" id="21"/>
            <p:cNvSpPr/>
            <p:nvPr/>
          </p:nvSpPr>
          <p:spPr>
            <a:xfrm flipH="false" flipV="false" rot="0">
              <a:off x="0" y="0"/>
              <a:ext cx="2709333" cy="158005"/>
            </a:xfrm>
            <a:custGeom>
              <a:avLst/>
              <a:gdLst/>
              <a:ahLst/>
              <a:cxnLst/>
              <a:rect r="r" b="b" t="t" l="l"/>
              <a:pathLst>
                <a:path h="158005" w="2709333">
                  <a:moveTo>
                    <a:pt x="0" y="0"/>
                  </a:moveTo>
                  <a:lnTo>
                    <a:pt x="2709333" y="0"/>
                  </a:lnTo>
                  <a:lnTo>
                    <a:pt x="2709333" y="158005"/>
                  </a:lnTo>
                  <a:lnTo>
                    <a:pt x="0" y="158005"/>
                  </a:lnTo>
                  <a:close/>
                </a:path>
              </a:pathLst>
            </a:custGeom>
            <a:solidFill>
              <a:srgbClr val="4EA849"/>
            </a:solidFill>
          </p:spPr>
        </p:sp>
        <p:sp>
          <p:nvSpPr>
            <p:cNvPr name="TextBox 22" id="22"/>
            <p:cNvSpPr txBox="true"/>
            <p:nvPr/>
          </p:nvSpPr>
          <p:spPr>
            <a:xfrm>
              <a:off x="0" y="-38100"/>
              <a:ext cx="2709333" cy="196105"/>
            </a:xfrm>
            <a:prstGeom prst="rect">
              <a:avLst/>
            </a:prstGeom>
          </p:spPr>
          <p:txBody>
            <a:bodyPr anchor="ctr" rtlCol="false" tIns="50800" lIns="50800" bIns="50800" rIns="50800"/>
            <a:lstStyle/>
            <a:p>
              <a:pPr algn="ctr">
                <a:lnSpc>
                  <a:spcPts val="1800"/>
                </a:lnSpc>
              </a:pPr>
            </a:p>
          </p:txBody>
        </p:sp>
      </p:grpSp>
      <p:grpSp>
        <p:nvGrpSpPr>
          <p:cNvPr name="Group 23" id="23"/>
          <p:cNvGrpSpPr/>
          <p:nvPr/>
        </p:nvGrpSpPr>
        <p:grpSpPr>
          <a:xfrm rot="0">
            <a:off x="0" y="3543001"/>
            <a:ext cx="7560000" cy="1695228"/>
            <a:chOff x="0" y="0"/>
            <a:chExt cx="2709333" cy="607532"/>
          </a:xfrm>
        </p:grpSpPr>
        <p:sp>
          <p:nvSpPr>
            <p:cNvPr name="Freeform 24" id="24"/>
            <p:cNvSpPr/>
            <p:nvPr/>
          </p:nvSpPr>
          <p:spPr>
            <a:xfrm flipH="false" flipV="false" rot="0">
              <a:off x="0" y="0"/>
              <a:ext cx="2709333" cy="607532"/>
            </a:xfrm>
            <a:custGeom>
              <a:avLst/>
              <a:gdLst/>
              <a:ahLst/>
              <a:cxnLst/>
              <a:rect r="r" b="b" t="t" l="l"/>
              <a:pathLst>
                <a:path h="607532" w="2709333">
                  <a:moveTo>
                    <a:pt x="0" y="0"/>
                  </a:moveTo>
                  <a:lnTo>
                    <a:pt x="2709333" y="0"/>
                  </a:lnTo>
                  <a:lnTo>
                    <a:pt x="2709333" y="607532"/>
                  </a:lnTo>
                  <a:lnTo>
                    <a:pt x="0" y="607532"/>
                  </a:lnTo>
                  <a:close/>
                </a:path>
              </a:pathLst>
            </a:custGeom>
            <a:solidFill>
              <a:srgbClr val="A0C478"/>
            </a:solidFill>
          </p:spPr>
        </p:sp>
        <p:sp>
          <p:nvSpPr>
            <p:cNvPr name="TextBox 25" id="25"/>
            <p:cNvSpPr txBox="true"/>
            <p:nvPr/>
          </p:nvSpPr>
          <p:spPr>
            <a:xfrm>
              <a:off x="0" y="-38100"/>
              <a:ext cx="2709333" cy="645632"/>
            </a:xfrm>
            <a:prstGeom prst="rect">
              <a:avLst/>
            </a:prstGeom>
          </p:spPr>
          <p:txBody>
            <a:bodyPr anchor="ctr" rtlCol="false" tIns="50800" lIns="50800" bIns="50800" rIns="50800"/>
            <a:lstStyle/>
            <a:p>
              <a:pPr algn="ctr">
                <a:lnSpc>
                  <a:spcPts val="1800"/>
                </a:lnSpc>
              </a:pPr>
            </a:p>
          </p:txBody>
        </p:sp>
      </p:grpSp>
      <p:grpSp>
        <p:nvGrpSpPr>
          <p:cNvPr name="Group 26" id="26"/>
          <p:cNvGrpSpPr/>
          <p:nvPr/>
        </p:nvGrpSpPr>
        <p:grpSpPr>
          <a:xfrm rot="0">
            <a:off x="6747718" y="26762"/>
            <a:ext cx="712810" cy="978602"/>
            <a:chOff x="0" y="0"/>
            <a:chExt cx="950414" cy="1304802"/>
          </a:xfrm>
        </p:grpSpPr>
        <p:grpSp>
          <p:nvGrpSpPr>
            <p:cNvPr name="Group 27" id="27"/>
            <p:cNvGrpSpPr/>
            <p:nvPr/>
          </p:nvGrpSpPr>
          <p:grpSpPr>
            <a:xfrm rot="0">
              <a:off x="0" y="0"/>
              <a:ext cx="950414" cy="950414"/>
              <a:chOff x="0" y="0"/>
              <a:chExt cx="812800" cy="812800"/>
            </a:xfrm>
          </p:grpSpPr>
          <p:sp>
            <p:nvSpPr>
              <p:cNvPr name="Freeform 28" id="28"/>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4ECCD"/>
              </a:solidFill>
            </p:spPr>
          </p:sp>
          <p:sp>
            <p:nvSpPr>
              <p:cNvPr name="TextBox 29" id="29"/>
              <p:cNvSpPr txBox="true"/>
              <p:nvPr/>
            </p:nvSpPr>
            <p:spPr>
              <a:xfrm>
                <a:off x="76200" y="38100"/>
                <a:ext cx="660400" cy="698500"/>
              </a:xfrm>
              <a:prstGeom prst="rect">
                <a:avLst/>
              </a:prstGeom>
            </p:spPr>
            <p:txBody>
              <a:bodyPr anchor="ctr" rtlCol="false" tIns="50800" lIns="50800" bIns="50800" rIns="50800"/>
              <a:lstStyle/>
              <a:p>
                <a:pPr algn="ctr">
                  <a:lnSpc>
                    <a:spcPts val="1800"/>
                  </a:lnSpc>
                </a:pPr>
              </a:p>
            </p:txBody>
          </p:sp>
        </p:grpSp>
        <p:sp>
          <p:nvSpPr>
            <p:cNvPr name="Freeform 30" id="30"/>
            <p:cNvSpPr/>
            <p:nvPr/>
          </p:nvSpPr>
          <p:spPr>
            <a:xfrm flipH="false" flipV="false" rot="0">
              <a:off x="0" y="53280"/>
              <a:ext cx="738398" cy="1251522"/>
            </a:xfrm>
            <a:custGeom>
              <a:avLst/>
              <a:gdLst/>
              <a:ahLst/>
              <a:cxnLst/>
              <a:rect r="r" b="b" t="t" l="l"/>
              <a:pathLst>
                <a:path h="1251522" w="738398">
                  <a:moveTo>
                    <a:pt x="0" y="0"/>
                  </a:moveTo>
                  <a:lnTo>
                    <a:pt x="738398" y="0"/>
                  </a:lnTo>
                  <a:lnTo>
                    <a:pt x="738398" y="1251522"/>
                  </a:lnTo>
                  <a:lnTo>
                    <a:pt x="0" y="1251522"/>
                  </a:lnTo>
                  <a:lnTo>
                    <a:pt x="0" y="0"/>
                  </a:lnTo>
                  <a:close/>
                </a:path>
              </a:pathLst>
            </a:custGeom>
            <a:blipFill>
              <a:blip r:embed="rId5"/>
              <a:stretch>
                <a:fillRect l="0" t="0" r="0" b="0"/>
              </a:stretch>
            </a:blipFill>
          </p:spPr>
        </p:sp>
      </p:grpSp>
      <p:grpSp>
        <p:nvGrpSpPr>
          <p:cNvPr name="Group 31" id="31"/>
          <p:cNvGrpSpPr/>
          <p:nvPr/>
        </p:nvGrpSpPr>
        <p:grpSpPr>
          <a:xfrm rot="0">
            <a:off x="5982845" y="42194"/>
            <a:ext cx="712810" cy="978602"/>
            <a:chOff x="0" y="0"/>
            <a:chExt cx="950414" cy="1304802"/>
          </a:xfrm>
        </p:grpSpPr>
        <p:grpSp>
          <p:nvGrpSpPr>
            <p:cNvPr name="Group 32" id="32"/>
            <p:cNvGrpSpPr/>
            <p:nvPr/>
          </p:nvGrpSpPr>
          <p:grpSpPr>
            <a:xfrm rot="0">
              <a:off x="0" y="0"/>
              <a:ext cx="950414" cy="950414"/>
              <a:chOff x="0" y="0"/>
              <a:chExt cx="812800" cy="812800"/>
            </a:xfrm>
          </p:grpSpPr>
          <p:sp>
            <p:nvSpPr>
              <p:cNvPr name="Freeform 33" id="33"/>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4ECCD"/>
              </a:solidFill>
            </p:spPr>
          </p:sp>
          <p:sp>
            <p:nvSpPr>
              <p:cNvPr name="TextBox 34" id="34"/>
              <p:cNvSpPr txBox="true"/>
              <p:nvPr/>
            </p:nvSpPr>
            <p:spPr>
              <a:xfrm>
                <a:off x="76200" y="38100"/>
                <a:ext cx="660400" cy="698500"/>
              </a:xfrm>
              <a:prstGeom prst="rect">
                <a:avLst/>
              </a:prstGeom>
            </p:spPr>
            <p:txBody>
              <a:bodyPr anchor="ctr" rtlCol="false" tIns="50800" lIns="50800" bIns="50800" rIns="50800"/>
              <a:lstStyle/>
              <a:p>
                <a:pPr algn="ctr">
                  <a:lnSpc>
                    <a:spcPts val="1800"/>
                  </a:lnSpc>
                </a:pPr>
              </a:p>
            </p:txBody>
          </p:sp>
        </p:grpSp>
        <p:sp>
          <p:nvSpPr>
            <p:cNvPr name="Freeform 35" id="35"/>
            <p:cNvSpPr/>
            <p:nvPr/>
          </p:nvSpPr>
          <p:spPr>
            <a:xfrm flipH="false" flipV="false" rot="0">
              <a:off x="0" y="53280"/>
              <a:ext cx="738398" cy="1251522"/>
            </a:xfrm>
            <a:custGeom>
              <a:avLst/>
              <a:gdLst/>
              <a:ahLst/>
              <a:cxnLst/>
              <a:rect r="r" b="b" t="t" l="l"/>
              <a:pathLst>
                <a:path h="1251522" w="738398">
                  <a:moveTo>
                    <a:pt x="0" y="0"/>
                  </a:moveTo>
                  <a:lnTo>
                    <a:pt x="738398" y="0"/>
                  </a:lnTo>
                  <a:lnTo>
                    <a:pt x="738398" y="1251522"/>
                  </a:lnTo>
                  <a:lnTo>
                    <a:pt x="0" y="1251522"/>
                  </a:lnTo>
                  <a:lnTo>
                    <a:pt x="0" y="0"/>
                  </a:lnTo>
                  <a:close/>
                </a:path>
              </a:pathLst>
            </a:custGeom>
            <a:blipFill>
              <a:blip r:embed="rId5"/>
              <a:stretch>
                <a:fillRect l="0" t="0" r="0" b="0"/>
              </a:stretch>
            </a:blipFill>
          </p:spPr>
        </p:sp>
      </p:grpSp>
      <p:sp>
        <p:nvSpPr>
          <p:cNvPr name="Freeform 36" id="36"/>
          <p:cNvSpPr/>
          <p:nvPr/>
        </p:nvSpPr>
        <p:spPr>
          <a:xfrm flipH="false" flipV="false" rot="0">
            <a:off x="82051" y="7519075"/>
            <a:ext cx="1791069" cy="2197631"/>
          </a:xfrm>
          <a:custGeom>
            <a:avLst/>
            <a:gdLst/>
            <a:ahLst/>
            <a:cxnLst/>
            <a:rect r="r" b="b" t="t" l="l"/>
            <a:pathLst>
              <a:path h="2197631" w="1791069">
                <a:moveTo>
                  <a:pt x="0" y="0"/>
                </a:moveTo>
                <a:lnTo>
                  <a:pt x="1791070" y="0"/>
                </a:lnTo>
                <a:lnTo>
                  <a:pt x="1791070" y="2197631"/>
                </a:lnTo>
                <a:lnTo>
                  <a:pt x="0" y="2197631"/>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TextBox 37" id="37"/>
          <p:cNvSpPr txBox="true"/>
          <p:nvPr/>
        </p:nvSpPr>
        <p:spPr>
          <a:xfrm rot="0">
            <a:off x="433569" y="5476354"/>
            <a:ext cx="6731736" cy="1747909"/>
          </a:xfrm>
          <a:prstGeom prst="rect">
            <a:avLst/>
          </a:prstGeom>
        </p:spPr>
        <p:txBody>
          <a:bodyPr anchor="t" rtlCol="false" tIns="0" lIns="0" bIns="0" rIns="0">
            <a:spAutoFit/>
          </a:bodyPr>
          <a:lstStyle/>
          <a:p>
            <a:pPr algn="l">
              <a:lnSpc>
                <a:spcPts val="2623"/>
              </a:lnSpc>
            </a:pPr>
            <a:r>
              <a:rPr lang="en-US" sz="1726" spc="43">
                <a:solidFill>
                  <a:srgbClr val="FFFFFF"/>
                </a:solidFill>
                <a:latin typeface="Raleway Bold"/>
              </a:rPr>
              <a:t>Actividad:</a:t>
            </a:r>
            <a:r>
              <a:rPr lang="en-US" sz="1726" spc="43">
                <a:solidFill>
                  <a:srgbClr val="FDC128"/>
                </a:solidFill>
                <a:latin typeface="Raleway Bold"/>
              </a:rPr>
              <a:t> </a:t>
            </a:r>
          </a:p>
          <a:p>
            <a:pPr algn="l">
              <a:lnSpc>
                <a:spcPts val="1728"/>
              </a:lnSpc>
            </a:pPr>
            <a:r>
              <a:rPr lang="en-US" sz="1200" spc="-8">
                <a:solidFill>
                  <a:srgbClr val="FFFFFF"/>
                </a:solidFill>
                <a:latin typeface="Raleway Bold"/>
              </a:rPr>
              <a:t>Hoy estamos en el Punto de Reunión Ambiental de Isla Competencia, donde se trabaja por un objetivo muy claro: conservar la flora de nuestra Isla. La comunidad de la isla, conocedora de la conexión vital entre naturaleza y bienestar, se ha unido con el objetivo de abordar la necesidad de trabajar la reforestación. Y es que, la falta de árboles afectaría la energía vital de la isla, llevando a la pérdida de su esplendor.</a:t>
            </a:r>
          </a:p>
          <a:p>
            <a:pPr algn="l">
              <a:lnSpc>
                <a:spcPts val="1152"/>
              </a:lnSpc>
            </a:pPr>
          </a:p>
          <a:p>
            <a:pPr marL="0" indent="0" lvl="1">
              <a:lnSpc>
                <a:spcPts val="1728"/>
              </a:lnSpc>
            </a:pPr>
            <a:r>
              <a:rPr lang="en-US" sz="1200" spc="-8">
                <a:solidFill>
                  <a:srgbClr val="FFFFFF"/>
                </a:solidFill>
                <a:latin typeface="Raleway Bold"/>
              </a:rPr>
              <a:t>Debes ayudarnos descomponiendo tareas específicas para rescatar y plantar árboles.</a:t>
            </a:r>
          </a:p>
        </p:txBody>
      </p:sp>
      <p:sp>
        <p:nvSpPr>
          <p:cNvPr name="TextBox 38" id="38"/>
          <p:cNvSpPr txBox="true"/>
          <p:nvPr/>
        </p:nvSpPr>
        <p:spPr>
          <a:xfrm rot="0">
            <a:off x="2469667" y="9780620"/>
            <a:ext cx="2694845" cy="726406"/>
          </a:xfrm>
          <a:prstGeom prst="rect">
            <a:avLst/>
          </a:prstGeom>
        </p:spPr>
        <p:txBody>
          <a:bodyPr anchor="t" rtlCol="false" tIns="0" lIns="0" bIns="0" rIns="0">
            <a:spAutoFit/>
          </a:bodyPr>
          <a:lstStyle/>
          <a:p>
            <a:pPr algn="ctr" marL="0" indent="0" lvl="1">
              <a:lnSpc>
                <a:spcPts val="1436"/>
              </a:lnSpc>
            </a:pPr>
            <a:r>
              <a:rPr lang="en-US" sz="1026" spc="25">
                <a:solidFill>
                  <a:srgbClr val="2F4052"/>
                </a:solidFill>
                <a:latin typeface="Raleway Bold"/>
              </a:rPr>
              <a:t>COMPUTACIONAL+: Plataforma de Recursos Educativos Abiertos de Pensamiento Computacional para colectivos de baja cualificación</a:t>
            </a:r>
          </a:p>
        </p:txBody>
      </p:sp>
      <p:sp>
        <p:nvSpPr>
          <p:cNvPr name="TextBox 39" id="39"/>
          <p:cNvSpPr txBox="true"/>
          <p:nvPr/>
        </p:nvSpPr>
        <p:spPr>
          <a:xfrm rot="0">
            <a:off x="82051" y="3185530"/>
            <a:ext cx="7379133" cy="293102"/>
          </a:xfrm>
          <a:prstGeom prst="rect">
            <a:avLst/>
          </a:prstGeom>
        </p:spPr>
        <p:txBody>
          <a:bodyPr anchor="t" rtlCol="false" tIns="0" lIns="0" bIns="0" rIns="0">
            <a:spAutoFit/>
          </a:bodyPr>
          <a:lstStyle/>
          <a:p>
            <a:pPr algn="ctr">
              <a:lnSpc>
                <a:spcPts val="2168"/>
              </a:lnSpc>
            </a:pPr>
            <a:r>
              <a:rPr lang="en-US" sz="2105" spc="155">
                <a:solidFill>
                  <a:srgbClr val="FFFFFF"/>
                </a:solidFill>
                <a:latin typeface="Raleway Bold"/>
              </a:rPr>
              <a:t>ACTIVIDAD 10. RESCATE VERDE</a:t>
            </a:r>
          </a:p>
        </p:txBody>
      </p:sp>
      <p:sp>
        <p:nvSpPr>
          <p:cNvPr name="TextBox 40" id="40"/>
          <p:cNvSpPr txBox="true"/>
          <p:nvPr/>
        </p:nvSpPr>
        <p:spPr>
          <a:xfrm rot="0">
            <a:off x="433569" y="3806905"/>
            <a:ext cx="6817682" cy="1191795"/>
          </a:xfrm>
          <a:prstGeom prst="rect">
            <a:avLst/>
          </a:prstGeom>
        </p:spPr>
        <p:txBody>
          <a:bodyPr anchor="t" rtlCol="false" tIns="0" lIns="0" bIns="0" rIns="0">
            <a:spAutoFit/>
          </a:bodyPr>
          <a:lstStyle/>
          <a:p>
            <a:pPr>
              <a:lnSpc>
                <a:spcPts val="2503"/>
              </a:lnSpc>
            </a:pPr>
            <a:r>
              <a:rPr lang="en-US" sz="1726" spc="43">
                <a:solidFill>
                  <a:srgbClr val="FFFFFF"/>
                </a:solidFill>
                <a:latin typeface="Raleway Bold"/>
              </a:rPr>
              <a:t>Objetivo:</a:t>
            </a:r>
          </a:p>
          <a:p>
            <a:pPr>
              <a:lnSpc>
                <a:spcPts val="1740"/>
              </a:lnSpc>
            </a:pPr>
            <a:r>
              <a:rPr lang="en-US" sz="1200" spc="-6">
                <a:solidFill>
                  <a:srgbClr val="394E63"/>
                </a:solidFill>
                <a:latin typeface="Raleway Bold"/>
              </a:rPr>
              <a:t>Trabajar el concepto de “Descomposición” entendido como la destreza del Pensamiento Computacional que permite abordar problemas complejos dividiéndolos en partes más pequeñas y manejables. Esta destreza es útil tanto en la programación como en la vida diaria, ya que facilita la colaboración y nos permite resolver problemas de manera más eficiente.</a:t>
            </a:r>
          </a:p>
        </p:txBody>
      </p:sp>
      <p:sp>
        <p:nvSpPr>
          <p:cNvPr name="TextBox 41" id="41"/>
          <p:cNvSpPr txBox="true"/>
          <p:nvPr/>
        </p:nvSpPr>
        <p:spPr>
          <a:xfrm rot="0">
            <a:off x="2225123" y="7409170"/>
            <a:ext cx="5026129" cy="1838814"/>
          </a:xfrm>
          <a:prstGeom prst="rect">
            <a:avLst/>
          </a:prstGeom>
        </p:spPr>
        <p:txBody>
          <a:bodyPr anchor="t" rtlCol="false" tIns="0" lIns="0" bIns="0" rIns="0">
            <a:spAutoFit/>
          </a:bodyPr>
          <a:lstStyle/>
          <a:p>
            <a:pPr>
              <a:lnSpc>
                <a:spcPts val="1728"/>
              </a:lnSpc>
            </a:pPr>
            <a:r>
              <a:rPr lang="en-US" sz="1200" spc="-8">
                <a:solidFill>
                  <a:srgbClr val="FFFFFF"/>
                </a:solidFill>
                <a:latin typeface="Raleway Bold"/>
              </a:rPr>
              <a:t>Haz una lista de tareas generales, como limpiar áreas designadas, preparar la tierra, recoger semillas y plantar árboles. Ahora descompón estas tareas en pasos más pequeños y asigna responsabilidades a cada miembro del equipo ambiental de la Isla.</a:t>
            </a:r>
          </a:p>
          <a:p>
            <a:pPr>
              <a:lnSpc>
                <a:spcPts val="1152"/>
              </a:lnSpc>
            </a:pPr>
          </a:p>
          <a:p>
            <a:pPr>
              <a:lnSpc>
                <a:spcPts val="1728"/>
              </a:lnSpc>
            </a:pPr>
            <a:r>
              <a:rPr lang="en-US" sz="1200" spc="-8">
                <a:solidFill>
                  <a:srgbClr val="FFFFFF"/>
                </a:solidFill>
                <a:latin typeface="Raleway Bold"/>
              </a:rPr>
              <a:t>Al finalizar, representa visualmente cómo se han descompuesto las tareas y cómo han de ejecutarse para desarrollar de manera correcta la tarea de reforestación.</a:t>
            </a:r>
          </a:p>
          <a:p>
            <a:pPr marL="0" indent="0" lvl="1">
              <a:lnSpc>
                <a:spcPts val="1728"/>
              </a:lnSpc>
            </a:pPr>
          </a:p>
        </p:txBody>
      </p:sp>
    </p:spTree>
  </p:cSld>
  <p:clrMapOvr>
    <a:masterClrMapping/>
  </p:clrMapOvr>
</p:sld>
</file>

<file path=ppt/slides/slide1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8382" y="-180000"/>
            <a:ext cx="7568382" cy="4268620"/>
          </a:xfrm>
          <a:custGeom>
            <a:avLst/>
            <a:gdLst/>
            <a:ahLst/>
            <a:cxnLst/>
            <a:rect r="r" b="b" t="t" l="l"/>
            <a:pathLst>
              <a:path h="4268620" w="7568382">
                <a:moveTo>
                  <a:pt x="0" y="0"/>
                </a:moveTo>
                <a:lnTo>
                  <a:pt x="7568382" y="0"/>
                </a:lnTo>
                <a:lnTo>
                  <a:pt x="7568382" y="4268620"/>
                </a:lnTo>
                <a:lnTo>
                  <a:pt x="0" y="4268620"/>
                </a:lnTo>
                <a:lnTo>
                  <a:pt x="0" y="0"/>
                </a:lnTo>
                <a:close/>
              </a:path>
            </a:pathLst>
          </a:custGeom>
          <a:blipFill>
            <a:blip r:embed="rId2"/>
            <a:stretch>
              <a:fillRect l="0" t="-13737" r="0" b="-63564"/>
            </a:stretch>
          </a:blipFill>
        </p:spPr>
      </p:sp>
      <p:grpSp>
        <p:nvGrpSpPr>
          <p:cNvPr name="Group 3" id="3"/>
          <p:cNvGrpSpPr/>
          <p:nvPr/>
        </p:nvGrpSpPr>
        <p:grpSpPr>
          <a:xfrm rot="0">
            <a:off x="-61785" y="4795056"/>
            <a:ext cx="7683569" cy="4769759"/>
            <a:chOff x="0" y="0"/>
            <a:chExt cx="3526543" cy="2189186"/>
          </a:xfrm>
        </p:grpSpPr>
        <p:sp>
          <p:nvSpPr>
            <p:cNvPr name="Freeform 4" id="4"/>
            <p:cNvSpPr/>
            <p:nvPr/>
          </p:nvSpPr>
          <p:spPr>
            <a:xfrm flipH="false" flipV="false" rot="0">
              <a:off x="0" y="0"/>
              <a:ext cx="3526543" cy="2189186"/>
            </a:xfrm>
            <a:custGeom>
              <a:avLst/>
              <a:gdLst/>
              <a:ahLst/>
              <a:cxnLst/>
              <a:rect r="r" b="b" t="t" l="l"/>
              <a:pathLst>
                <a:path h="2189186" w="3526543">
                  <a:moveTo>
                    <a:pt x="0" y="0"/>
                  </a:moveTo>
                  <a:lnTo>
                    <a:pt x="3526543" y="0"/>
                  </a:lnTo>
                  <a:lnTo>
                    <a:pt x="3526543" y="2189186"/>
                  </a:lnTo>
                  <a:lnTo>
                    <a:pt x="0" y="2189186"/>
                  </a:lnTo>
                  <a:close/>
                </a:path>
              </a:pathLst>
            </a:custGeom>
            <a:solidFill>
              <a:srgbClr val="E7191F"/>
            </a:solidFill>
            <a:ln w="19050" cap="sq">
              <a:solidFill>
                <a:srgbClr val="FFFFFF"/>
              </a:solidFill>
              <a:prstDash val="solid"/>
              <a:miter/>
            </a:ln>
          </p:spPr>
        </p:sp>
        <p:sp>
          <p:nvSpPr>
            <p:cNvPr name="TextBox 5" id="5"/>
            <p:cNvSpPr txBox="true"/>
            <p:nvPr/>
          </p:nvSpPr>
          <p:spPr>
            <a:xfrm>
              <a:off x="0" y="-28575"/>
              <a:ext cx="3526543" cy="2217761"/>
            </a:xfrm>
            <a:prstGeom prst="rect">
              <a:avLst/>
            </a:prstGeom>
          </p:spPr>
          <p:txBody>
            <a:bodyPr anchor="ctr" rtlCol="false" tIns="26030" lIns="26030" bIns="26030" rIns="26030"/>
            <a:lstStyle/>
            <a:p>
              <a:pPr algn="ctr">
                <a:lnSpc>
                  <a:spcPts val="1424"/>
                </a:lnSpc>
              </a:pPr>
            </a:p>
          </p:txBody>
        </p:sp>
      </p:grpSp>
      <p:sp>
        <p:nvSpPr>
          <p:cNvPr name="Freeform 6" id="6"/>
          <p:cNvSpPr/>
          <p:nvPr/>
        </p:nvSpPr>
        <p:spPr>
          <a:xfrm flipH="false" flipV="false" rot="0">
            <a:off x="5540741" y="9716706"/>
            <a:ext cx="1624564" cy="771482"/>
          </a:xfrm>
          <a:custGeom>
            <a:avLst/>
            <a:gdLst/>
            <a:ahLst/>
            <a:cxnLst/>
            <a:rect r="r" b="b" t="t" l="l"/>
            <a:pathLst>
              <a:path h="771482" w="1624564">
                <a:moveTo>
                  <a:pt x="0" y="0"/>
                </a:moveTo>
                <a:lnTo>
                  <a:pt x="1624564" y="0"/>
                </a:lnTo>
                <a:lnTo>
                  <a:pt x="1624564" y="771482"/>
                </a:lnTo>
                <a:lnTo>
                  <a:pt x="0" y="771482"/>
                </a:lnTo>
                <a:lnTo>
                  <a:pt x="0" y="0"/>
                </a:lnTo>
                <a:close/>
              </a:path>
            </a:pathLst>
          </a:custGeom>
          <a:blipFill>
            <a:blip r:embed="rId3"/>
            <a:stretch>
              <a:fillRect l="0" t="0" r="0" b="0"/>
            </a:stretch>
          </a:blipFill>
        </p:spPr>
      </p:sp>
      <p:sp>
        <p:nvSpPr>
          <p:cNvPr name="Freeform 7" id="7"/>
          <p:cNvSpPr/>
          <p:nvPr/>
        </p:nvSpPr>
        <p:spPr>
          <a:xfrm flipH="false" flipV="false" rot="0">
            <a:off x="433569" y="9766431"/>
            <a:ext cx="1671166" cy="783359"/>
          </a:xfrm>
          <a:custGeom>
            <a:avLst/>
            <a:gdLst/>
            <a:ahLst/>
            <a:cxnLst/>
            <a:rect r="r" b="b" t="t" l="l"/>
            <a:pathLst>
              <a:path h="783359" w="1671166">
                <a:moveTo>
                  <a:pt x="0" y="0"/>
                </a:moveTo>
                <a:lnTo>
                  <a:pt x="1671166" y="0"/>
                </a:lnTo>
                <a:lnTo>
                  <a:pt x="1671166" y="783359"/>
                </a:lnTo>
                <a:lnTo>
                  <a:pt x="0" y="783359"/>
                </a:lnTo>
                <a:lnTo>
                  <a:pt x="0" y="0"/>
                </a:lnTo>
                <a:close/>
              </a:path>
            </a:pathLst>
          </a:custGeom>
          <a:blipFill>
            <a:blip r:embed="rId4"/>
            <a:stretch>
              <a:fillRect l="0" t="0" r="0" b="0"/>
            </a:stretch>
          </a:blipFill>
        </p:spPr>
      </p:sp>
      <p:grpSp>
        <p:nvGrpSpPr>
          <p:cNvPr name="Group 8" id="8"/>
          <p:cNvGrpSpPr/>
          <p:nvPr/>
        </p:nvGrpSpPr>
        <p:grpSpPr>
          <a:xfrm rot="0">
            <a:off x="1303020" y="439103"/>
            <a:ext cx="94298" cy="92392"/>
            <a:chOff x="0" y="0"/>
            <a:chExt cx="125730" cy="123190"/>
          </a:xfrm>
        </p:grpSpPr>
        <p:sp>
          <p:nvSpPr>
            <p:cNvPr name="Freeform 9" id="9"/>
            <p:cNvSpPr/>
            <p:nvPr/>
          </p:nvSpPr>
          <p:spPr>
            <a:xfrm flipH="false" flipV="false" rot="0">
              <a:off x="48260" y="48260"/>
              <a:ext cx="25400" cy="26670"/>
            </a:xfrm>
            <a:custGeom>
              <a:avLst/>
              <a:gdLst/>
              <a:ahLst/>
              <a:cxnLst/>
              <a:rect r="r" b="b" t="t" l="l"/>
              <a:pathLst>
                <a:path h="26670" w="25400">
                  <a:moveTo>
                    <a:pt x="25400" y="8890"/>
                  </a:moveTo>
                  <a:cubicBezTo>
                    <a:pt x="15240" y="26670"/>
                    <a:pt x="5080" y="22860"/>
                    <a:pt x="2540" y="19050"/>
                  </a:cubicBezTo>
                  <a:cubicBezTo>
                    <a:pt x="0" y="15240"/>
                    <a:pt x="2540" y="5080"/>
                    <a:pt x="6350" y="2540"/>
                  </a:cubicBezTo>
                  <a:cubicBezTo>
                    <a:pt x="8890" y="0"/>
                    <a:pt x="22860" y="3810"/>
                    <a:pt x="22860" y="3810"/>
                  </a:cubicBezTo>
                </a:path>
              </a:pathLst>
            </a:custGeom>
            <a:solidFill>
              <a:srgbClr val="0571D3"/>
            </a:solidFill>
            <a:ln cap="sq">
              <a:noFill/>
              <a:prstDash val="solid"/>
              <a:miter/>
            </a:ln>
          </p:spPr>
        </p:sp>
      </p:grpSp>
      <p:grpSp>
        <p:nvGrpSpPr>
          <p:cNvPr name="Group 10" id="10"/>
          <p:cNvGrpSpPr/>
          <p:nvPr/>
        </p:nvGrpSpPr>
        <p:grpSpPr>
          <a:xfrm rot="0">
            <a:off x="2951798" y="379095"/>
            <a:ext cx="128588" cy="124777"/>
            <a:chOff x="0" y="0"/>
            <a:chExt cx="171450" cy="166370"/>
          </a:xfrm>
        </p:grpSpPr>
        <p:sp>
          <p:nvSpPr>
            <p:cNvPr name="Freeform 11" id="11"/>
            <p:cNvSpPr/>
            <p:nvPr/>
          </p:nvSpPr>
          <p:spPr>
            <a:xfrm flipH="false" flipV="false" rot="0">
              <a:off x="44450" y="43180"/>
              <a:ext cx="74930" cy="77470"/>
            </a:xfrm>
            <a:custGeom>
              <a:avLst/>
              <a:gdLst/>
              <a:ahLst/>
              <a:cxnLst/>
              <a:rect r="r" b="b" t="t" l="l"/>
              <a:pathLst>
                <a:path h="77470" w="74930">
                  <a:moveTo>
                    <a:pt x="74930" y="25400"/>
                  </a:moveTo>
                  <a:cubicBezTo>
                    <a:pt x="43180" y="77470"/>
                    <a:pt x="12700" y="67310"/>
                    <a:pt x="6350" y="57150"/>
                  </a:cubicBezTo>
                  <a:cubicBezTo>
                    <a:pt x="0" y="45720"/>
                    <a:pt x="5080" y="15240"/>
                    <a:pt x="15240" y="7620"/>
                  </a:cubicBezTo>
                  <a:cubicBezTo>
                    <a:pt x="25400" y="0"/>
                    <a:pt x="66040" y="10160"/>
                    <a:pt x="66040" y="10160"/>
                  </a:cubicBezTo>
                </a:path>
              </a:pathLst>
            </a:custGeom>
            <a:solidFill>
              <a:srgbClr val="E7191F"/>
            </a:solidFill>
            <a:ln cap="sq">
              <a:noFill/>
              <a:prstDash val="solid"/>
              <a:miter/>
            </a:ln>
          </p:spPr>
        </p:sp>
      </p:grpSp>
      <p:grpSp>
        <p:nvGrpSpPr>
          <p:cNvPr name="Group 12" id="12"/>
          <p:cNvGrpSpPr/>
          <p:nvPr/>
        </p:nvGrpSpPr>
        <p:grpSpPr>
          <a:xfrm rot="0">
            <a:off x="3043238" y="270510"/>
            <a:ext cx="128588" cy="124777"/>
            <a:chOff x="0" y="0"/>
            <a:chExt cx="171450" cy="166370"/>
          </a:xfrm>
        </p:grpSpPr>
        <p:sp>
          <p:nvSpPr>
            <p:cNvPr name="Freeform 13" id="13"/>
            <p:cNvSpPr/>
            <p:nvPr/>
          </p:nvSpPr>
          <p:spPr>
            <a:xfrm flipH="false" flipV="false" rot="0">
              <a:off x="44450" y="41910"/>
              <a:ext cx="76200" cy="78740"/>
            </a:xfrm>
            <a:custGeom>
              <a:avLst/>
              <a:gdLst/>
              <a:ahLst/>
              <a:cxnLst/>
              <a:rect r="r" b="b" t="t" l="l"/>
              <a:pathLst>
                <a:path h="78740" w="76200">
                  <a:moveTo>
                    <a:pt x="76200" y="26670"/>
                  </a:moveTo>
                  <a:cubicBezTo>
                    <a:pt x="43180" y="78740"/>
                    <a:pt x="13970" y="68580"/>
                    <a:pt x="6350" y="58420"/>
                  </a:cubicBezTo>
                  <a:cubicBezTo>
                    <a:pt x="0" y="46990"/>
                    <a:pt x="6350" y="16510"/>
                    <a:pt x="16510" y="8890"/>
                  </a:cubicBezTo>
                  <a:cubicBezTo>
                    <a:pt x="25400" y="0"/>
                    <a:pt x="66040" y="11430"/>
                    <a:pt x="66040" y="11430"/>
                  </a:cubicBezTo>
                </a:path>
              </a:pathLst>
            </a:custGeom>
            <a:solidFill>
              <a:srgbClr val="E7191F"/>
            </a:solidFill>
            <a:ln cap="sq">
              <a:noFill/>
              <a:prstDash val="solid"/>
              <a:miter/>
            </a:ln>
          </p:spPr>
        </p:sp>
      </p:grpSp>
      <p:grpSp>
        <p:nvGrpSpPr>
          <p:cNvPr name="Group 14" id="14"/>
          <p:cNvGrpSpPr/>
          <p:nvPr/>
        </p:nvGrpSpPr>
        <p:grpSpPr>
          <a:xfrm rot="0">
            <a:off x="2563259" y="0"/>
            <a:ext cx="2257536" cy="970483"/>
            <a:chOff x="0" y="0"/>
            <a:chExt cx="3010048" cy="1293977"/>
          </a:xfrm>
        </p:grpSpPr>
        <p:grpSp>
          <p:nvGrpSpPr>
            <p:cNvPr name="Group 15" id="15"/>
            <p:cNvGrpSpPr/>
            <p:nvPr/>
          </p:nvGrpSpPr>
          <p:grpSpPr>
            <a:xfrm rot="0">
              <a:off x="0" y="0"/>
              <a:ext cx="3010048" cy="1293977"/>
              <a:chOff x="0" y="0"/>
              <a:chExt cx="809050" cy="347799"/>
            </a:xfrm>
          </p:grpSpPr>
          <p:sp>
            <p:nvSpPr>
              <p:cNvPr name="Freeform 16" id="16"/>
              <p:cNvSpPr/>
              <p:nvPr/>
            </p:nvSpPr>
            <p:spPr>
              <a:xfrm flipH="false" flipV="false" rot="0">
                <a:off x="0" y="0"/>
                <a:ext cx="809050" cy="347799"/>
              </a:xfrm>
              <a:custGeom>
                <a:avLst/>
                <a:gdLst/>
                <a:ahLst/>
                <a:cxnLst/>
                <a:rect r="r" b="b" t="t" l="l"/>
                <a:pathLst>
                  <a:path h="347799" w="809050">
                    <a:moveTo>
                      <a:pt x="0" y="0"/>
                    </a:moveTo>
                    <a:lnTo>
                      <a:pt x="809050" y="0"/>
                    </a:lnTo>
                    <a:lnTo>
                      <a:pt x="809050" y="347799"/>
                    </a:lnTo>
                    <a:lnTo>
                      <a:pt x="0" y="347799"/>
                    </a:lnTo>
                    <a:close/>
                  </a:path>
                </a:pathLst>
              </a:custGeom>
              <a:gradFill rotWithShape="true">
                <a:gsLst>
                  <a:gs pos="0">
                    <a:srgbClr val="FF3131">
                      <a:alpha val="100000"/>
                    </a:srgbClr>
                  </a:gs>
                  <a:gs pos="100000">
                    <a:srgbClr val="FF914D">
                      <a:alpha val="100000"/>
                    </a:srgbClr>
                  </a:gs>
                </a:gsLst>
                <a:lin ang="0"/>
              </a:gradFill>
            </p:spPr>
          </p:sp>
          <p:sp>
            <p:nvSpPr>
              <p:cNvPr name="TextBox 17" id="17"/>
              <p:cNvSpPr txBox="true"/>
              <p:nvPr/>
            </p:nvSpPr>
            <p:spPr>
              <a:xfrm>
                <a:off x="0" y="-38100"/>
                <a:ext cx="809050" cy="385899"/>
              </a:xfrm>
              <a:prstGeom prst="rect">
                <a:avLst/>
              </a:prstGeom>
            </p:spPr>
            <p:txBody>
              <a:bodyPr anchor="ctr" rtlCol="false" tIns="50800" lIns="50800" bIns="50800" rIns="50800"/>
              <a:lstStyle/>
              <a:p>
                <a:pPr algn="ctr">
                  <a:lnSpc>
                    <a:spcPts val="1800"/>
                  </a:lnSpc>
                </a:pPr>
              </a:p>
            </p:txBody>
          </p:sp>
        </p:grpSp>
        <p:sp>
          <p:nvSpPr>
            <p:cNvPr name="TextBox 18" id="18"/>
            <p:cNvSpPr txBox="true"/>
            <p:nvPr/>
          </p:nvSpPr>
          <p:spPr>
            <a:xfrm rot="0">
              <a:off x="1059721" y="69277"/>
              <a:ext cx="904557" cy="556681"/>
            </a:xfrm>
            <a:prstGeom prst="rect">
              <a:avLst/>
            </a:prstGeom>
          </p:spPr>
          <p:txBody>
            <a:bodyPr anchor="t" rtlCol="false" tIns="0" lIns="0" bIns="0" rIns="0">
              <a:spAutoFit/>
            </a:bodyPr>
            <a:lstStyle/>
            <a:p>
              <a:pPr algn="ctr" marL="0" indent="0" lvl="0">
                <a:lnSpc>
                  <a:spcPts val="3500"/>
                </a:lnSpc>
                <a:spcBef>
                  <a:spcPct val="0"/>
                </a:spcBef>
              </a:pPr>
              <a:r>
                <a:rPr lang="en-US" sz="2500">
                  <a:solidFill>
                    <a:srgbClr val="FFFFFF"/>
                  </a:solidFill>
                  <a:latin typeface="Open Sans Bold"/>
                </a:rPr>
                <a:t>ISLA</a:t>
              </a:r>
            </a:p>
          </p:txBody>
        </p:sp>
        <p:sp>
          <p:nvSpPr>
            <p:cNvPr name="TextBox 19" id="19"/>
            <p:cNvSpPr txBox="true"/>
            <p:nvPr/>
          </p:nvSpPr>
          <p:spPr>
            <a:xfrm rot="0">
              <a:off x="108024" y="599363"/>
              <a:ext cx="2794000" cy="503129"/>
            </a:xfrm>
            <a:prstGeom prst="rect">
              <a:avLst/>
            </a:prstGeom>
          </p:spPr>
          <p:txBody>
            <a:bodyPr anchor="t" rtlCol="false" tIns="0" lIns="0" bIns="0" rIns="0">
              <a:spAutoFit/>
            </a:bodyPr>
            <a:lstStyle/>
            <a:p>
              <a:pPr algn="ctr" marL="0" indent="0" lvl="0">
                <a:lnSpc>
                  <a:spcPts val="3220"/>
                </a:lnSpc>
                <a:spcBef>
                  <a:spcPct val="0"/>
                </a:spcBef>
              </a:pPr>
              <a:r>
                <a:rPr lang="en-US" sz="2300">
                  <a:solidFill>
                    <a:srgbClr val="FFFFFF"/>
                  </a:solidFill>
                  <a:latin typeface="Open Sans Bold"/>
                </a:rPr>
                <a:t>COMPETENCIA</a:t>
              </a:r>
            </a:p>
          </p:txBody>
        </p:sp>
      </p:grpSp>
      <p:grpSp>
        <p:nvGrpSpPr>
          <p:cNvPr name="Group 20" id="20"/>
          <p:cNvGrpSpPr/>
          <p:nvPr/>
        </p:nvGrpSpPr>
        <p:grpSpPr>
          <a:xfrm rot="0">
            <a:off x="0" y="3102110"/>
            <a:ext cx="7560000" cy="440891"/>
            <a:chOff x="0" y="0"/>
            <a:chExt cx="2709333" cy="158005"/>
          </a:xfrm>
        </p:grpSpPr>
        <p:sp>
          <p:nvSpPr>
            <p:cNvPr name="Freeform 21" id="21"/>
            <p:cNvSpPr/>
            <p:nvPr/>
          </p:nvSpPr>
          <p:spPr>
            <a:xfrm flipH="false" flipV="false" rot="0">
              <a:off x="0" y="0"/>
              <a:ext cx="2709333" cy="158005"/>
            </a:xfrm>
            <a:custGeom>
              <a:avLst/>
              <a:gdLst/>
              <a:ahLst/>
              <a:cxnLst/>
              <a:rect r="r" b="b" t="t" l="l"/>
              <a:pathLst>
                <a:path h="158005" w="2709333">
                  <a:moveTo>
                    <a:pt x="0" y="0"/>
                  </a:moveTo>
                  <a:lnTo>
                    <a:pt x="2709333" y="0"/>
                  </a:lnTo>
                  <a:lnTo>
                    <a:pt x="2709333" y="158005"/>
                  </a:lnTo>
                  <a:lnTo>
                    <a:pt x="0" y="158005"/>
                  </a:lnTo>
                  <a:close/>
                </a:path>
              </a:pathLst>
            </a:custGeom>
            <a:solidFill>
              <a:srgbClr val="E7191F"/>
            </a:solidFill>
          </p:spPr>
        </p:sp>
        <p:sp>
          <p:nvSpPr>
            <p:cNvPr name="TextBox 22" id="22"/>
            <p:cNvSpPr txBox="true"/>
            <p:nvPr/>
          </p:nvSpPr>
          <p:spPr>
            <a:xfrm>
              <a:off x="0" y="-38100"/>
              <a:ext cx="2709333" cy="196105"/>
            </a:xfrm>
            <a:prstGeom prst="rect">
              <a:avLst/>
            </a:prstGeom>
          </p:spPr>
          <p:txBody>
            <a:bodyPr anchor="ctr" rtlCol="false" tIns="50800" lIns="50800" bIns="50800" rIns="50800"/>
            <a:lstStyle/>
            <a:p>
              <a:pPr algn="ctr">
                <a:lnSpc>
                  <a:spcPts val="1800"/>
                </a:lnSpc>
              </a:pPr>
            </a:p>
          </p:txBody>
        </p:sp>
      </p:grpSp>
      <p:grpSp>
        <p:nvGrpSpPr>
          <p:cNvPr name="Group 23" id="23"/>
          <p:cNvGrpSpPr/>
          <p:nvPr/>
        </p:nvGrpSpPr>
        <p:grpSpPr>
          <a:xfrm rot="0">
            <a:off x="0" y="3543001"/>
            <a:ext cx="7560000" cy="1303299"/>
            <a:chOff x="0" y="0"/>
            <a:chExt cx="2709333" cy="467073"/>
          </a:xfrm>
        </p:grpSpPr>
        <p:sp>
          <p:nvSpPr>
            <p:cNvPr name="Freeform 24" id="24"/>
            <p:cNvSpPr/>
            <p:nvPr/>
          </p:nvSpPr>
          <p:spPr>
            <a:xfrm flipH="false" flipV="false" rot="0">
              <a:off x="0" y="0"/>
              <a:ext cx="2709333" cy="467073"/>
            </a:xfrm>
            <a:custGeom>
              <a:avLst/>
              <a:gdLst/>
              <a:ahLst/>
              <a:cxnLst/>
              <a:rect r="r" b="b" t="t" l="l"/>
              <a:pathLst>
                <a:path h="467073" w="2709333">
                  <a:moveTo>
                    <a:pt x="0" y="0"/>
                  </a:moveTo>
                  <a:lnTo>
                    <a:pt x="2709333" y="0"/>
                  </a:lnTo>
                  <a:lnTo>
                    <a:pt x="2709333" y="467073"/>
                  </a:lnTo>
                  <a:lnTo>
                    <a:pt x="0" y="467073"/>
                  </a:lnTo>
                  <a:close/>
                </a:path>
              </a:pathLst>
            </a:custGeom>
            <a:solidFill>
              <a:srgbClr val="FFB3B6"/>
            </a:solidFill>
          </p:spPr>
        </p:sp>
        <p:sp>
          <p:nvSpPr>
            <p:cNvPr name="TextBox 25" id="25"/>
            <p:cNvSpPr txBox="true"/>
            <p:nvPr/>
          </p:nvSpPr>
          <p:spPr>
            <a:xfrm>
              <a:off x="0" y="-38100"/>
              <a:ext cx="2709333" cy="505173"/>
            </a:xfrm>
            <a:prstGeom prst="rect">
              <a:avLst/>
            </a:prstGeom>
          </p:spPr>
          <p:txBody>
            <a:bodyPr anchor="ctr" rtlCol="false" tIns="50800" lIns="50800" bIns="50800" rIns="50800"/>
            <a:lstStyle/>
            <a:p>
              <a:pPr algn="ctr">
                <a:lnSpc>
                  <a:spcPts val="1800"/>
                </a:lnSpc>
              </a:pPr>
            </a:p>
          </p:txBody>
        </p:sp>
      </p:grpSp>
      <p:grpSp>
        <p:nvGrpSpPr>
          <p:cNvPr name="Group 26" id="26"/>
          <p:cNvGrpSpPr/>
          <p:nvPr/>
        </p:nvGrpSpPr>
        <p:grpSpPr>
          <a:xfrm rot="0">
            <a:off x="6747718" y="26762"/>
            <a:ext cx="712810" cy="978602"/>
            <a:chOff x="0" y="0"/>
            <a:chExt cx="950414" cy="1304802"/>
          </a:xfrm>
        </p:grpSpPr>
        <p:grpSp>
          <p:nvGrpSpPr>
            <p:cNvPr name="Group 27" id="27"/>
            <p:cNvGrpSpPr/>
            <p:nvPr/>
          </p:nvGrpSpPr>
          <p:grpSpPr>
            <a:xfrm rot="0">
              <a:off x="0" y="0"/>
              <a:ext cx="950414" cy="950414"/>
              <a:chOff x="0" y="0"/>
              <a:chExt cx="812800" cy="812800"/>
            </a:xfrm>
          </p:grpSpPr>
          <p:sp>
            <p:nvSpPr>
              <p:cNvPr name="Freeform 28" id="28"/>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4ECCD"/>
              </a:solidFill>
            </p:spPr>
          </p:sp>
          <p:sp>
            <p:nvSpPr>
              <p:cNvPr name="TextBox 29" id="29"/>
              <p:cNvSpPr txBox="true"/>
              <p:nvPr/>
            </p:nvSpPr>
            <p:spPr>
              <a:xfrm>
                <a:off x="76200" y="38100"/>
                <a:ext cx="660400" cy="698500"/>
              </a:xfrm>
              <a:prstGeom prst="rect">
                <a:avLst/>
              </a:prstGeom>
            </p:spPr>
            <p:txBody>
              <a:bodyPr anchor="ctr" rtlCol="false" tIns="50800" lIns="50800" bIns="50800" rIns="50800"/>
              <a:lstStyle/>
              <a:p>
                <a:pPr algn="ctr">
                  <a:lnSpc>
                    <a:spcPts val="1800"/>
                  </a:lnSpc>
                </a:pPr>
              </a:p>
            </p:txBody>
          </p:sp>
        </p:grpSp>
        <p:sp>
          <p:nvSpPr>
            <p:cNvPr name="Freeform 30" id="30"/>
            <p:cNvSpPr/>
            <p:nvPr/>
          </p:nvSpPr>
          <p:spPr>
            <a:xfrm flipH="false" flipV="false" rot="0">
              <a:off x="0" y="53280"/>
              <a:ext cx="738398" cy="1251522"/>
            </a:xfrm>
            <a:custGeom>
              <a:avLst/>
              <a:gdLst/>
              <a:ahLst/>
              <a:cxnLst/>
              <a:rect r="r" b="b" t="t" l="l"/>
              <a:pathLst>
                <a:path h="1251522" w="738398">
                  <a:moveTo>
                    <a:pt x="0" y="0"/>
                  </a:moveTo>
                  <a:lnTo>
                    <a:pt x="738398" y="0"/>
                  </a:lnTo>
                  <a:lnTo>
                    <a:pt x="738398" y="1251522"/>
                  </a:lnTo>
                  <a:lnTo>
                    <a:pt x="0" y="1251522"/>
                  </a:lnTo>
                  <a:lnTo>
                    <a:pt x="0" y="0"/>
                  </a:lnTo>
                  <a:close/>
                </a:path>
              </a:pathLst>
            </a:custGeom>
            <a:blipFill>
              <a:blip r:embed="rId5"/>
              <a:stretch>
                <a:fillRect l="0" t="0" r="0" b="0"/>
              </a:stretch>
            </a:blipFill>
          </p:spPr>
        </p:sp>
      </p:grpSp>
      <p:grpSp>
        <p:nvGrpSpPr>
          <p:cNvPr name="Group 31" id="31"/>
          <p:cNvGrpSpPr/>
          <p:nvPr/>
        </p:nvGrpSpPr>
        <p:grpSpPr>
          <a:xfrm rot="0">
            <a:off x="5982845" y="42194"/>
            <a:ext cx="712810" cy="978602"/>
            <a:chOff x="0" y="0"/>
            <a:chExt cx="950414" cy="1304802"/>
          </a:xfrm>
        </p:grpSpPr>
        <p:grpSp>
          <p:nvGrpSpPr>
            <p:cNvPr name="Group 32" id="32"/>
            <p:cNvGrpSpPr/>
            <p:nvPr/>
          </p:nvGrpSpPr>
          <p:grpSpPr>
            <a:xfrm rot="0">
              <a:off x="0" y="0"/>
              <a:ext cx="950414" cy="950414"/>
              <a:chOff x="0" y="0"/>
              <a:chExt cx="812800" cy="812800"/>
            </a:xfrm>
          </p:grpSpPr>
          <p:sp>
            <p:nvSpPr>
              <p:cNvPr name="Freeform 33" id="33"/>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4ECCD"/>
              </a:solidFill>
            </p:spPr>
          </p:sp>
          <p:sp>
            <p:nvSpPr>
              <p:cNvPr name="TextBox 34" id="34"/>
              <p:cNvSpPr txBox="true"/>
              <p:nvPr/>
            </p:nvSpPr>
            <p:spPr>
              <a:xfrm>
                <a:off x="76200" y="38100"/>
                <a:ext cx="660400" cy="698500"/>
              </a:xfrm>
              <a:prstGeom prst="rect">
                <a:avLst/>
              </a:prstGeom>
            </p:spPr>
            <p:txBody>
              <a:bodyPr anchor="ctr" rtlCol="false" tIns="50800" lIns="50800" bIns="50800" rIns="50800"/>
              <a:lstStyle/>
              <a:p>
                <a:pPr algn="ctr">
                  <a:lnSpc>
                    <a:spcPts val="1800"/>
                  </a:lnSpc>
                </a:pPr>
              </a:p>
            </p:txBody>
          </p:sp>
        </p:grpSp>
        <p:sp>
          <p:nvSpPr>
            <p:cNvPr name="Freeform 35" id="35"/>
            <p:cNvSpPr/>
            <p:nvPr/>
          </p:nvSpPr>
          <p:spPr>
            <a:xfrm flipH="false" flipV="false" rot="0">
              <a:off x="0" y="53280"/>
              <a:ext cx="738398" cy="1251522"/>
            </a:xfrm>
            <a:custGeom>
              <a:avLst/>
              <a:gdLst/>
              <a:ahLst/>
              <a:cxnLst/>
              <a:rect r="r" b="b" t="t" l="l"/>
              <a:pathLst>
                <a:path h="1251522" w="738398">
                  <a:moveTo>
                    <a:pt x="0" y="0"/>
                  </a:moveTo>
                  <a:lnTo>
                    <a:pt x="738398" y="0"/>
                  </a:lnTo>
                  <a:lnTo>
                    <a:pt x="738398" y="1251522"/>
                  </a:lnTo>
                  <a:lnTo>
                    <a:pt x="0" y="1251522"/>
                  </a:lnTo>
                  <a:lnTo>
                    <a:pt x="0" y="0"/>
                  </a:lnTo>
                  <a:close/>
                </a:path>
              </a:pathLst>
            </a:custGeom>
            <a:blipFill>
              <a:blip r:embed="rId5"/>
              <a:stretch>
                <a:fillRect l="0" t="0" r="0" b="0"/>
              </a:stretch>
            </a:blipFill>
          </p:spPr>
        </p:sp>
      </p:grpSp>
      <p:grpSp>
        <p:nvGrpSpPr>
          <p:cNvPr name="Group 36" id="36"/>
          <p:cNvGrpSpPr/>
          <p:nvPr/>
        </p:nvGrpSpPr>
        <p:grpSpPr>
          <a:xfrm rot="0">
            <a:off x="5222410" y="42194"/>
            <a:ext cx="712810" cy="978602"/>
            <a:chOff x="0" y="0"/>
            <a:chExt cx="950414" cy="1304802"/>
          </a:xfrm>
        </p:grpSpPr>
        <p:grpSp>
          <p:nvGrpSpPr>
            <p:cNvPr name="Group 37" id="37"/>
            <p:cNvGrpSpPr/>
            <p:nvPr/>
          </p:nvGrpSpPr>
          <p:grpSpPr>
            <a:xfrm rot="0">
              <a:off x="0" y="0"/>
              <a:ext cx="950414" cy="950414"/>
              <a:chOff x="0" y="0"/>
              <a:chExt cx="812800" cy="812800"/>
            </a:xfrm>
          </p:grpSpPr>
          <p:sp>
            <p:nvSpPr>
              <p:cNvPr name="Freeform 38" id="38"/>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4ECCD"/>
              </a:solidFill>
            </p:spPr>
          </p:sp>
          <p:sp>
            <p:nvSpPr>
              <p:cNvPr name="TextBox 39" id="39"/>
              <p:cNvSpPr txBox="true"/>
              <p:nvPr/>
            </p:nvSpPr>
            <p:spPr>
              <a:xfrm>
                <a:off x="76200" y="38100"/>
                <a:ext cx="660400" cy="698500"/>
              </a:xfrm>
              <a:prstGeom prst="rect">
                <a:avLst/>
              </a:prstGeom>
            </p:spPr>
            <p:txBody>
              <a:bodyPr anchor="ctr" rtlCol="false" tIns="50800" lIns="50800" bIns="50800" rIns="50800"/>
              <a:lstStyle/>
              <a:p>
                <a:pPr algn="ctr">
                  <a:lnSpc>
                    <a:spcPts val="1800"/>
                  </a:lnSpc>
                </a:pPr>
              </a:p>
            </p:txBody>
          </p:sp>
        </p:grpSp>
        <p:sp>
          <p:nvSpPr>
            <p:cNvPr name="Freeform 40" id="40"/>
            <p:cNvSpPr/>
            <p:nvPr/>
          </p:nvSpPr>
          <p:spPr>
            <a:xfrm flipH="false" flipV="false" rot="0">
              <a:off x="0" y="53280"/>
              <a:ext cx="738398" cy="1251522"/>
            </a:xfrm>
            <a:custGeom>
              <a:avLst/>
              <a:gdLst/>
              <a:ahLst/>
              <a:cxnLst/>
              <a:rect r="r" b="b" t="t" l="l"/>
              <a:pathLst>
                <a:path h="1251522" w="738398">
                  <a:moveTo>
                    <a:pt x="0" y="0"/>
                  </a:moveTo>
                  <a:lnTo>
                    <a:pt x="738398" y="0"/>
                  </a:lnTo>
                  <a:lnTo>
                    <a:pt x="738398" y="1251522"/>
                  </a:lnTo>
                  <a:lnTo>
                    <a:pt x="0" y="1251522"/>
                  </a:lnTo>
                  <a:lnTo>
                    <a:pt x="0" y="0"/>
                  </a:lnTo>
                  <a:close/>
                </a:path>
              </a:pathLst>
            </a:custGeom>
            <a:blipFill>
              <a:blip r:embed="rId5"/>
              <a:stretch>
                <a:fillRect l="0" t="0" r="0" b="0"/>
              </a:stretch>
            </a:blipFill>
          </p:spPr>
        </p:sp>
      </p:grpSp>
      <p:sp>
        <p:nvSpPr>
          <p:cNvPr name="Freeform 41" id="41"/>
          <p:cNvSpPr/>
          <p:nvPr/>
        </p:nvSpPr>
        <p:spPr>
          <a:xfrm flipH="false" flipV="false" rot="6678102">
            <a:off x="4597064" y="7848105"/>
            <a:ext cx="1887354" cy="1228662"/>
          </a:xfrm>
          <a:custGeom>
            <a:avLst/>
            <a:gdLst/>
            <a:ahLst/>
            <a:cxnLst/>
            <a:rect r="r" b="b" t="t" l="l"/>
            <a:pathLst>
              <a:path h="1228662" w="1887354">
                <a:moveTo>
                  <a:pt x="0" y="0"/>
                </a:moveTo>
                <a:lnTo>
                  <a:pt x="1887354" y="0"/>
                </a:lnTo>
                <a:lnTo>
                  <a:pt x="1887354" y="1228662"/>
                </a:lnTo>
                <a:lnTo>
                  <a:pt x="0" y="1228662"/>
                </a:lnTo>
                <a:lnTo>
                  <a:pt x="0" y="0"/>
                </a:lnTo>
                <a:close/>
              </a:path>
            </a:pathLst>
          </a:custGeom>
          <a:blipFill>
            <a:blip r:embed="rId6"/>
            <a:stretch>
              <a:fillRect l="0" t="-25975" r="-33497" b="-3984"/>
            </a:stretch>
          </a:blipFill>
          <a:ln w="38100" cap="sq">
            <a:solidFill>
              <a:srgbClr val="E7191F"/>
            </a:solidFill>
            <a:prstDash val="solid"/>
            <a:miter/>
          </a:ln>
        </p:spPr>
      </p:sp>
      <p:sp>
        <p:nvSpPr>
          <p:cNvPr name="Freeform 42" id="42"/>
          <p:cNvSpPr/>
          <p:nvPr/>
        </p:nvSpPr>
        <p:spPr>
          <a:xfrm flipH="false" flipV="false" rot="6678102">
            <a:off x="5860323" y="7914780"/>
            <a:ext cx="1887354" cy="1228662"/>
          </a:xfrm>
          <a:custGeom>
            <a:avLst/>
            <a:gdLst/>
            <a:ahLst/>
            <a:cxnLst/>
            <a:rect r="r" b="b" t="t" l="l"/>
            <a:pathLst>
              <a:path h="1228662" w="1887354">
                <a:moveTo>
                  <a:pt x="0" y="0"/>
                </a:moveTo>
                <a:lnTo>
                  <a:pt x="1887354" y="0"/>
                </a:lnTo>
                <a:lnTo>
                  <a:pt x="1887354" y="1228662"/>
                </a:lnTo>
                <a:lnTo>
                  <a:pt x="0" y="1228662"/>
                </a:lnTo>
                <a:lnTo>
                  <a:pt x="0" y="0"/>
                </a:lnTo>
                <a:close/>
              </a:path>
            </a:pathLst>
          </a:custGeom>
          <a:blipFill>
            <a:blip r:embed="rId6"/>
            <a:stretch>
              <a:fillRect l="0" t="-25975" r="-33497" b="-3984"/>
            </a:stretch>
          </a:blipFill>
          <a:ln w="38100" cap="sq">
            <a:solidFill>
              <a:srgbClr val="E7191F"/>
            </a:solidFill>
            <a:prstDash val="solid"/>
            <a:miter/>
          </a:ln>
        </p:spPr>
      </p:sp>
      <p:sp>
        <p:nvSpPr>
          <p:cNvPr name="Freeform 43" id="43"/>
          <p:cNvSpPr/>
          <p:nvPr/>
        </p:nvSpPr>
        <p:spPr>
          <a:xfrm flipH="false" flipV="false" rot="-4109111">
            <a:off x="4587412" y="8214765"/>
            <a:ext cx="1906658" cy="501649"/>
          </a:xfrm>
          <a:custGeom>
            <a:avLst/>
            <a:gdLst/>
            <a:ahLst/>
            <a:cxnLst/>
            <a:rect r="r" b="b" t="t" l="l"/>
            <a:pathLst>
              <a:path h="501649" w="1906658">
                <a:moveTo>
                  <a:pt x="0" y="0"/>
                </a:moveTo>
                <a:lnTo>
                  <a:pt x="1906658" y="0"/>
                </a:lnTo>
                <a:lnTo>
                  <a:pt x="1906658" y="501649"/>
                </a:lnTo>
                <a:lnTo>
                  <a:pt x="0" y="501649"/>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44" id="44"/>
          <p:cNvSpPr/>
          <p:nvPr/>
        </p:nvSpPr>
        <p:spPr>
          <a:xfrm flipH="false" flipV="false" rot="1244813">
            <a:off x="6290892" y="8146495"/>
            <a:ext cx="1026216" cy="783772"/>
          </a:xfrm>
          <a:custGeom>
            <a:avLst/>
            <a:gdLst/>
            <a:ahLst/>
            <a:cxnLst/>
            <a:rect r="r" b="b" t="t" l="l"/>
            <a:pathLst>
              <a:path h="783772" w="1026216">
                <a:moveTo>
                  <a:pt x="0" y="0"/>
                </a:moveTo>
                <a:lnTo>
                  <a:pt x="1026216" y="0"/>
                </a:lnTo>
                <a:lnTo>
                  <a:pt x="1026216" y="783773"/>
                </a:lnTo>
                <a:lnTo>
                  <a:pt x="0" y="783773"/>
                </a:lnTo>
                <a:lnTo>
                  <a:pt x="0" y="0"/>
                </a:lnTo>
                <a:close/>
              </a:path>
            </a:pathLst>
          </a:custGeom>
          <a:blipFill>
            <a:blip r:embed="rId9"/>
            <a:stretch>
              <a:fillRect l="0" t="0" r="0" b="0"/>
            </a:stretch>
          </a:blipFill>
        </p:spPr>
      </p:sp>
      <p:sp>
        <p:nvSpPr>
          <p:cNvPr name="TextBox 45" id="45"/>
          <p:cNvSpPr txBox="true"/>
          <p:nvPr/>
        </p:nvSpPr>
        <p:spPr>
          <a:xfrm rot="0">
            <a:off x="433569" y="5188816"/>
            <a:ext cx="6731736" cy="2171241"/>
          </a:xfrm>
          <a:prstGeom prst="rect">
            <a:avLst/>
          </a:prstGeom>
        </p:spPr>
        <p:txBody>
          <a:bodyPr anchor="t" rtlCol="false" tIns="0" lIns="0" bIns="0" rIns="0">
            <a:spAutoFit/>
          </a:bodyPr>
          <a:lstStyle/>
          <a:p>
            <a:pPr algn="l">
              <a:lnSpc>
                <a:spcPts val="2623"/>
              </a:lnSpc>
            </a:pPr>
            <a:r>
              <a:rPr lang="en-US" sz="1726" spc="43">
                <a:solidFill>
                  <a:srgbClr val="FFFFFF"/>
                </a:solidFill>
                <a:latin typeface="Raleway Bold"/>
              </a:rPr>
              <a:t>Actividad:</a:t>
            </a:r>
            <a:r>
              <a:rPr lang="en-US" sz="1726" spc="43">
                <a:solidFill>
                  <a:srgbClr val="FDC128"/>
                </a:solidFill>
                <a:latin typeface="Raleway Bold"/>
              </a:rPr>
              <a:t> </a:t>
            </a:r>
          </a:p>
          <a:p>
            <a:pPr algn="l">
              <a:lnSpc>
                <a:spcPts val="1728"/>
              </a:lnSpc>
            </a:pPr>
            <a:r>
              <a:rPr lang="en-US" sz="1200" spc="-8">
                <a:solidFill>
                  <a:srgbClr val="FFFFFF"/>
                </a:solidFill>
                <a:latin typeface="Raleway Bold"/>
              </a:rPr>
              <a:t>El reconocimiento de patrones es esencial para crear programas efectivos y eficientes. Al detectar regularidades y patrones en los datos que estamos manejando, podemos crear algoritmos que simplifiquen la programación haciendo que los programas sean más fáciles de entender.</a:t>
            </a:r>
          </a:p>
          <a:p>
            <a:pPr algn="l">
              <a:lnSpc>
                <a:spcPts val="1152"/>
              </a:lnSpc>
            </a:pPr>
          </a:p>
          <a:p>
            <a:pPr marL="0" indent="0" lvl="1">
              <a:lnSpc>
                <a:spcPts val="1728"/>
              </a:lnSpc>
            </a:pPr>
            <a:r>
              <a:rPr lang="en-US" sz="1200" spc="-8">
                <a:solidFill>
                  <a:srgbClr val="FFFFFF"/>
                </a:solidFill>
                <a:latin typeface="Raleway Bold"/>
              </a:rPr>
              <a:t>En una de las selvas más frondosas de Isla Competencia, los habitantes descubrieron un fenómeno fascinante: los Guardianes Patternis. Estas criaturas eran conocidas por tejer patrones sorprendentes que transmitían mensajes codificados a aquellos que fueran capaces de descifrarlos..</a:t>
            </a:r>
          </a:p>
        </p:txBody>
      </p:sp>
      <p:sp>
        <p:nvSpPr>
          <p:cNvPr name="TextBox 46" id="46"/>
          <p:cNvSpPr txBox="true"/>
          <p:nvPr/>
        </p:nvSpPr>
        <p:spPr>
          <a:xfrm rot="0">
            <a:off x="2469667" y="9780620"/>
            <a:ext cx="2694845" cy="726406"/>
          </a:xfrm>
          <a:prstGeom prst="rect">
            <a:avLst/>
          </a:prstGeom>
        </p:spPr>
        <p:txBody>
          <a:bodyPr anchor="t" rtlCol="false" tIns="0" lIns="0" bIns="0" rIns="0">
            <a:spAutoFit/>
          </a:bodyPr>
          <a:lstStyle/>
          <a:p>
            <a:pPr algn="ctr" marL="0" indent="0" lvl="1">
              <a:lnSpc>
                <a:spcPts val="1436"/>
              </a:lnSpc>
            </a:pPr>
            <a:r>
              <a:rPr lang="en-US" sz="1026" spc="25">
                <a:solidFill>
                  <a:srgbClr val="2F4052"/>
                </a:solidFill>
                <a:latin typeface="Raleway Bold"/>
              </a:rPr>
              <a:t>COMPUTACIONAL+: Plataforma de Recursos Educativos Abiertos de Pensamiento Computacional para colectivos de baja cualificación</a:t>
            </a:r>
          </a:p>
        </p:txBody>
      </p:sp>
      <p:sp>
        <p:nvSpPr>
          <p:cNvPr name="TextBox 47" id="47"/>
          <p:cNvSpPr txBox="true"/>
          <p:nvPr/>
        </p:nvSpPr>
        <p:spPr>
          <a:xfrm rot="0">
            <a:off x="82051" y="3185530"/>
            <a:ext cx="7379133" cy="293102"/>
          </a:xfrm>
          <a:prstGeom prst="rect">
            <a:avLst/>
          </a:prstGeom>
        </p:spPr>
        <p:txBody>
          <a:bodyPr anchor="t" rtlCol="false" tIns="0" lIns="0" bIns="0" rIns="0">
            <a:spAutoFit/>
          </a:bodyPr>
          <a:lstStyle/>
          <a:p>
            <a:pPr algn="ctr">
              <a:lnSpc>
                <a:spcPts val="2168"/>
              </a:lnSpc>
            </a:pPr>
            <a:r>
              <a:rPr lang="en-US" sz="2105" spc="155">
                <a:solidFill>
                  <a:srgbClr val="FFFFFF"/>
                </a:solidFill>
                <a:latin typeface="Raleway Bold"/>
              </a:rPr>
              <a:t>ACTIVIDAD 11. PATRONES NATURALES</a:t>
            </a:r>
          </a:p>
        </p:txBody>
      </p:sp>
      <p:sp>
        <p:nvSpPr>
          <p:cNvPr name="TextBox 48" id="48"/>
          <p:cNvSpPr txBox="true"/>
          <p:nvPr/>
        </p:nvSpPr>
        <p:spPr>
          <a:xfrm rot="0">
            <a:off x="433569" y="3660411"/>
            <a:ext cx="6817682" cy="972720"/>
          </a:xfrm>
          <a:prstGeom prst="rect">
            <a:avLst/>
          </a:prstGeom>
        </p:spPr>
        <p:txBody>
          <a:bodyPr anchor="t" rtlCol="false" tIns="0" lIns="0" bIns="0" rIns="0">
            <a:spAutoFit/>
          </a:bodyPr>
          <a:lstStyle/>
          <a:p>
            <a:pPr>
              <a:lnSpc>
                <a:spcPts val="2503"/>
              </a:lnSpc>
            </a:pPr>
            <a:r>
              <a:rPr lang="en-US" sz="1726" spc="43">
                <a:solidFill>
                  <a:srgbClr val="FFFFFF"/>
                </a:solidFill>
                <a:latin typeface="Raleway Bold"/>
              </a:rPr>
              <a:t>Objetivo:</a:t>
            </a:r>
          </a:p>
          <a:p>
            <a:pPr>
              <a:lnSpc>
                <a:spcPts val="1740"/>
              </a:lnSpc>
            </a:pPr>
            <a:r>
              <a:rPr lang="en-US" sz="1200" spc="-6">
                <a:solidFill>
                  <a:srgbClr val="394E63"/>
                </a:solidFill>
                <a:latin typeface="Raleway Bold"/>
              </a:rPr>
              <a:t>Practicar el reconocimiento de patrones como habilidad clave del Pensamiento Computacional que permite detectar regularidades en los datos y utilizarlos en la resolución eficiente de problemas.</a:t>
            </a:r>
          </a:p>
        </p:txBody>
      </p:sp>
      <p:sp>
        <p:nvSpPr>
          <p:cNvPr name="TextBox 49" id="49"/>
          <p:cNvSpPr txBox="true"/>
          <p:nvPr/>
        </p:nvSpPr>
        <p:spPr>
          <a:xfrm rot="0">
            <a:off x="433569" y="7527133"/>
            <a:ext cx="4262268" cy="1838814"/>
          </a:xfrm>
          <a:prstGeom prst="rect">
            <a:avLst/>
          </a:prstGeom>
        </p:spPr>
        <p:txBody>
          <a:bodyPr anchor="t" rtlCol="false" tIns="0" lIns="0" bIns="0" rIns="0">
            <a:spAutoFit/>
          </a:bodyPr>
          <a:lstStyle/>
          <a:p>
            <a:pPr>
              <a:lnSpc>
                <a:spcPts val="1728"/>
              </a:lnSpc>
            </a:pPr>
            <a:r>
              <a:rPr lang="en-US" sz="1200" spc="-8">
                <a:solidFill>
                  <a:srgbClr val="FFFFFF"/>
                </a:solidFill>
                <a:latin typeface="Raleway Bold"/>
              </a:rPr>
              <a:t>En las tarjetas que ves más abajo tienes que identificar algunos de esos patrones.</a:t>
            </a:r>
          </a:p>
          <a:p>
            <a:pPr>
              <a:lnSpc>
                <a:spcPts val="1152"/>
              </a:lnSpc>
            </a:pPr>
          </a:p>
          <a:p>
            <a:pPr>
              <a:lnSpc>
                <a:spcPts val="1728"/>
              </a:lnSpc>
            </a:pPr>
            <a:r>
              <a:rPr lang="en-US" sz="1200" spc="-8">
                <a:solidFill>
                  <a:srgbClr val="FFFFFF"/>
                </a:solidFill>
                <a:latin typeface="Raleway Bold"/>
              </a:rPr>
              <a:t>Después de encontrarlos, dibuja en una tarjeta los patrones que hayas descubierto. Más tarde tendrás la oportunidad de presentan tus recreaciones en el Punto de Exhibición Natural, explicando los patrones que has seleccionado y cómo los has replicado.</a:t>
            </a:r>
          </a:p>
          <a:p>
            <a:pPr marL="0" indent="0" lvl="1">
              <a:lnSpc>
                <a:spcPts val="1728"/>
              </a:lnSpc>
            </a:pPr>
          </a:p>
        </p:txBody>
      </p:sp>
    </p:spTree>
  </p:cSld>
  <p:clrMapOvr>
    <a:masterClrMapping/>
  </p:clrMapOvr>
</p:sld>
</file>

<file path=ppt/slides/slide1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8382" y="-180000"/>
            <a:ext cx="7568382" cy="4268620"/>
          </a:xfrm>
          <a:custGeom>
            <a:avLst/>
            <a:gdLst/>
            <a:ahLst/>
            <a:cxnLst/>
            <a:rect r="r" b="b" t="t" l="l"/>
            <a:pathLst>
              <a:path h="4268620" w="7568382">
                <a:moveTo>
                  <a:pt x="0" y="0"/>
                </a:moveTo>
                <a:lnTo>
                  <a:pt x="7568382" y="0"/>
                </a:lnTo>
                <a:lnTo>
                  <a:pt x="7568382" y="4268620"/>
                </a:lnTo>
                <a:lnTo>
                  <a:pt x="0" y="4268620"/>
                </a:lnTo>
                <a:lnTo>
                  <a:pt x="0" y="0"/>
                </a:lnTo>
                <a:close/>
              </a:path>
            </a:pathLst>
          </a:custGeom>
          <a:blipFill>
            <a:blip r:embed="rId2"/>
            <a:stretch>
              <a:fillRect l="0" t="-13737" r="0" b="-63564"/>
            </a:stretch>
          </a:blipFill>
        </p:spPr>
      </p:sp>
      <p:grpSp>
        <p:nvGrpSpPr>
          <p:cNvPr name="Group 3" id="3"/>
          <p:cNvGrpSpPr/>
          <p:nvPr/>
        </p:nvGrpSpPr>
        <p:grpSpPr>
          <a:xfrm rot="0">
            <a:off x="-61785" y="5031440"/>
            <a:ext cx="7683569" cy="4533375"/>
            <a:chOff x="0" y="0"/>
            <a:chExt cx="3526543" cy="2080692"/>
          </a:xfrm>
        </p:grpSpPr>
        <p:sp>
          <p:nvSpPr>
            <p:cNvPr name="Freeform 4" id="4"/>
            <p:cNvSpPr/>
            <p:nvPr/>
          </p:nvSpPr>
          <p:spPr>
            <a:xfrm flipH="false" flipV="false" rot="0">
              <a:off x="0" y="0"/>
              <a:ext cx="3526543" cy="2080692"/>
            </a:xfrm>
            <a:custGeom>
              <a:avLst/>
              <a:gdLst/>
              <a:ahLst/>
              <a:cxnLst/>
              <a:rect r="r" b="b" t="t" l="l"/>
              <a:pathLst>
                <a:path h="2080692" w="3526543">
                  <a:moveTo>
                    <a:pt x="0" y="0"/>
                  </a:moveTo>
                  <a:lnTo>
                    <a:pt x="3526543" y="0"/>
                  </a:lnTo>
                  <a:lnTo>
                    <a:pt x="3526543" y="2080692"/>
                  </a:lnTo>
                  <a:lnTo>
                    <a:pt x="0" y="2080692"/>
                  </a:lnTo>
                  <a:close/>
                </a:path>
              </a:pathLst>
            </a:custGeom>
            <a:solidFill>
              <a:srgbClr val="E7191F"/>
            </a:solidFill>
            <a:ln w="19050" cap="sq">
              <a:solidFill>
                <a:srgbClr val="FFFFFF"/>
              </a:solidFill>
              <a:prstDash val="solid"/>
              <a:miter/>
            </a:ln>
          </p:spPr>
        </p:sp>
        <p:sp>
          <p:nvSpPr>
            <p:cNvPr name="TextBox 5" id="5"/>
            <p:cNvSpPr txBox="true"/>
            <p:nvPr/>
          </p:nvSpPr>
          <p:spPr>
            <a:xfrm>
              <a:off x="0" y="-28575"/>
              <a:ext cx="3526543" cy="2109267"/>
            </a:xfrm>
            <a:prstGeom prst="rect">
              <a:avLst/>
            </a:prstGeom>
          </p:spPr>
          <p:txBody>
            <a:bodyPr anchor="ctr" rtlCol="false" tIns="26030" lIns="26030" bIns="26030" rIns="26030"/>
            <a:lstStyle/>
            <a:p>
              <a:pPr algn="ctr">
                <a:lnSpc>
                  <a:spcPts val="1424"/>
                </a:lnSpc>
              </a:pPr>
            </a:p>
          </p:txBody>
        </p:sp>
      </p:grpSp>
      <p:sp>
        <p:nvSpPr>
          <p:cNvPr name="Freeform 6" id="6"/>
          <p:cNvSpPr/>
          <p:nvPr/>
        </p:nvSpPr>
        <p:spPr>
          <a:xfrm flipH="false" flipV="false" rot="0">
            <a:off x="5540741" y="9716706"/>
            <a:ext cx="1624564" cy="771482"/>
          </a:xfrm>
          <a:custGeom>
            <a:avLst/>
            <a:gdLst/>
            <a:ahLst/>
            <a:cxnLst/>
            <a:rect r="r" b="b" t="t" l="l"/>
            <a:pathLst>
              <a:path h="771482" w="1624564">
                <a:moveTo>
                  <a:pt x="0" y="0"/>
                </a:moveTo>
                <a:lnTo>
                  <a:pt x="1624564" y="0"/>
                </a:lnTo>
                <a:lnTo>
                  <a:pt x="1624564" y="771482"/>
                </a:lnTo>
                <a:lnTo>
                  <a:pt x="0" y="771482"/>
                </a:lnTo>
                <a:lnTo>
                  <a:pt x="0" y="0"/>
                </a:lnTo>
                <a:close/>
              </a:path>
            </a:pathLst>
          </a:custGeom>
          <a:blipFill>
            <a:blip r:embed="rId3"/>
            <a:stretch>
              <a:fillRect l="0" t="0" r="0" b="0"/>
            </a:stretch>
          </a:blipFill>
        </p:spPr>
      </p:sp>
      <p:sp>
        <p:nvSpPr>
          <p:cNvPr name="Freeform 7" id="7"/>
          <p:cNvSpPr/>
          <p:nvPr/>
        </p:nvSpPr>
        <p:spPr>
          <a:xfrm flipH="false" flipV="false" rot="0">
            <a:off x="433569" y="9766431"/>
            <a:ext cx="1671166" cy="783359"/>
          </a:xfrm>
          <a:custGeom>
            <a:avLst/>
            <a:gdLst/>
            <a:ahLst/>
            <a:cxnLst/>
            <a:rect r="r" b="b" t="t" l="l"/>
            <a:pathLst>
              <a:path h="783359" w="1671166">
                <a:moveTo>
                  <a:pt x="0" y="0"/>
                </a:moveTo>
                <a:lnTo>
                  <a:pt x="1671166" y="0"/>
                </a:lnTo>
                <a:lnTo>
                  <a:pt x="1671166" y="783359"/>
                </a:lnTo>
                <a:lnTo>
                  <a:pt x="0" y="783359"/>
                </a:lnTo>
                <a:lnTo>
                  <a:pt x="0" y="0"/>
                </a:lnTo>
                <a:close/>
              </a:path>
            </a:pathLst>
          </a:custGeom>
          <a:blipFill>
            <a:blip r:embed="rId4"/>
            <a:stretch>
              <a:fillRect l="0" t="0" r="0" b="0"/>
            </a:stretch>
          </a:blipFill>
        </p:spPr>
      </p:sp>
      <p:grpSp>
        <p:nvGrpSpPr>
          <p:cNvPr name="Group 8" id="8"/>
          <p:cNvGrpSpPr/>
          <p:nvPr/>
        </p:nvGrpSpPr>
        <p:grpSpPr>
          <a:xfrm rot="0">
            <a:off x="1303020" y="439103"/>
            <a:ext cx="94298" cy="92392"/>
            <a:chOff x="0" y="0"/>
            <a:chExt cx="125730" cy="123190"/>
          </a:xfrm>
        </p:grpSpPr>
        <p:sp>
          <p:nvSpPr>
            <p:cNvPr name="Freeform 9" id="9"/>
            <p:cNvSpPr/>
            <p:nvPr/>
          </p:nvSpPr>
          <p:spPr>
            <a:xfrm flipH="false" flipV="false" rot="0">
              <a:off x="48260" y="48260"/>
              <a:ext cx="25400" cy="26670"/>
            </a:xfrm>
            <a:custGeom>
              <a:avLst/>
              <a:gdLst/>
              <a:ahLst/>
              <a:cxnLst/>
              <a:rect r="r" b="b" t="t" l="l"/>
              <a:pathLst>
                <a:path h="26670" w="25400">
                  <a:moveTo>
                    <a:pt x="25400" y="8890"/>
                  </a:moveTo>
                  <a:cubicBezTo>
                    <a:pt x="15240" y="26670"/>
                    <a:pt x="5080" y="22860"/>
                    <a:pt x="2540" y="19050"/>
                  </a:cubicBezTo>
                  <a:cubicBezTo>
                    <a:pt x="0" y="15240"/>
                    <a:pt x="2540" y="5080"/>
                    <a:pt x="6350" y="2540"/>
                  </a:cubicBezTo>
                  <a:cubicBezTo>
                    <a:pt x="8890" y="0"/>
                    <a:pt x="22860" y="3810"/>
                    <a:pt x="22860" y="3810"/>
                  </a:cubicBezTo>
                </a:path>
              </a:pathLst>
            </a:custGeom>
            <a:solidFill>
              <a:srgbClr val="0571D3"/>
            </a:solidFill>
            <a:ln cap="sq">
              <a:noFill/>
              <a:prstDash val="solid"/>
              <a:miter/>
            </a:ln>
          </p:spPr>
        </p:sp>
      </p:grpSp>
      <p:grpSp>
        <p:nvGrpSpPr>
          <p:cNvPr name="Group 10" id="10"/>
          <p:cNvGrpSpPr/>
          <p:nvPr/>
        </p:nvGrpSpPr>
        <p:grpSpPr>
          <a:xfrm rot="0">
            <a:off x="2951798" y="379095"/>
            <a:ext cx="128588" cy="124777"/>
            <a:chOff x="0" y="0"/>
            <a:chExt cx="171450" cy="166370"/>
          </a:xfrm>
        </p:grpSpPr>
        <p:sp>
          <p:nvSpPr>
            <p:cNvPr name="Freeform 11" id="11"/>
            <p:cNvSpPr/>
            <p:nvPr/>
          </p:nvSpPr>
          <p:spPr>
            <a:xfrm flipH="false" flipV="false" rot="0">
              <a:off x="44450" y="43180"/>
              <a:ext cx="74930" cy="77470"/>
            </a:xfrm>
            <a:custGeom>
              <a:avLst/>
              <a:gdLst/>
              <a:ahLst/>
              <a:cxnLst/>
              <a:rect r="r" b="b" t="t" l="l"/>
              <a:pathLst>
                <a:path h="77470" w="74930">
                  <a:moveTo>
                    <a:pt x="74930" y="25400"/>
                  </a:moveTo>
                  <a:cubicBezTo>
                    <a:pt x="43180" y="77470"/>
                    <a:pt x="12700" y="67310"/>
                    <a:pt x="6350" y="57150"/>
                  </a:cubicBezTo>
                  <a:cubicBezTo>
                    <a:pt x="0" y="45720"/>
                    <a:pt x="5080" y="15240"/>
                    <a:pt x="15240" y="7620"/>
                  </a:cubicBezTo>
                  <a:cubicBezTo>
                    <a:pt x="25400" y="0"/>
                    <a:pt x="66040" y="10160"/>
                    <a:pt x="66040" y="10160"/>
                  </a:cubicBezTo>
                </a:path>
              </a:pathLst>
            </a:custGeom>
            <a:solidFill>
              <a:srgbClr val="E7191F"/>
            </a:solidFill>
            <a:ln cap="sq">
              <a:noFill/>
              <a:prstDash val="solid"/>
              <a:miter/>
            </a:ln>
          </p:spPr>
        </p:sp>
      </p:grpSp>
      <p:grpSp>
        <p:nvGrpSpPr>
          <p:cNvPr name="Group 12" id="12"/>
          <p:cNvGrpSpPr/>
          <p:nvPr/>
        </p:nvGrpSpPr>
        <p:grpSpPr>
          <a:xfrm rot="0">
            <a:off x="3043238" y="270510"/>
            <a:ext cx="128588" cy="124777"/>
            <a:chOff x="0" y="0"/>
            <a:chExt cx="171450" cy="166370"/>
          </a:xfrm>
        </p:grpSpPr>
        <p:sp>
          <p:nvSpPr>
            <p:cNvPr name="Freeform 13" id="13"/>
            <p:cNvSpPr/>
            <p:nvPr/>
          </p:nvSpPr>
          <p:spPr>
            <a:xfrm flipH="false" flipV="false" rot="0">
              <a:off x="44450" y="41910"/>
              <a:ext cx="76200" cy="78740"/>
            </a:xfrm>
            <a:custGeom>
              <a:avLst/>
              <a:gdLst/>
              <a:ahLst/>
              <a:cxnLst/>
              <a:rect r="r" b="b" t="t" l="l"/>
              <a:pathLst>
                <a:path h="78740" w="76200">
                  <a:moveTo>
                    <a:pt x="76200" y="26670"/>
                  </a:moveTo>
                  <a:cubicBezTo>
                    <a:pt x="43180" y="78740"/>
                    <a:pt x="13970" y="68580"/>
                    <a:pt x="6350" y="58420"/>
                  </a:cubicBezTo>
                  <a:cubicBezTo>
                    <a:pt x="0" y="46990"/>
                    <a:pt x="6350" y="16510"/>
                    <a:pt x="16510" y="8890"/>
                  </a:cubicBezTo>
                  <a:cubicBezTo>
                    <a:pt x="25400" y="0"/>
                    <a:pt x="66040" y="11430"/>
                    <a:pt x="66040" y="11430"/>
                  </a:cubicBezTo>
                </a:path>
              </a:pathLst>
            </a:custGeom>
            <a:solidFill>
              <a:srgbClr val="E7191F"/>
            </a:solidFill>
            <a:ln cap="sq">
              <a:noFill/>
              <a:prstDash val="solid"/>
              <a:miter/>
            </a:ln>
          </p:spPr>
        </p:sp>
      </p:grpSp>
      <p:grpSp>
        <p:nvGrpSpPr>
          <p:cNvPr name="Group 14" id="14"/>
          <p:cNvGrpSpPr/>
          <p:nvPr/>
        </p:nvGrpSpPr>
        <p:grpSpPr>
          <a:xfrm rot="0">
            <a:off x="2563259" y="0"/>
            <a:ext cx="2257536" cy="970483"/>
            <a:chOff x="0" y="0"/>
            <a:chExt cx="3010048" cy="1293977"/>
          </a:xfrm>
        </p:grpSpPr>
        <p:grpSp>
          <p:nvGrpSpPr>
            <p:cNvPr name="Group 15" id="15"/>
            <p:cNvGrpSpPr/>
            <p:nvPr/>
          </p:nvGrpSpPr>
          <p:grpSpPr>
            <a:xfrm rot="0">
              <a:off x="0" y="0"/>
              <a:ext cx="3010048" cy="1293977"/>
              <a:chOff x="0" y="0"/>
              <a:chExt cx="809050" cy="347799"/>
            </a:xfrm>
          </p:grpSpPr>
          <p:sp>
            <p:nvSpPr>
              <p:cNvPr name="Freeform 16" id="16"/>
              <p:cNvSpPr/>
              <p:nvPr/>
            </p:nvSpPr>
            <p:spPr>
              <a:xfrm flipH="false" flipV="false" rot="0">
                <a:off x="0" y="0"/>
                <a:ext cx="809050" cy="347799"/>
              </a:xfrm>
              <a:custGeom>
                <a:avLst/>
                <a:gdLst/>
                <a:ahLst/>
                <a:cxnLst/>
                <a:rect r="r" b="b" t="t" l="l"/>
                <a:pathLst>
                  <a:path h="347799" w="809050">
                    <a:moveTo>
                      <a:pt x="0" y="0"/>
                    </a:moveTo>
                    <a:lnTo>
                      <a:pt x="809050" y="0"/>
                    </a:lnTo>
                    <a:lnTo>
                      <a:pt x="809050" y="347799"/>
                    </a:lnTo>
                    <a:lnTo>
                      <a:pt x="0" y="347799"/>
                    </a:lnTo>
                    <a:close/>
                  </a:path>
                </a:pathLst>
              </a:custGeom>
              <a:gradFill rotWithShape="true">
                <a:gsLst>
                  <a:gs pos="0">
                    <a:srgbClr val="FF3131">
                      <a:alpha val="100000"/>
                    </a:srgbClr>
                  </a:gs>
                  <a:gs pos="100000">
                    <a:srgbClr val="FF914D">
                      <a:alpha val="100000"/>
                    </a:srgbClr>
                  </a:gs>
                </a:gsLst>
                <a:lin ang="0"/>
              </a:gradFill>
            </p:spPr>
          </p:sp>
          <p:sp>
            <p:nvSpPr>
              <p:cNvPr name="TextBox 17" id="17"/>
              <p:cNvSpPr txBox="true"/>
              <p:nvPr/>
            </p:nvSpPr>
            <p:spPr>
              <a:xfrm>
                <a:off x="0" y="-38100"/>
                <a:ext cx="809050" cy="385899"/>
              </a:xfrm>
              <a:prstGeom prst="rect">
                <a:avLst/>
              </a:prstGeom>
            </p:spPr>
            <p:txBody>
              <a:bodyPr anchor="ctr" rtlCol="false" tIns="50800" lIns="50800" bIns="50800" rIns="50800"/>
              <a:lstStyle/>
              <a:p>
                <a:pPr algn="ctr">
                  <a:lnSpc>
                    <a:spcPts val="1800"/>
                  </a:lnSpc>
                </a:pPr>
              </a:p>
            </p:txBody>
          </p:sp>
        </p:grpSp>
        <p:sp>
          <p:nvSpPr>
            <p:cNvPr name="TextBox 18" id="18"/>
            <p:cNvSpPr txBox="true"/>
            <p:nvPr/>
          </p:nvSpPr>
          <p:spPr>
            <a:xfrm rot="0">
              <a:off x="1059721" y="69277"/>
              <a:ext cx="904557" cy="556681"/>
            </a:xfrm>
            <a:prstGeom prst="rect">
              <a:avLst/>
            </a:prstGeom>
          </p:spPr>
          <p:txBody>
            <a:bodyPr anchor="t" rtlCol="false" tIns="0" lIns="0" bIns="0" rIns="0">
              <a:spAutoFit/>
            </a:bodyPr>
            <a:lstStyle/>
            <a:p>
              <a:pPr algn="ctr" marL="0" indent="0" lvl="0">
                <a:lnSpc>
                  <a:spcPts val="3500"/>
                </a:lnSpc>
                <a:spcBef>
                  <a:spcPct val="0"/>
                </a:spcBef>
              </a:pPr>
              <a:r>
                <a:rPr lang="en-US" sz="2500">
                  <a:solidFill>
                    <a:srgbClr val="FFFFFF"/>
                  </a:solidFill>
                  <a:latin typeface="Open Sans Bold"/>
                </a:rPr>
                <a:t>ISLA</a:t>
              </a:r>
            </a:p>
          </p:txBody>
        </p:sp>
        <p:sp>
          <p:nvSpPr>
            <p:cNvPr name="TextBox 19" id="19"/>
            <p:cNvSpPr txBox="true"/>
            <p:nvPr/>
          </p:nvSpPr>
          <p:spPr>
            <a:xfrm rot="0">
              <a:off x="108024" y="599363"/>
              <a:ext cx="2794000" cy="503129"/>
            </a:xfrm>
            <a:prstGeom prst="rect">
              <a:avLst/>
            </a:prstGeom>
          </p:spPr>
          <p:txBody>
            <a:bodyPr anchor="t" rtlCol="false" tIns="0" lIns="0" bIns="0" rIns="0">
              <a:spAutoFit/>
            </a:bodyPr>
            <a:lstStyle/>
            <a:p>
              <a:pPr algn="ctr" marL="0" indent="0" lvl="0">
                <a:lnSpc>
                  <a:spcPts val="3220"/>
                </a:lnSpc>
                <a:spcBef>
                  <a:spcPct val="0"/>
                </a:spcBef>
              </a:pPr>
              <a:r>
                <a:rPr lang="en-US" sz="2300">
                  <a:solidFill>
                    <a:srgbClr val="FFFFFF"/>
                  </a:solidFill>
                  <a:latin typeface="Open Sans Bold"/>
                </a:rPr>
                <a:t>COMPETENCIA</a:t>
              </a:r>
            </a:p>
          </p:txBody>
        </p:sp>
      </p:grpSp>
      <p:grpSp>
        <p:nvGrpSpPr>
          <p:cNvPr name="Group 20" id="20"/>
          <p:cNvGrpSpPr/>
          <p:nvPr/>
        </p:nvGrpSpPr>
        <p:grpSpPr>
          <a:xfrm rot="0">
            <a:off x="0" y="3102110"/>
            <a:ext cx="7560000" cy="440891"/>
            <a:chOff x="0" y="0"/>
            <a:chExt cx="2709333" cy="158005"/>
          </a:xfrm>
        </p:grpSpPr>
        <p:sp>
          <p:nvSpPr>
            <p:cNvPr name="Freeform 21" id="21"/>
            <p:cNvSpPr/>
            <p:nvPr/>
          </p:nvSpPr>
          <p:spPr>
            <a:xfrm flipH="false" flipV="false" rot="0">
              <a:off x="0" y="0"/>
              <a:ext cx="2709333" cy="158005"/>
            </a:xfrm>
            <a:custGeom>
              <a:avLst/>
              <a:gdLst/>
              <a:ahLst/>
              <a:cxnLst/>
              <a:rect r="r" b="b" t="t" l="l"/>
              <a:pathLst>
                <a:path h="158005" w="2709333">
                  <a:moveTo>
                    <a:pt x="0" y="0"/>
                  </a:moveTo>
                  <a:lnTo>
                    <a:pt x="2709333" y="0"/>
                  </a:lnTo>
                  <a:lnTo>
                    <a:pt x="2709333" y="158005"/>
                  </a:lnTo>
                  <a:lnTo>
                    <a:pt x="0" y="158005"/>
                  </a:lnTo>
                  <a:close/>
                </a:path>
              </a:pathLst>
            </a:custGeom>
            <a:solidFill>
              <a:srgbClr val="E7191F"/>
            </a:solidFill>
          </p:spPr>
        </p:sp>
        <p:sp>
          <p:nvSpPr>
            <p:cNvPr name="TextBox 22" id="22"/>
            <p:cNvSpPr txBox="true"/>
            <p:nvPr/>
          </p:nvSpPr>
          <p:spPr>
            <a:xfrm>
              <a:off x="0" y="-38100"/>
              <a:ext cx="2709333" cy="196105"/>
            </a:xfrm>
            <a:prstGeom prst="rect">
              <a:avLst/>
            </a:prstGeom>
          </p:spPr>
          <p:txBody>
            <a:bodyPr anchor="ctr" rtlCol="false" tIns="50800" lIns="50800" bIns="50800" rIns="50800"/>
            <a:lstStyle/>
            <a:p>
              <a:pPr algn="ctr">
                <a:lnSpc>
                  <a:spcPts val="1800"/>
                </a:lnSpc>
              </a:pPr>
            </a:p>
          </p:txBody>
        </p:sp>
      </p:grpSp>
      <p:grpSp>
        <p:nvGrpSpPr>
          <p:cNvPr name="Group 23" id="23"/>
          <p:cNvGrpSpPr/>
          <p:nvPr/>
        </p:nvGrpSpPr>
        <p:grpSpPr>
          <a:xfrm rot="0">
            <a:off x="0" y="3543001"/>
            <a:ext cx="7560000" cy="1614005"/>
            <a:chOff x="0" y="0"/>
            <a:chExt cx="2709333" cy="578423"/>
          </a:xfrm>
        </p:grpSpPr>
        <p:sp>
          <p:nvSpPr>
            <p:cNvPr name="Freeform 24" id="24"/>
            <p:cNvSpPr/>
            <p:nvPr/>
          </p:nvSpPr>
          <p:spPr>
            <a:xfrm flipH="false" flipV="false" rot="0">
              <a:off x="0" y="0"/>
              <a:ext cx="2709333" cy="578423"/>
            </a:xfrm>
            <a:custGeom>
              <a:avLst/>
              <a:gdLst/>
              <a:ahLst/>
              <a:cxnLst/>
              <a:rect r="r" b="b" t="t" l="l"/>
              <a:pathLst>
                <a:path h="578423" w="2709333">
                  <a:moveTo>
                    <a:pt x="0" y="0"/>
                  </a:moveTo>
                  <a:lnTo>
                    <a:pt x="2709333" y="0"/>
                  </a:lnTo>
                  <a:lnTo>
                    <a:pt x="2709333" y="578423"/>
                  </a:lnTo>
                  <a:lnTo>
                    <a:pt x="0" y="578423"/>
                  </a:lnTo>
                  <a:close/>
                </a:path>
              </a:pathLst>
            </a:custGeom>
            <a:solidFill>
              <a:srgbClr val="FFB3B6"/>
            </a:solidFill>
          </p:spPr>
        </p:sp>
        <p:sp>
          <p:nvSpPr>
            <p:cNvPr name="TextBox 25" id="25"/>
            <p:cNvSpPr txBox="true"/>
            <p:nvPr/>
          </p:nvSpPr>
          <p:spPr>
            <a:xfrm>
              <a:off x="0" y="-38100"/>
              <a:ext cx="2709333" cy="616523"/>
            </a:xfrm>
            <a:prstGeom prst="rect">
              <a:avLst/>
            </a:prstGeom>
          </p:spPr>
          <p:txBody>
            <a:bodyPr anchor="ctr" rtlCol="false" tIns="50800" lIns="50800" bIns="50800" rIns="50800"/>
            <a:lstStyle/>
            <a:p>
              <a:pPr algn="ctr">
                <a:lnSpc>
                  <a:spcPts val="1800"/>
                </a:lnSpc>
              </a:pPr>
            </a:p>
          </p:txBody>
        </p:sp>
      </p:grpSp>
      <p:grpSp>
        <p:nvGrpSpPr>
          <p:cNvPr name="Group 26" id="26"/>
          <p:cNvGrpSpPr/>
          <p:nvPr/>
        </p:nvGrpSpPr>
        <p:grpSpPr>
          <a:xfrm rot="0">
            <a:off x="6747718" y="26762"/>
            <a:ext cx="712810" cy="978602"/>
            <a:chOff x="0" y="0"/>
            <a:chExt cx="950414" cy="1304802"/>
          </a:xfrm>
        </p:grpSpPr>
        <p:grpSp>
          <p:nvGrpSpPr>
            <p:cNvPr name="Group 27" id="27"/>
            <p:cNvGrpSpPr/>
            <p:nvPr/>
          </p:nvGrpSpPr>
          <p:grpSpPr>
            <a:xfrm rot="0">
              <a:off x="0" y="0"/>
              <a:ext cx="950414" cy="950414"/>
              <a:chOff x="0" y="0"/>
              <a:chExt cx="812800" cy="812800"/>
            </a:xfrm>
          </p:grpSpPr>
          <p:sp>
            <p:nvSpPr>
              <p:cNvPr name="Freeform 28" id="28"/>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4ECCD"/>
              </a:solidFill>
            </p:spPr>
          </p:sp>
          <p:sp>
            <p:nvSpPr>
              <p:cNvPr name="TextBox 29" id="29"/>
              <p:cNvSpPr txBox="true"/>
              <p:nvPr/>
            </p:nvSpPr>
            <p:spPr>
              <a:xfrm>
                <a:off x="76200" y="38100"/>
                <a:ext cx="660400" cy="698500"/>
              </a:xfrm>
              <a:prstGeom prst="rect">
                <a:avLst/>
              </a:prstGeom>
            </p:spPr>
            <p:txBody>
              <a:bodyPr anchor="ctr" rtlCol="false" tIns="50800" lIns="50800" bIns="50800" rIns="50800"/>
              <a:lstStyle/>
              <a:p>
                <a:pPr algn="ctr">
                  <a:lnSpc>
                    <a:spcPts val="1800"/>
                  </a:lnSpc>
                </a:pPr>
              </a:p>
            </p:txBody>
          </p:sp>
        </p:grpSp>
        <p:sp>
          <p:nvSpPr>
            <p:cNvPr name="Freeform 30" id="30"/>
            <p:cNvSpPr/>
            <p:nvPr/>
          </p:nvSpPr>
          <p:spPr>
            <a:xfrm flipH="false" flipV="false" rot="0">
              <a:off x="0" y="53280"/>
              <a:ext cx="738398" cy="1251522"/>
            </a:xfrm>
            <a:custGeom>
              <a:avLst/>
              <a:gdLst/>
              <a:ahLst/>
              <a:cxnLst/>
              <a:rect r="r" b="b" t="t" l="l"/>
              <a:pathLst>
                <a:path h="1251522" w="738398">
                  <a:moveTo>
                    <a:pt x="0" y="0"/>
                  </a:moveTo>
                  <a:lnTo>
                    <a:pt x="738398" y="0"/>
                  </a:lnTo>
                  <a:lnTo>
                    <a:pt x="738398" y="1251522"/>
                  </a:lnTo>
                  <a:lnTo>
                    <a:pt x="0" y="1251522"/>
                  </a:lnTo>
                  <a:lnTo>
                    <a:pt x="0" y="0"/>
                  </a:lnTo>
                  <a:close/>
                </a:path>
              </a:pathLst>
            </a:custGeom>
            <a:blipFill>
              <a:blip r:embed="rId5"/>
              <a:stretch>
                <a:fillRect l="0" t="0" r="0" b="0"/>
              </a:stretch>
            </a:blipFill>
          </p:spPr>
        </p:sp>
      </p:grpSp>
      <p:grpSp>
        <p:nvGrpSpPr>
          <p:cNvPr name="Group 31" id="31"/>
          <p:cNvGrpSpPr/>
          <p:nvPr/>
        </p:nvGrpSpPr>
        <p:grpSpPr>
          <a:xfrm rot="0">
            <a:off x="5982845" y="42194"/>
            <a:ext cx="712810" cy="978602"/>
            <a:chOff x="0" y="0"/>
            <a:chExt cx="950414" cy="1304802"/>
          </a:xfrm>
        </p:grpSpPr>
        <p:grpSp>
          <p:nvGrpSpPr>
            <p:cNvPr name="Group 32" id="32"/>
            <p:cNvGrpSpPr/>
            <p:nvPr/>
          </p:nvGrpSpPr>
          <p:grpSpPr>
            <a:xfrm rot="0">
              <a:off x="0" y="0"/>
              <a:ext cx="950414" cy="950414"/>
              <a:chOff x="0" y="0"/>
              <a:chExt cx="812800" cy="812800"/>
            </a:xfrm>
          </p:grpSpPr>
          <p:sp>
            <p:nvSpPr>
              <p:cNvPr name="Freeform 33" id="33"/>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4ECCD"/>
              </a:solidFill>
            </p:spPr>
          </p:sp>
          <p:sp>
            <p:nvSpPr>
              <p:cNvPr name="TextBox 34" id="34"/>
              <p:cNvSpPr txBox="true"/>
              <p:nvPr/>
            </p:nvSpPr>
            <p:spPr>
              <a:xfrm>
                <a:off x="76200" y="38100"/>
                <a:ext cx="660400" cy="698500"/>
              </a:xfrm>
              <a:prstGeom prst="rect">
                <a:avLst/>
              </a:prstGeom>
            </p:spPr>
            <p:txBody>
              <a:bodyPr anchor="ctr" rtlCol="false" tIns="50800" lIns="50800" bIns="50800" rIns="50800"/>
              <a:lstStyle/>
              <a:p>
                <a:pPr algn="ctr">
                  <a:lnSpc>
                    <a:spcPts val="1800"/>
                  </a:lnSpc>
                </a:pPr>
              </a:p>
            </p:txBody>
          </p:sp>
        </p:grpSp>
        <p:sp>
          <p:nvSpPr>
            <p:cNvPr name="Freeform 35" id="35"/>
            <p:cNvSpPr/>
            <p:nvPr/>
          </p:nvSpPr>
          <p:spPr>
            <a:xfrm flipH="false" flipV="false" rot="0">
              <a:off x="0" y="53280"/>
              <a:ext cx="738398" cy="1251522"/>
            </a:xfrm>
            <a:custGeom>
              <a:avLst/>
              <a:gdLst/>
              <a:ahLst/>
              <a:cxnLst/>
              <a:rect r="r" b="b" t="t" l="l"/>
              <a:pathLst>
                <a:path h="1251522" w="738398">
                  <a:moveTo>
                    <a:pt x="0" y="0"/>
                  </a:moveTo>
                  <a:lnTo>
                    <a:pt x="738398" y="0"/>
                  </a:lnTo>
                  <a:lnTo>
                    <a:pt x="738398" y="1251522"/>
                  </a:lnTo>
                  <a:lnTo>
                    <a:pt x="0" y="1251522"/>
                  </a:lnTo>
                  <a:lnTo>
                    <a:pt x="0" y="0"/>
                  </a:lnTo>
                  <a:close/>
                </a:path>
              </a:pathLst>
            </a:custGeom>
            <a:blipFill>
              <a:blip r:embed="rId5"/>
              <a:stretch>
                <a:fillRect l="0" t="0" r="0" b="0"/>
              </a:stretch>
            </a:blipFill>
          </p:spPr>
        </p:sp>
      </p:grpSp>
      <p:grpSp>
        <p:nvGrpSpPr>
          <p:cNvPr name="Group 36" id="36"/>
          <p:cNvGrpSpPr/>
          <p:nvPr/>
        </p:nvGrpSpPr>
        <p:grpSpPr>
          <a:xfrm rot="0">
            <a:off x="5222410" y="42194"/>
            <a:ext cx="712810" cy="978602"/>
            <a:chOff x="0" y="0"/>
            <a:chExt cx="950414" cy="1304802"/>
          </a:xfrm>
        </p:grpSpPr>
        <p:grpSp>
          <p:nvGrpSpPr>
            <p:cNvPr name="Group 37" id="37"/>
            <p:cNvGrpSpPr/>
            <p:nvPr/>
          </p:nvGrpSpPr>
          <p:grpSpPr>
            <a:xfrm rot="0">
              <a:off x="0" y="0"/>
              <a:ext cx="950414" cy="950414"/>
              <a:chOff x="0" y="0"/>
              <a:chExt cx="812800" cy="812800"/>
            </a:xfrm>
          </p:grpSpPr>
          <p:sp>
            <p:nvSpPr>
              <p:cNvPr name="Freeform 38" id="38"/>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4ECCD"/>
              </a:solidFill>
            </p:spPr>
          </p:sp>
          <p:sp>
            <p:nvSpPr>
              <p:cNvPr name="TextBox 39" id="39"/>
              <p:cNvSpPr txBox="true"/>
              <p:nvPr/>
            </p:nvSpPr>
            <p:spPr>
              <a:xfrm>
                <a:off x="76200" y="38100"/>
                <a:ext cx="660400" cy="698500"/>
              </a:xfrm>
              <a:prstGeom prst="rect">
                <a:avLst/>
              </a:prstGeom>
            </p:spPr>
            <p:txBody>
              <a:bodyPr anchor="ctr" rtlCol="false" tIns="50800" lIns="50800" bIns="50800" rIns="50800"/>
              <a:lstStyle/>
              <a:p>
                <a:pPr algn="ctr">
                  <a:lnSpc>
                    <a:spcPts val="1800"/>
                  </a:lnSpc>
                </a:pPr>
              </a:p>
            </p:txBody>
          </p:sp>
        </p:grpSp>
        <p:sp>
          <p:nvSpPr>
            <p:cNvPr name="Freeform 40" id="40"/>
            <p:cNvSpPr/>
            <p:nvPr/>
          </p:nvSpPr>
          <p:spPr>
            <a:xfrm flipH="false" flipV="false" rot="0">
              <a:off x="0" y="53280"/>
              <a:ext cx="738398" cy="1251522"/>
            </a:xfrm>
            <a:custGeom>
              <a:avLst/>
              <a:gdLst/>
              <a:ahLst/>
              <a:cxnLst/>
              <a:rect r="r" b="b" t="t" l="l"/>
              <a:pathLst>
                <a:path h="1251522" w="738398">
                  <a:moveTo>
                    <a:pt x="0" y="0"/>
                  </a:moveTo>
                  <a:lnTo>
                    <a:pt x="738398" y="0"/>
                  </a:lnTo>
                  <a:lnTo>
                    <a:pt x="738398" y="1251522"/>
                  </a:lnTo>
                  <a:lnTo>
                    <a:pt x="0" y="1251522"/>
                  </a:lnTo>
                  <a:lnTo>
                    <a:pt x="0" y="0"/>
                  </a:lnTo>
                  <a:close/>
                </a:path>
              </a:pathLst>
            </a:custGeom>
            <a:blipFill>
              <a:blip r:embed="rId5"/>
              <a:stretch>
                <a:fillRect l="0" t="0" r="0" b="0"/>
              </a:stretch>
            </a:blipFill>
          </p:spPr>
        </p:sp>
      </p:grpSp>
      <p:sp>
        <p:nvSpPr>
          <p:cNvPr name="Freeform 41" id="41"/>
          <p:cNvSpPr/>
          <p:nvPr/>
        </p:nvSpPr>
        <p:spPr>
          <a:xfrm flipH="false" flipV="false" rot="0">
            <a:off x="5773568" y="7921967"/>
            <a:ext cx="1477683" cy="1477683"/>
          </a:xfrm>
          <a:custGeom>
            <a:avLst/>
            <a:gdLst/>
            <a:ahLst/>
            <a:cxnLst/>
            <a:rect r="r" b="b" t="t" l="l"/>
            <a:pathLst>
              <a:path h="1477683" w="1477683">
                <a:moveTo>
                  <a:pt x="0" y="0"/>
                </a:moveTo>
                <a:lnTo>
                  <a:pt x="1477683" y="0"/>
                </a:lnTo>
                <a:lnTo>
                  <a:pt x="1477683" y="1477683"/>
                </a:lnTo>
                <a:lnTo>
                  <a:pt x="0" y="1477683"/>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42" id="42"/>
          <p:cNvSpPr/>
          <p:nvPr/>
        </p:nvSpPr>
        <p:spPr>
          <a:xfrm flipH="false" flipV="false" rot="0">
            <a:off x="433569" y="7298128"/>
            <a:ext cx="1604178" cy="1604178"/>
          </a:xfrm>
          <a:custGeom>
            <a:avLst/>
            <a:gdLst/>
            <a:ahLst/>
            <a:cxnLst/>
            <a:rect r="r" b="b" t="t" l="l"/>
            <a:pathLst>
              <a:path h="1604178" w="1604178">
                <a:moveTo>
                  <a:pt x="0" y="0"/>
                </a:moveTo>
                <a:lnTo>
                  <a:pt x="1604178" y="0"/>
                </a:lnTo>
                <a:lnTo>
                  <a:pt x="1604178" y="1604177"/>
                </a:lnTo>
                <a:lnTo>
                  <a:pt x="0" y="1604177"/>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43" id="43"/>
          <p:cNvSpPr/>
          <p:nvPr/>
        </p:nvSpPr>
        <p:spPr>
          <a:xfrm flipH="false" flipV="false" rot="0">
            <a:off x="2272295" y="7921967"/>
            <a:ext cx="1499323" cy="1544247"/>
          </a:xfrm>
          <a:custGeom>
            <a:avLst/>
            <a:gdLst/>
            <a:ahLst/>
            <a:cxnLst/>
            <a:rect r="r" b="b" t="t" l="l"/>
            <a:pathLst>
              <a:path h="1544247" w="1499323">
                <a:moveTo>
                  <a:pt x="0" y="0"/>
                </a:moveTo>
                <a:lnTo>
                  <a:pt x="1499323" y="0"/>
                </a:lnTo>
                <a:lnTo>
                  <a:pt x="1499323" y="1544246"/>
                </a:lnTo>
                <a:lnTo>
                  <a:pt x="0" y="1544246"/>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44" id="44"/>
          <p:cNvSpPr/>
          <p:nvPr/>
        </p:nvSpPr>
        <p:spPr>
          <a:xfrm flipH="false" flipV="false" rot="0">
            <a:off x="4004020" y="7298128"/>
            <a:ext cx="1536722" cy="1536722"/>
          </a:xfrm>
          <a:custGeom>
            <a:avLst/>
            <a:gdLst/>
            <a:ahLst/>
            <a:cxnLst/>
            <a:rect r="r" b="b" t="t" l="l"/>
            <a:pathLst>
              <a:path h="1536722" w="1536722">
                <a:moveTo>
                  <a:pt x="0" y="0"/>
                </a:moveTo>
                <a:lnTo>
                  <a:pt x="1536721" y="0"/>
                </a:lnTo>
                <a:lnTo>
                  <a:pt x="1536721" y="1536721"/>
                </a:lnTo>
                <a:lnTo>
                  <a:pt x="0" y="1536721"/>
                </a:lnTo>
                <a:lnTo>
                  <a:pt x="0" y="0"/>
                </a:lnTo>
                <a:close/>
              </a:path>
            </a:pathLst>
          </a:custGeom>
          <a:blipFill>
            <a:blip r:embed="rId12"/>
            <a:stretch>
              <a:fillRect l="0" t="0" r="0" b="0"/>
            </a:stretch>
          </a:blipFill>
        </p:spPr>
      </p:sp>
      <p:sp>
        <p:nvSpPr>
          <p:cNvPr name="TextBox 45" id="45"/>
          <p:cNvSpPr txBox="true"/>
          <p:nvPr/>
        </p:nvSpPr>
        <p:spPr>
          <a:xfrm rot="0">
            <a:off x="433569" y="5467124"/>
            <a:ext cx="6731736" cy="1959608"/>
          </a:xfrm>
          <a:prstGeom prst="rect">
            <a:avLst/>
          </a:prstGeom>
        </p:spPr>
        <p:txBody>
          <a:bodyPr anchor="t" rtlCol="false" tIns="0" lIns="0" bIns="0" rIns="0">
            <a:spAutoFit/>
          </a:bodyPr>
          <a:lstStyle/>
          <a:p>
            <a:pPr algn="l">
              <a:lnSpc>
                <a:spcPts val="2623"/>
              </a:lnSpc>
            </a:pPr>
            <a:r>
              <a:rPr lang="en-US" sz="1726" spc="43">
                <a:solidFill>
                  <a:srgbClr val="FFFFFF"/>
                </a:solidFill>
                <a:latin typeface="Raleway Bold"/>
              </a:rPr>
              <a:t>Actividad:</a:t>
            </a:r>
            <a:r>
              <a:rPr lang="en-US" sz="1726" spc="43">
                <a:solidFill>
                  <a:srgbClr val="FDC128"/>
                </a:solidFill>
                <a:latin typeface="Raleway Bold"/>
              </a:rPr>
              <a:t> </a:t>
            </a:r>
          </a:p>
          <a:p>
            <a:pPr algn="l">
              <a:lnSpc>
                <a:spcPts val="1728"/>
              </a:lnSpc>
            </a:pPr>
            <a:r>
              <a:rPr lang="en-US" sz="1200" spc="-8">
                <a:solidFill>
                  <a:srgbClr val="FFFFFF"/>
                </a:solidFill>
                <a:latin typeface="Raleway Bold"/>
              </a:rPr>
              <a:t>En la Cueva de la Abstracción, se han encontrado una serie de mensajes codificados con emojis que hay que descifrar. Al llegar al corazón de la cueva, nos encontramos con los Guardianes Emoji, que nos han pedido ayuda para crear mensajes abstractos con emojis a través de los que expresemos emociones específicas.</a:t>
            </a:r>
          </a:p>
          <a:p>
            <a:pPr algn="l">
              <a:lnSpc>
                <a:spcPts val="1152"/>
              </a:lnSpc>
            </a:pPr>
          </a:p>
          <a:p>
            <a:pPr algn="l">
              <a:lnSpc>
                <a:spcPts val="1728"/>
              </a:lnSpc>
            </a:pPr>
            <a:r>
              <a:rPr lang="en-US" sz="1200" spc="-8">
                <a:solidFill>
                  <a:srgbClr val="FFFFFF"/>
                </a:solidFill>
                <a:latin typeface="Raleway Bold"/>
              </a:rPr>
              <a:t>Tus mensajes deben reflejar: alegría, tristeza, sorpresa y amor. Y recuerda cada mensaje debe ser claro y comprensible para ser aceptado por los Guardianes Emoji.</a:t>
            </a:r>
          </a:p>
          <a:p>
            <a:pPr marL="0" indent="0" lvl="1">
              <a:lnSpc>
                <a:spcPts val="1728"/>
              </a:lnSpc>
            </a:pPr>
          </a:p>
        </p:txBody>
      </p:sp>
      <p:sp>
        <p:nvSpPr>
          <p:cNvPr name="TextBox 46" id="46"/>
          <p:cNvSpPr txBox="true"/>
          <p:nvPr/>
        </p:nvSpPr>
        <p:spPr>
          <a:xfrm rot="0">
            <a:off x="2469667" y="9780620"/>
            <a:ext cx="2694845" cy="726406"/>
          </a:xfrm>
          <a:prstGeom prst="rect">
            <a:avLst/>
          </a:prstGeom>
        </p:spPr>
        <p:txBody>
          <a:bodyPr anchor="t" rtlCol="false" tIns="0" lIns="0" bIns="0" rIns="0">
            <a:spAutoFit/>
          </a:bodyPr>
          <a:lstStyle/>
          <a:p>
            <a:pPr algn="ctr" marL="0" indent="0" lvl="1">
              <a:lnSpc>
                <a:spcPts val="1436"/>
              </a:lnSpc>
            </a:pPr>
            <a:r>
              <a:rPr lang="en-US" sz="1026" spc="25">
                <a:solidFill>
                  <a:srgbClr val="2F4052"/>
                </a:solidFill>
                <a:latin typeface="Raleway Bold"/>
              </a:rPr>
              <a:t>COMPUTACIONAL+: Plataforma de Recursos Educativos Abiertos de Pensamiento Computacional para colectivos de baja cualificación</a:t>
            </a:r>
          </a:p>
        </p:txBody>
      </p:sp>
      <p:sp>
        <p:nvSpPr>
          <p:cNvPr name="TextBox 47" id="47"/>
          <p:cNvSpPr txBox="true"/>
          <p:nvPr/>
        </p:nvSpPr>
        <p:spPr>
          <a:xfrm rot="0">
            <a:off x="82051" y="3185530"/>
            <a:ext cx="7379133" cy="293102"/>
          </a:xfrm>
          <a:prstGeom prst="rect">
            <a:avLst/>
          </a:prstGeom>
        </p:spPr>
        <p:txBody>
          <a:bodyPr anchor="t" rtlCol="false" tIns="0" lIns="0" bIns="0" rIns="0">
            <a:spAutoFit/>
          </a:bodyPr>
          <a:lstStyle/>
          <a:p>
            <a:pPr algn="ctr">
              <a:lnSpc>
                <a:spcPts val="2168"/>
              </a:lnSpc>
            </a:pPr>
            <a:r>
              <a:rPr lang="en-US" sz="2105" spc="155">
                <a:solidFill>
                  <a:srgbClr val="FFFFFF"/>
                </a:solidFill>
                <a:latin typeface="Raleway Bold"/>
              </a:rPr>
              <a:t>ACTIVIDAD 12. EMOJI CODE</a:t>
            </a:r>
          </a:p>
        </p:txBody>
      </p:sp>
      <p:sp>
        <p:nvSpPr>
          <p:cNvPr name="TextBox 48" id="48"/>
          <p:cNvSpPr txBox="true"/>
          <p:nvPr/>
        </p:nvSpPr>
        <p:spPr>
          <a:xfrm rot="0">
            <a:off x="433569" y="3809153"/>
            <a:ext cx="6817682" cy="1334670"/>
          </a:xfrm>
          <a:prstGeom prst="rect">
            <a:avLst/>
          </a:prstGeom>
        </p:spPr>
        <p:txBody>
          <a:bodyPr anchor="t" rtlCol="false" tIns="0" lIns="0" bIns="0" rIns="0">
            <a:spAutoFit/>
          </a:bodyPr>
          <a:lstStyle/>
          <a:p>
            <a:pPr>
              <a:lnSpc>
                <a:spcPts val="2503"/>
              </a:lnSpc>
            </a:pPr>
            <a:r>
              <a:rPr lang="en-US" sz="1726" spc="43">
                <a:solidFill>
                  <a:srgbClr val="FFFFFF"/>
                </a:solidFill>
                <a:latin typeface="Raleway Bold"/>
              </a:rPr>
              <a:t>Objetivo:</a:t>
            </a:r>
          </a:p>
          <a:p>
            <a:pPr>
              <a:lnSpc>
                <a:spcPts val="1596"/>
              </a:lnSpc>
            </a:pPr>
            <a:r>
              <a:rPr lang="en-US" sz="1200" spc="-6">
                <a:solidFill>
                  <a:srgbClr val="394E63"/>
                </a:solidFill>
                <a:latin typeface="Raleway Bold"/>
              </a:rPr>
              <a:t>Trabajar la abstracción como habilidad que permite simplificar los problemas y encontrar soluciones, eliminando los detalles que no son relevantes para concentrarnos en los elementos esenciales. En Programación, la abstracción ayuda a evitar la repetición de bloques de código innecesarios, ganando de ese modo en eficiencia.</a:t>
            </a:r>
          </a:p>
          <a:p>
            <a:pPr>
              <a:lnSpc>
                <a:spcPts val="1740"/>
              </a:lnSpc>
            </a:pPr>
            <a:r>
              <a:rPr lang="en-US" sz="1200" spc="-6">
                <a:solidFill>
                  <a:srgbClr val="394E63"/>
                </a:solidFill>
                <a:latin typeface="Raleway Bold"/>
              </a:rPr>
              <a:t>.</a:t>
            </a:r>
          </a:p>
        </p:txBody>
      </p:sp>
    </p:spTree>
  </p:cSld>
  <p:clrMapOvr>
    <a:masterClrMapping/>
  </p:clrMapOvr>
</p:sld>
</file>

<file path=ppt/slides/slide1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8382" y="-180000"/>
            <a:ext cx="7568382" cy="4268620"/>
          </a:xfrm>
          <a:custGeom>
            <a:avLst/>
            <a:gdLst/>
            <a:ahLst/>
            <a:cxnLst/>
            <a:rect r="r" b="b" t="t" l="l"/>
            <a:pathLst>
              <a:path h="4268620" w="7568382">
                <a:moveTo>
                  <a:pt x="0" y="0"/>
                </a:moveTo>
                <a:lnTo>
                  <a:pt x="7568382" y="0"/>
                </a:lnTo>
                <a:lnTo>
                  <a:pt x="7568382" y="4268620"/>
                </a:lnTo>
                <a:lnTo>
                  <a:pt x="0" y="4268620"/>
                </a:lnTo>
                <a:lnTo>
                  <a:pt x="0" y="0"/>
                </a:lnTo>
                <a:close/>
              </a:path>
            </a:pathLst>
          </a:custGeom>
          <a:blipFill>
            <a:blip r:embed="rId2"/>
            <a:stretch>
              <a:fillRect l="0" t="-13737" r="0" b="-63564"/>
            </a:stretch>
          </a:blipFill>
        </p:spPr>
      </p:sp>
      <p:grpSp>
        <p:nvGrpSpPr>
          <p:cNvPr name="Group 3" id="3"/>
          <p:cNvGrpSpPr/>
          <p:nvPr/>
        </p:nvGrpSpPr>
        <p:grpSpPr>
          <a:xfrm rot="0">
            <a:off x="-61785" y="5031440"/>
            <a:ext cx="7683569" cy="4533375"/>
            <a:chOff x="0" y="0"/>
            <a:chExt cx="3526543" cy="2080692"/>
          </a:xfrm>
        </p:grpSpPr>
        <p:sp>
          <p:nvSpPr>
            <p:cNvPr name="Freeform 4" id="4"/>
            <p:cNvSpPr/>
            <p:nvPr/>
          </p:nvSpPr>
          <p:spPr>
            <a:xfrm flipH="false" flipV="false" rot="0">
              <a:off x="0" y="0"/>
              <a:ext cx="3526543" cy="2080692"/>
            </a:xfrm>
            <a:custGeom>
              <a:avLst/>
              <a:gdLst/>
              <a:ahLst/>
              <a:cxnLst/>
              <a:rect r="r" b="b" t="t" l="l"/>
              <a:pathLst>
                <a:path h="2080692" w="3526543">
                  <a:moveTo>
                    <a:pt x="0" y="0"/>
                  </a:moveTo>
                  <a:lnTo>
                    <a:pt x="3526543" y="0"/>
                  </a:lnTo>
                  <a:lnTo>
                    <a:pt x="3526543" y="2080692"/>
                  </a:lnTo>
                  <a:lnTo>
                    <a:pt x="0" y="2080692"/>
                  </a:lnTo>
                  <a:close/>
                </a:path>
              </a:pathLst>
            </a:custGeom>
            <a:solidFill>
              <a:srgbClr val="E7191F"/>
            </a:solidFill>
            <a:ln w="19050" cap="sq">
              <a:solidFill>
                <a:srgbClr val="FFFFFF"/>
              </a:solidFill>
              <a:prstDash val="solid"/>
              <a:miter/>
            </a:ln>
          </p:spPr>
        </p:sp>
        <p:sp>
          <p:nvSpPr>
            <p:cNvPr name="TextBox 5" id="5"/>
            <p:cNvSpPr txBox="true"/>
            <p:nvPr/>
          </p:nvSpPr>
          <p:spPr>
            <a:xfrm>
              <a:off x="0" y="-28575"/>
              <a:ext cx="3526543" cy="2109267"/>
            </a:xfrm>
            <a:prstGeom prst="rect">
              <a:avLst/>
            </a:prstGeom>
          </p:spPr>
          <p:txBody>
            <a:bodyPr anchor="ctr" rtlCol="false" tIns="26030" lIns="26030" bIns="26030" rIns="26030"/>
            <a:lstStyle/>
            <a:p>
              <a:pPr algn="ctr">
                <a:lnSpc>
                  <a:spcPts val="1424"/>
                </a:lnSpc>
              </a:pPr>
            </a:p>
          </p:txBody>
        </p:sp>
      </p:grpSp>
      <p:sp>
        <p:nvSpPr>
          <p:cNvPr name="Freeform 6" id="6"/>
          <p:cNvSpPr/>
          <p:nvPr/>
        </p:nvSpPr>
        <p:spPr>
          <a:xfrm flipH="false" flipV="false" rot="0">
            <a:off x="5540741" y="9716706"/>
            <a:ext cx="1624564" cy="771482"/>
          </a:xfrm>
          <a:custGeom>
            <a:avLst/>
            <a:gdLst/>
            <a:ahLst/>
            <a:cxnLst/>
            <a:rect r="r" b="b" t="t" l="l"/>
            <a:pathLst>
              <a:path h="771482" w="1624564">
                <a:moveTo>
                  <a:pt x="0" y="0"/>
                </a:moveTo>
                <a:lnTo>
                  <a:pt x="1624564" y="0"/>
                </a:lnTo>
                <a:lnTo>
                  <a:pt x="1624564" y="771482"/>
                </a:lnTo>
                <a:lnTo>
                  <a:pt x="0" y="771482"/>
                </a:lnTo>
                <a:lnTo>
                  <a:pt x="0" y="0"/>
                </a:lnTo>
                <a:close/>
              </a:path>
            </a:pathLst>
          </a:custGeom>
          <a:blipFill>
            <a:blip r:embed="rId3"/>
            <a:stretch>
              <a:fillRect l="0" t="0" r="0" b="0"/>
            </a:stretch>
          </a:blipFill>
        </p:spPr>
      </p:sp>
      <p:sp>
        <p:nvSpPr>
          <p:cNvPr name="Freeform 7" id="7"/>
          <p:cNvSpPr/>
          <p:nvPr/>
        </p:nvSpPr>
        <p:spPr>
          <a:xfrm flipH="false" flipV="false" rot="0">
            <a:off x="433569" y="9766431"/>
            <a:ext cx="1671166" cy="783359"/>
          </a:xfrm>
          <a:custGeom>
            <a:avLst/>
            <a:gdLst/>
            <a:ahLst/>
            <a:cxnLst/>
            <a:rect r="r" b="b" t="t" l="l"/>
            <a:pathLst>
              <a:path h="783359" w="1671166">
                <a:moveTo>
                  <a:pt x="0" y="0"/>
                </a:moveTo>
                <a:lnTo>
                  <a:pt x="1671166" y="0"/>
                </a:lnTo>
                <a:lnTo>
                  <a:pt x="1671166" y="783359"/>
                </a:lnTo>
                <a:lnTo>
                  <a:pt x="0" y="783359"/>
                </a:lnTo>
                <a:lnTo>
                  <a:pt x="0" y="0"/>
                </a:lnTo>
                <a:close/>
              </a:path>
            </a:pathLst>
          </a:custGeom>
          <a:blipFill>
            <a:blip r:embed="rId4"/>
            <a:stretch>
              <a:fillRect l="0" t="0" r="0" b="0"/>
            </a:stretch>
          </a:blipFill>
        </p:spPr>
      </p:sp>
      <p:grpSp>
        <p:nvGrpSpPr>
          <p:cNvPr name="Group 8" id="8"/>
          <p:cNvGrpSpPr/>
          <p:nvPr/>
        </p:nvGrpSpPr>
        <p:grpSpPr>
          <a:xfrm rot="0">
            <a:off x="1303020" y="439103"/>
            <a:ext cx="94298" cy="92392"/>
            <a:chOff x="0" y="0"/>
            <a:chExt cx="125730" cy="123190"/>
          </a:xfrm>
        </p:grpSpPr>
        <p:sp>
          <p:nvSpPr>
            <p:cNvPr name="Freeform 9" id="9"/>
            <p:cNvSpPr/>
            <p:nvPr/>
          </p:nvSpPr>
          <p:spPr>
            <a:xfrm flipH="false" flipV="false" rot="0">
              <a:off x="48260" y="48260"/>
              <a:ext cx="25400" cy="26670"/>
            </a:xfrm>
            <a:custGeom>
              <a:avLst/>
              <a:gdLst/>
              <a:ahLst/>
              <a:cxnLst/>
              <a:rect r="r" b="b" t="t" l="l"/>
              <a:pathLst>
                <a:path h="26670" w="25400">
                  <a:moveTo>
                    <a:pt x="25400" y="8890"/>
                  </a:moveTo>
                  <a:cubicBezTo>
                    <a:pt x="15240" y="26670"/>
                    <a:pt x="5080" y="22860"/>
                    <a:pt x="2540" y="19050"/>
                  </a:cubicBezTo>
                  <a:cubicBezTo>
                    <a:pt x="0" y="15240"/>
                    <a:pt x="2540" y="5080"/>
                    <a:pt x="6350" y="2540"/>
                  </a:cubicBezTo>
                  <a:cubicBezTo>
                    <a:pt x="8890" y="0"/>
                    <a:pt x="22860" y="3810"/>
                    <a:pt x="22860" y="3810"/>
                  </a:cubicBezTo>
                </a:path>
              </a:pathLst>
            </a:custGeom>
            <a:solidFill>
              <a:srgbClr val="0571D3"/>
            </a:solidFill>
            <a:ln cap="sq">
              <a:noFill/>
              <a:prstDash val="solid"/>
              <a:miter/>
            </a:ln>
          </p:spPr>
        </p:sp>
      </p:grpSp>
      <p:grpSp>
        <p:nvGrpSpPr>
          <p:cNvPr name="Group 10" id="10"/>
          <p:cNvGrpSpPr/>
          <p:nvPr/>
        </p:nvGrpSpPr>
        <p:grpSpPr>
          <a:xfrm rot="0">
            <a:off x="2951798" y="379095"/>
            <a:ext cx="128588" cy="124777"/>
            <a:chOff x="0" y="0"/>
            <a:chExt cx="171450" cy="166370"/>
          </a:xfrm>
        </p:grpSpPr>
        <p:sp>
          <p:nvSpPr>
            <p:cNvPr name="Freeform 11" id="11"/>
            <p:cNvSpPr/>
            <p:nvPr/>
          </p:nvSpPr>
          <p:spPr>
            <a:xfrm flipH="false" flipV="false" rot="0">
              <a:off x="44450" y="43180"/>
              <a:ext cx="74930" cy="77470"/>
            </a:xfrm>
            <a:custGeom>
              <a:avLst/>
              <a:gdLst/>
              <a:ahLst/>
              <a:cxnLst/>
              <a:rect r="r" b="b" t="t" l="l"/>
              <a:pathLst>
                <a:path h="77470" w="74930">
                  <a:moveTo>
                    <a:pt x="74930" y="25400"/>
                  </a:moveTo>
                  <a:cubicBezTo>
                    <a:pt x="43180" y="77470"/>
                    <a:pt x="12700" y="67310"/>
                    <a:pt x="6350" y="57150"/>
                  </a:cubicBezTo>
                  <a:cubicBezTo>
                    <a:pt x="0" y="45720"/>
                    <a:pt x="5080" y="15240"/>
                    <a:pt x="15240" y="7620"/>
                  </a:cubicBezTo>
                  <a:cubicBezTo>
                    <a:pt x="25400" y="0"/>
                    <a:pt x="66040" y="10160"/>
                    <a:pt x="66040" y="10160"/>
                  </a:cubicBezTo>
                </a:path>
              </a:pathLst>
            </a:custGeom>
            <a:solidFill>
              <a:srgbClr val="E7191F"/>
            </a:solidFill>
            <a:ln cap="sq">
              <a:noFill/>
              <a:prstDash val="solid"/>
              <a:miter/>
            </a:ln>
          </p:spPr>
        </p:sp>
      </p:grpSp>
      <p:grpSp>
        <p:nvGrpSpPr>
          <p:cNvPr name="Group 12" id="12"/>
          <p:cNvGrpSpPr/>
          <p:nvPr/>
        </p:nvGrpSpPr>
        <p:grpSpPr>
          <a:xfrm rot="0">
            <a:off x="3043238" y="270510"/>
            <a:ext cx="128588" cy="124777"/>
            <a:chOff x="0" y="0"/>
            <a:chExt cx="171450" cy="166370"/>
          </a:xfrm>
        </p:grpSpPr>
        <p:sp>
          <p:nvSpPr>
            <p:cNvPr name="Freeform 13" id="13"/>
            <p:cNvSpPr/>
            <p:nvPr/>
          </p:nvSpPr>
          <p:spPr>
            <a:xfrm flipH="false" flipV="false" rot="0">
              <a:off x="44450" y="41910"/>
              <a:ext cx="76200" cy="78740"/>
            </a:xfrm>
            <a:custGeom>
              <a:avLst/>
              <a:gdLst/>
              <a:ahLst/>
              <a:cxnLst/>
              <a:rect r="r" b="b" t="t" l="l"/>
              <a:pathLst>
                <a:path h="78740" w="76200">
                  <a:moveTo>
                    <a:pt x="76200" y="26670"/>
                  </a:moveTo>
                  <a:cubicBezTo>
                    <a:pt x="43180" y="78740"/>
                    <a:pt x="13970" y="68580"/>
                    <a:pt x="6350" y="58420"/>
                  </a:cubicBezTo>
                  <a:cubicBezTo>
                    <a:pt x="0" y="46990"/>
                    <a:pt x="6350" y="16510"/>
                    <a:pt x="16510" y="8890"/>
                  </a:cubicBezTo>
                  <a:cubicBezTo>
                    <a:pt x="25400" y="0"/>
                    <a:pt x="66040" y="11430"/>
                    <a:pt x="66040" y="11430"/>
                  </a:cubicBezTo>
                </a:path>
              </a:pathLst>
            </a:custGeom>
            <a:solidFill>
              <a:srgbClr val="E7191F"/>
            </a:solidFill>
            <a:ln cap="sq">
              <a:noFill/>
              <a:prstDash val="solid"/>
              <a:miter/>
            </a:ln>
          </p:spPr>
        </p:sp>
      </p:grpSp>
      <p:grpSp>
        <p:nvGrpSpPr>
          <p:cNvPr name="Group 14" id="14"/>
          <p:cNvGrpSpPr/>
          <p:nvPr/>
        </p:nvGrpSpPr>
        <p:grpSpPr>
          <a:xfrm rot="0">
            <a:off x="2563259" y="0"/>
            <a:ext cx="2257536" cy="970483"/>
            <a:chOff x="0" y="0"/>
            <a:chExt cx="3010048" cy="1293977"/>
          </a:xfrm>
        </p:grpSpPr>
        <p:grpSp>
          <p:nvGrpSpPr>
            <p:cNvPr name="Group 15" id="15"/>
            <p:cNvGrpSpPr/>
            <p:nvPr/>
          </p:nvGrpSpPr>
          <p:grpSpPr>
            <a:xfrm rot="0">
              <a:off x="0" y="0"/>
              <a:ext cx="3010048" cy="1293977"/>
              <a:chOff x="0" y="0"/>
              <a:chExt cx="809050" cy="347799"/>
            </a:xfrm>
          </p:grpSpPr>
          <p:sp>
            <p:nvSpPr>
              <p:cNvPr name="Freeform 16" id="16"/>
              <p:cNvSpPr/>
              <p:nvPr/>
            </p:nvSpPr>
            <p:spPr>
              <a:xfrm flipH="false" flipV="false" rot="0">
                <a:off x="0" y="0"/>
                <a:ext cx="809050" cy="347799"/>
              </a:xfrm>
              <a:custGeom>
                <a:avLst/>
                <a:gdLst/>
                <a:ahLst/>
                <a:cxnLst/>
                <a:rect r="r" b="b" t="t" l="l"/>
                <a:pathLst>
                  <a:path h="347799" w="809050">
                    <a:moveTo>
                      <a:pt x="0" y="0"/>
                    </a:moveTo>
                    <a:lnTo>
                      <a:pt x="809050" y="0"/>
                    </a:lnTo>
                    <a:lnTo>
                      <a:pt x="809050" y="347799"/>
                    </a:lnTo>
                    <a:lnTo>
                      <a:pt x="0" y="347799"/>
                    </a:lnTo>
                    <a:close/>
                  </a:path>
                </a:pathLst>
              </a:custGeom>
              <a:gradFill rotWithShape="true">
                <a:gsLst>
                  <a:gs pos="0">
                    <a:srgbClr val="FF3131">
                      <a:alpha val="100000"/>
                    </a:srgbClr>
                  </a:gs>
                  <a:gs pos="100000">
                    <a:srgbClr val="FF914D">
                      <a:alpha val="100000"/>
                    </a:srgbClr>
                  </a:gs>
                </a:gsLst>
                <a:lin ang="0"/>
              </a:gradFill>
            </p:spPr>
          </p:sp>
          <p:sp>
            <p:nvSpPr>
              <p:cNvPr name="TextBox 17" id="17"/>
              <p:cNvSpPr txBox="true"/>
              <p:nvPr/>
            </p:nvSpPr>
            <p:spPr>
              <a:xfrm>
                <a:off x="0" y="-38100"/>
                <a:ext cx="809050" cy="385899"/>
              </a:xfrm>
              <a:prstGeom prst="rect">
                <a:avLst/>
              </a:prstGeom>
            </p:spPr>
            <p:txBody>
              <a:bodyPr anchor="ctr" rtlCol="false" tIns="50800" lIns="50800" bIns="50800" rIns="50800"/>
              <a:lstStyle/>
              <a:p>
                <a:pPr algn="ctr">
                  <a:lnSpc>
                    <a:spcPts val="1800"/>
                  </a:lnSpc>
                </a:pPr>
              </a:p>
            </p:txBody>
          </p:sp>
        </p:grpSp>
        <p:sp>
          <p:nvSpPr>
            <p:cNvPr name="TextBox 18" id="18"/>
            <p:cNvSpPr txBox="true"/>
            <p:nvPr/>
          </p:nvSpPr>
          <p:spPr>
            <a:xfrm rot="0">
              <a:off x="1059721" y="69277"/>
              <a:ext cx="904557" cy="556681"/>
            </a:xfrm>
            <a:prstGeom prst="rect">
              <a:avLst/>
            </a:prstGeom>
          </p:spPr>
          <p:txBody>
            <a:bodyPr anchor="t" rtlCol="false" tIns="0" lIns="0" bIns="0" rIns="0">
              <a:spAutoFit/>
            </a:bodyPr>
            <a:lstStyle/>
            <a:p>
              <a:pPr algn="ctr" marL="0" indent="0" lvl="0">
                <a:lnSpc>
                  <a:spcPts val="3500"/>
                </a:lnSpc>
                <a:spcBef>
                  <a:spcPct val="0"/>
                </a:spcBef>
              </a:pPr>
              <a:r>
                <a:rPr lang="en-US" sz="2500">
                  <a:solidFill>
                    <a:srgbClr val="FFFFFF"/>
                  </a:solidFill>
                  <a:latin typeface="Open Sans Bold"/>
                </a:rPr>
                <a:t>ISLA</a:t>
              </a:r>
            </a:p>
          </p:txBody>
        </p:sp>
        <p:sp>
          <p:nvSpPr>
            <p:cNvPr name="TextBox 19" id="19"/>
            <p:cNvSpPr txBox="true"/>
            <p:nvPr/>
          </p:nvSpPr>
          <p:spPr>
            <a:xfrm rot="0">
              <a:off x="108024" y="599363"/>
              <a:ext cx="2794000" cy="503129"/>
            </a:xfrm>
            <a:prstGeom prst="rect">
              <a:avLst/>
            </a:prstGeom>
          </p:spPr>
          <p:txBody>
            <a:bodyPr anchor="t" rtlCol="false" tIns="0" lIns="0" bIns="0" rIns="0">
              <a:spAutoFit/>
            </a:bodyPr>
            <a:lstStyle/>
            <a:p>
              <a:pPr algn="ctr" marL="0" indent="0" lvl="0">
                <a:lnSpc>
                  <a:spcPts val="3220"/>
                </a:lnSpc>
                <a:spcBef>
                  <a:spcPct val="0"/>
                </a:spcBef>
              </a:pPr>
              <a:r>
                <a:rPr lang="en-US" sz="2300">
                  <a:solidFill>
                    <a:srgbClr val="FFFFFF"/>
                  </a:solidFill>
                  <a:latin typeface="Open Sans Bold"/>
                </a:rPr>
                <a:t>COMPETENCIA</a:t>
              </a:r>
            </a:p>
          </p:txBody>
        </p:sp>
      </p:grpSp>
      <p:grpSp>
        <p:nvGrpSpPr>
          <p:cNvPr name="Group 20" id="20"/>
          <p:cNvGrpSpPr/>
          <p:nvPr/>
        </p:nvGrpSpPr>
        <p:grpSpPr>
          <a:xfrm rot="0">
            <a:off x="0" y="3102110"/>
            <a:ext cx="7560000" cy="440891"/>
            <a:chOff x="0" y="0"/>
            <a:chExt cx="2709333" cy="158005"/>
          </a:xfrm>
        </p:grpSpPr>
        <p:sp>
          <p:nvSpPr>
            <p:cNvPr name="Freeform 21" id="21"/>
            <p:cNvSpPr/>
            <p:nvPr/>
          </p:nvSpPr>
          <p:spPr>
            <a:xfrm flipH="false" flipV="false" rot="0">
              <a:off x="0" y="0"/>
              <a:ext cx="2709333" cy="158005"/>
            </a:xfrm>
            <a:custGeom>
              <a:avLst/>
              <a:gdLst/>
              <a:ahLst/>
              <a:cxnLst/>
              <a:rect r="r" b="b" t="t" l="l"/>
              <a:pathLst>
                <a:path h="158005" w="2709333">
                  <a:moveTo>
                    <a:pt x="0" y="0"/>
                  </a:moveTo>
                  <a:lnTo>
                    <a:pt x="2709333" y="0"/>
                  </a:lnTo>
                  <a:lnTo>
                    <a:pt x="2709333" y="158005"/>
                  </a:lnTo>
                  <a:lnTo>
                    <a:pt x="0" y="158005"/>
                  </a:lnTo>
                  <a:close/>
                </a:path>
              </a:pathLst>
            </a:custGeom>
            <a:solidFill>
              <a:srgbClr val="E7191F"/>
            </a:solidFill>
          </p:spPr>
        </p:sp>
        <p:sp>
          <p:nvSpPr>
            <p:cNvPr name="TextBox 22" id="22"/>
            <p:cNvSpPr txBox="true"/>
            <p:nvPr/>
          </p:nvSpPr>
          <p:spPr>
            <a:xfrm>
              <a:off x="0" y="-38100"/>
              <a:ext cx="2709333" cy="196105"/>
            </a:xfrm>
            <a:prstGeom prst="rect">
              <a:avLst/>
            </a:prstGeom>
          </p:spPr>
          <p:txBody>
            <a:bodyPr anchor="ctr" rtlCol="false" tIns="50800" lIns="50800" bIns="50800" rIns="50800"/>
            <a:lstStyle/>
            <a:p>
              <a:pPr algn="ctr">
                <a:lnSpc>
                  <a:spcPts val="1800"/>
                </a:lnSpc>
              </a:pPr>
            </a:p>
          </p:txBody>
        </p:sp>
      </p:grpSp>
      <p:grpSp>
        <p:nvGrpSpPr>
          <p:cNvPr name="Group 23" id="23"/>
          <p:cNvGrpSpPr/>
          <p:nvPr/>
        </p:nvGrpSpPr>
        <p:grpSpPr>
          <a:xfrm rot="0">
            <a:off x="0" y="3543001"/>
            <a:ext cx="7560000" cy="1614005"/>
            <a:chOff x="0" y="0"/>
            <a:chExt cx="2709333" cy="578423"/>
          </a:xfrm>
        </p:grpSpPr>
        <p:sp>
          <p:nvSpPr>
            <p:cNvPr name="Freeform 24" id="24"/>
            <p:cNvSpPr/>
            <p:nvPr/>
          </p:nvSpPr>
          <p:spPr>
            <a:xfrm flipH="false" flipV="false" rot="0">
              <a:off x="0" y="0"/>
              <a:ext cx="2709333" cy="578423"/>
            </a:xfrm>
            <a:custGeom>
              <a:avLst/>
              <a:gdLst/>
              <a:ahLst/>
              <a:cxnLst/>
              <a:rect r="r" b="b" t="t" l="l"/>
              <a:pathLst>
                <a:path h="578423" w="2709333">
                  <a:moveTo>
                    <a:pt x="0" y="0"/>
                  </a:moveTo>
                  <a:lnTo>
                    <a:pt x="2709333" y="0"/>
                  </a:lnTo>
                  <a:lnTo>
                    <a:pt x="2709333" y="578423"/>
                  </a:lnTo>
                  <a:lnTo>
                    <a:pt x="0" y="578423"/>
                  </a:lnTo>
                  <a:close/>
                </a:path>
              </a:pathLst>
            </a:custGeom>
            <a:solidFill>
              <a:srgbClr val="FFB3B6"/>
            </a:solidFill>
          </p:spPr>
        </p:sp>
        <p:sp>
          <p:nvSpPr>
            <p:cNvPr name="TextBox 25" id="25"/>
            <p:cNvSpPr txBox="true"/>
            <p:nvPr/>
          </p:nvSpPr>
          <p:spPr>
            <a:xfrm>
              <a:off x="0" y="-38100"/>
              <a:ext cx="2709333" cy="616523"/>
            </a:xfrm>
            <a:prstGeom prst="rect">
              <a:avLst/>
            </a:prstGeom>
          </p:spPr>
          <p:txBody>
            <a:bodyPr anchor="ctr" rtlCol="false" tIns="50800" lIns="50800" bIns="50800" rIns="50800"/>
            <a:lstStyle/>
            <a:p>
              <a:pPr algn="ctr">
                <a:lnSpc>
                  <a:spcPts val="1800"/>
                </a:lnSpc>
              </a:pPr>
            </a:p>
          </p:txBody>
        </p:sp>
      </p:grpSp>
      <p:grpSp>
        <p:nvGrpSpPr>
          <p:cNvPr name="Group 26" id="26"/>
          <p:cNvGrpSpPr/>
          <p:nvPr/>
        </p:nvGrpSpPr>
        <p:grpSpPr>
          <a:xfrm rot="0">
            <a:off x="6747718" y="26762"/>
            <a:ext cx="712810" cy="978602"/>
            <a:chOff x="0" y="0"/>
            <a:chExt cx="950414" cy="1304802"/>
          </a:xfrm>
        </p:grpSpPr>
        <p:grpSp>
          <p:nvGrpSpPr>
            <p:cNvPr name="Group 27" id="27"/>
            <p:cNvGrpSpPr/>
            <p:nvPr/>
          </p:nvGrpSpPr>
          <p:grpSpPr>
            <a:xfrm rot="0">
              <a:off x="0" y="0"/>
              <a:ext cx="950414" cy="950414"/>
              <a:chOff x="0" y="0"/>
              <a:chExt cx="812800" cy="812800"/>
            </a:xfrm>
          </p:grpSpPr>
          <p:sp>
            <p:nvSpPr>
              <p:cNvPr name="Freeform 28" id="28"/>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4ECCD"/>
              </a:solidFill>
            </p:spPr>
          </p:sp>
          <p:sp>
            <p:nvSpPr>
              <p:cNvPr name="TextBox 29" id="29"/>
              <p:cNvSpPr txBox="true"/>
              <p:nvPr/>
            </p:nvSpPr>
            <p:spPr>
              <a:xfrm>
                <a:off x="76200" y="38100"/>
                <a:ext cx="660400" cy="698500"/>
              </a:xfrm>
              <a:prstGeom prst="rect">
                <a:avLst/>
              </a:prstGeom>
            </p:spPr>
            <p:txBody>
              <a:bodyPr anchor="ctr" rtlCol="false" tIns="50800" lIns="50800" bIns="50800" rIns="50800"/>
              <a:lstStyle/>
              <a:p>
                <a:pPr algn="ctr">
                  <a:lnSpc>
                    <a:spcPts val="1800"/>
                  </a:lnSpc>
                </a:pPr>
              </a:p>
            </p:txBody>
          </p:sp>
        </p:grpSp>
        <p:sp>
          <p:nvSpPr>
            <p:cNvPr name="Freeform 30" id="30"/>
            <p:cNvSpPr/>
            <p:nvPr/>
          </p:nvSpPr>
          <p:spPr>
            <a:xfrm flipH="false" flipV="false" rot="0">
              <a:off x="0" y="53280"/>
              <a:ext cx="738398" cy="1251522"/>
            </a:xfrm>
            <a:custGeom>
              <a:avLst/>
              <a:gdLst/>
              <a:ahLst/>
              <a:cxnLst/>
              <a:rect r="r" b="b" t="t" l="l"/>
              <a:pathLst>
                <a:path h="1251522" w="738398">
                  <a:moveTo>
                    <a:pt x="0" y="0"/>
                  </a:moveTo>
                  <a:lnTo>
                    <a:pt x="738398" y="0"/>
                  </a:lnTo>
                  <a:lnTo>
                    <a:pt x="738398" y="1251522"/>
                  </a:lnTo>
                  <a:lnTo>
                    <a:pt x="0" y="1251522"/>
                  </a:lnTo>
                  <a:lnTo>
                    <a:pt x="0" y="0"/>
                  </a:lnTo>
                  <a:close/>
                </a:path>
              </a:pathLst>
            </a:custGeom>
            <a:blipFill>
              <a:blip r:embed="rId5"/>
              <a:stretch>
                <a:fillRect l="0" t="0" r="0" b="0"/>
              </a:stretch>
            </a:blipFill>
          </p:spPr>
        </p:sp>
      </p:grpSp>
      <p:grpSp>
        <p:nvGrpSpPr>
          <p:cNvPr name="Group 31" id="31"/>
          <p:cNvGrpSpPr/>
          <p:nvPr/>
        </p:nvGrpSpPr>
        <p:grpSpPr>
          <a:xfrm rot="0">
            <a:off x="5982845" y="42194"/>
            <a:ext cx="712810" cy="978602"/>
            <a:chOff x="0" y="0"/>
            <a:chExt cx="950414" cy="1304802"/>
          </a:xfrm>
        </p:grpSpPr>
        <p:grpSp>
          <p:nvGrpSpPr>
            <p:cNvPr name="Group 32" id="32"/>
            <p:cNvGrpSpPr/>
            <p:nvPr/>
          </p:nvGrpSpPr>
          <p:grpSpPr>
            <a:xfrm rot="0">
              <a:off x="0" y="0"/>
              <a:ext cx="950414" cy="950414"/>
              <a:chOff x="0" y="0"/>
              <a:chExt cx="812800" cy="812800"/>
            </a:xfrm>
          </p:grpSpPr>
          <p:sp>
            <p:nvSpPr>
              <p:cNvPr name="Freeform 33" id="33"/>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4ECCD"/>
              </a:solidFill>
            </p:spPr>
          </p:sp>
          <p:sp>
            <p:nvSpPr>
              <p:cNvPr name="TextBox 34" id="34"/>
              <p:cNvSpPr txBox="true"/>
              <p:nvPr/>
            </p:nvSpPr>
            <p:spPr>
              <a:xfrm>
                <a:off x="76200" y="38100"/>
                <a:ext cx="660400" cy="698500"/>
              </a:xfrm>
              <a:prstGeom prst="rect">
                <a:avLst/>
              </a:prstGeom>
            </p:spPr>
            <p:txBody>
              <a:bodyPr anchor="ctr" rtlCol="false" tIns="50800" lIns="50800" bIns="50800" rIns="50800"/>
              <a:lstStyle/>
              <a:p>
                <a:pPr algn="ctr">
                  <a:lnSpc>
                    <a:spcPts val="1800"/>
                  </a:lnSpc>
                </a:pPr>
              </a:p>
            </p:txBody>
          </p:sp>
        </p:grpSp>
        <p:sp>
          <p:nvSpPr>
            <p:cNvPr name="Freeform 35" id="35"/>
            <p:cNvSpPr/>
            <p:nvPr/>
          </p:nvSpPr>
          <p:spPr>
            <a:xfrm flipH="false" flipV="false" rot="0">
              <a:off x="0" y="53280"/>
              <a:ext cx="738398" cy="1251522"/>
            </a:xfrm>
            <a:custGeom>
              <a:avLst/>
              <a:gdLst/>
              <a:ahLst/>
              <a:cxnLst/>
              <a:rect r="r" b="b" t="t" l="l"/>
              <a:pathLst>
                <a:path h="1251522" w="738398">
                  <a:moveTo>
                    <a:pt x="0" y="0"/>
                  </a:moveTo>
                  <a:lnTo>
                    <a:pt x="738398" y="0"/>
                  </a:lnTo>
                  <a:lnTo>
                    <a:pt x="738398" y="1251522"/>
                  </a:lnTo>
                  <a:lnTo>
                    <a:pt x="0" y="1251522"/>
                  </a:lnTo>
                  <a:lnTo>
                    <a:pt x="0" y="0"/>
                  </a:lnTo>
                  <a:close/>
                </a:path>
              </a:pathLst>
            </a:custGeom>
            <a:blipFill>
              <a:blip r:embed="rId5"/>
              <a:stretch>
                <a:fillRect l="0" t="0" r="0" b="0"/>
              </a:stretch>
            </a:blipFill>
          </p:spPr>
        </p:sp>
      </p:grpSp>
      <p:grpSp>
        <p:nvGrpSpPr>
          <p:cNvPr name="Group 36" id="36"/>
          <p:cNvGrpSpPr/>
          <p:nvPr/>
        </p:nvGrpSpPr>
        <p:grpSpPr>
          <a:xfrm rot="0">
            <a:off x="5222410" y="42194"/>
            <a:ext cx="712810" cy="978602"/>
            <a:chOff x="0" y="0"/>
            <a:chExt cx="950414" cy="1304802"/>
          </a:xfrm>
        </p:grpSpPr>
        <p:grpSp>
          <p:nvGrpSpPr>
            <p:cNvPr name="Group 37" id="37"/>
            <p:cNvGrpSpPr/>
            <p:nvPr/>
          </p:nvGrpSpPr>
          <p:grpSpPr>
            <a:xfrm rot="0">
              <a:off x="0" y="0"/>
              <a:ext cx="950414" cy="950414"/>
              <a:chOff x="0" y="0"/>
              <a:chExt cx="812800" cy="812800"/>
            </a:xfrm>
          </p:grpSpPr>
          <p:sp>
            <p:nvSpPr>
              <p:cNvPr name="Freeform 38" id="38"/>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4ECCD"/>
              </a:solidFill>
            </p:spPr>
          </p:sp>
          <p:sp>
            <p:nvSpPr>
              <p:cNvPr name="TextBox 39" id="39"/>
              <p:cNvSpPr txBox="true"/>
              <p:nvPr/>
            </p:nvSpPr>
            <p:spPr>
              <a:xfrm>
                <a:off x="76200" y="38100"/>
                <a:ext cx="660400" cy="698500"/>
              </a:xfrm>
              <a:prstGeom prst="rect">
                <a:avLst/>
              </a:prstGeom>
            </p:spPr>
            <p:txBody>
              <a:bodyPr anchor="ctr" rtlCol="false" tIns="50800" lIns="50800" bIns="50800" rIns="50800"/>
              <a:lstStyle/>
              <a:p>
                <a:pPr algn="ctr">
                  <a:lnSpc>
                    <a:spcPts val="1800"/>
                  </a:lnSpc>
                </a:pPr>
              </a:p>
            </p:txBody>
          </p:sp>
        </p:grpSp>
        <p:sp>
          <p:nvSpPr>
            <p:cNvPr name="Freeform 40" id="40"/>
            <p:cNvSpPr/>
            <p:nvPr/>
          </p:nvSpPr>
          <p:spPr>
            <a:xfrm flipH="false" flipV="false" rot="0">
              <a:off x="0" y="53280"/>
              <a:ext cx="738398" cy="1251522"/>
            </a:xfrm>
            <a:custGeom>
              <a:avLst/>
              <a:gdLst/>
              <a:ahLst/>
              <a:cxnLst/>
              <a:rect r="r" b="b" t="t" l="l"/>
              <a:pathLst>
                <a:path h="1251522" w="738398">
                  <a:moveTo>
                    <a:pt x="0" y="0"/>
                  </a:moveTo>
                  <a:lnTo>
                    <a:pt x="738398" y="0"/>
                  </a:lnTo>
                  <a:lnTo>
                    <a:pt x="738398" y="1251522"/>
                  </a:lnTo>
                  <a:lnTo>
                    <a:pt x="0" y="1251522"/>
                  </a:lnTo>
                  <a:lnTo>
                    <a:pt x="0" y="0"/>
                  </a:lnTo>
                  <a:close/>
                </a:path>
              </a:pathLst>
            </a:custGeom>
            <a:blipFill>
              <a:blip r:embed="rId5"/>
              <a:stretch>
                <a:fillRect l="0" t="0" r="0" b="0"/>
              </a:stretch>
            </a:blipFill>
          </p:spPr>
        </p:sp>
      </p:grpSp>
      <p:grpSp>
        <p:nvGrpSpPr>
          <p:cNvPr name="Group 41" id="41"/>
          <p:cNvGrpSpPr/>
          <p:nvPr/>
        </p:nvGrpSpPr>
        <p:grpSpPr>
          <a:xfrm rot="0">
            <a:off x="4393247" y="7890574"/>
            <a:ext cx="2858005" cy="1579875"/>
            <a:chOff x="0" y="0"/>
            <a:chExt cx="1024244" cy="566191"/>
          </a:xfrm>
        </p:grpSpPr>
        <p:sp>
          <p:nvSpPr>
            <p:cNvPr name="Freeform 42" id="42"/>
            <p:cNvSpPr/>
            <p:nvPr/>
          </p:nvSpPr>
          <p:spPr>
            <a:xfrm flipH="false" flipV="false" rot="0">
              <a:off x="0" y="0"/>
              <a:ext cx="1024244" cy="566191"/>
            </a:xfrm>
            <a:custGeom>
              <a:avLst/>
              <a:gdLst/>
              <a:ahLst/>
              <a:cxnLst/>
              <a:rect r="r" b="b" t="t" l="l"/>
              <a:pathLst>
                <a:path h="566191" w="1024244">
                  <a:moveTo>
                    <a:pt x="100228" y="0"/>
                  </a:moveTo>
                  <a:lnTo>
                    <a:pt x="924017" y="0"/>
                  </a:lnTo>
                  <a:cubicBezTo>
                    <a:pt x="979371" y="0"/>
                    <a:pt x="1024244" y="44873"/>
                    <a:pt x="1024244" y="100228"/>
                  </a:cubicBezTo>
                  <a:lnTo>
                    <a:pt x="1024244" y="465964"/>
                  </a:lnTo>
                  <a:cubicBezTo>
                    <a:pt x="1024244" y="492546"/>
                    <a:pt x="1013685" y="518039"/>
                    <a:pt x="994888" y="536835"/>
                  </a:cubicBezTo>
                  <a:cubicBezTo>
                    <a:pt x="976092" y="555632"/>
                    <a:pt x="950599" y="566191"/>
                    <a:pt x="924017" y="566191"/>
                  </a:cubicBezTo>
                  <a:lnTo>
                    <a:pt x="100228" y="566191"/>
                  </a:lnTo>
                  <a:cubicBezTo>
                    <a:pt x="44873" y="566191"/>
                    <a:pt x="0" y="521318"/>
                    <a:pt x="0" y="465964"/>
                  </a:cubicBezTo>
                  <a:lnTo>
                    <a:pt x="0" y="100228"/>
                  </a:lnTo>
                  <a:cubicBezTo>
                    <a:pt x="0" y="44873"/>
                    <a:pt x="44873" y="0"/>
                    <a:pt x="100228" y="0"/>
                  </a:cubicBezTo>
                  <a:close/>
                </a:path>
              </a:pathLst>
            </a:custGeom>
            <a:solidFill>
              <a:srgbClr val="FFFFFF"/>
            </a:solidFill>
          </p:spPr>
        </p:sp>
        <p:sp>
          <p:nvSpPr>
            <p:cNvPr name="TextBox 43" id="43"/>
            <p:cNvSpPr txBox="true"/>
            <p:nvPr/>
          </p:nvSpPr>
          <p:spPr>
            <a:xfrm>
              <a:off x="0" y="-38100"/>
              <a:ext cx="1024244" cy="604291"/>
            </a:xfrm>
            <a:prstGeom prst="rect">
              <a:avLst/>
            </a:prstGeom>
          </p:spPr>
          <p:txBody>
            <a:bodyPr anchor="ctr" rtlCol="false" tIns="50800" lIns="50800" bIns="50800" rIns="50800"/>
            <a:lstStyle/>
            <a:p>
              <a:pPr algn="ctr">
                <a:lnSpc>
                  <a:spcPts val="1800"/>
                </a:lnSpc>
              </a:pPr>
            </a:p>
          </p:txBody>
        </p:sp>
      </p:grpSp>
      <p:sp>
        <p:nvSpPr>
          <p:cNvPr name="Freeform 44" id="44"/>
          <p:cNvSpPr/>
          <p:nvPr/>
        </p:nvSpPr>
        <p:spPr>
          <a:xfrm flipH="false" flipV="false" rot="0">
            <a:off x="4698925" y="7947531"/>
            <a:ext cx="2246648" cy="1465960"/>
          </a:xfrm>
          <a:custGeom>
            <a:avLst/>
            <a:gdLst/>
            <a:ahLst/>
            <a:cxnLst/>
            <a:rect r="r" b="b" t="t" l="l"/>
            <a:pathLst>
              <a:path h="1465960" w="2246648">
                <a:moveTo>
                  <a:pt x="0" y="0"/>
                </a:moveTo>
                <a:lnTo>
                  <a:pt x="2246648" y="0"/>
                </a:lnTo>
                <a:lnTo>
                  <a:pt x="2246648" y="1465960"/>
                </a:lnTo>
                <a:lnTo>
                  <a:pt x="0" y="1465960"/>
                </a:lnTo>
                <a:lnTo>
                  <a:pt x="0" y="0"/>
                </a:lnTo>
                <a:close/>
              </a:path>
            </a:pathLst>
          </a:custGeom>
          <a:blipFill>
            <a:blip r:embed="rId6"/>
            <a:stretch>
              <a:fillRect l="0" t="0" r="0" b="0"/>
            </a:stretch>
          </a:blipFill>
        </p:spPr>
      </p:sp>
      <p:sp>
        <p:nvSpPr>
          <p:cNvPr name="TextBox 45" id="45"/>
          <p:cNvSpPr txBox="true"/>
          <p:nvPr/>
        </p:nvSpPr>
        <p:spPr>
          <a:xfrm rot="0">
            <a:off x="433569" y="5467124"/>
            <a:ext cx="6731736" cy="2526839"/>
          </a:xfrm>
          <a:prstGeom prst="rect">
            <a:avLst/>
          </a:prstGeom>
        </p:spPr>
        <p:txBody>
          <a:bodyPr anchor="t" rtlCol="false" tIns="0" lIns="0" bIns="0" rIns="0">
            <a:spAutoFit/>
          </a:bodyPr>
          <a:lstStyle/>
          <a:p>
            <a:pPr algn="l">
              <a:lnSpc>
                <a:spcPts val="2623"/>
              </a:lnSpc>
            </a:pPr>
            <a:r>
              <a:rPr lang="en-US" sz="1726" spc="43">
                <a:solidFill>
                  <a:srgbClr val="FFFFFF"/>
                </a:solidFill>
                <a:latin typeface="Raleway Bold"/>
              </a:rPr>
              <a:t>Actividad:</a:t>
            </a:r>
            <a:r>
              <a:rPr lang="en-US" sz="1726" spc="43">
                <a:solidFill>
                  <a:srgbClr val="FDC128"/>
                </a:solidFill>
                <a:latin typeface="Raleway Bold"/>
              </a:rPr>
              <a:t> </a:t>
            </a:r>
          </a:p>
          <a:p>
            <a:pPr algn="l">
              <a:lnSpc>
                <a:spcPts val="1728"/>
              </a:lnSpc>
            </a:pPr>
            <a:r>
              <a:rPr lang="en-US" sz="1200" spc="-8">
                <a:solidFill>
                  <a:srgbClr val="FFFFFF"/>
                </a:solidFill>
                <a:latin typeface="Raleway Bold"/>
              </a:rPr>
              <a:t>En Isla Competencia, los nativos utilizan mapas heredados de generación en generación, para moverse por la isla. En un principio los mapas estaban llenos de marcas, fechas y símbolos que solo los lugareños comprendían. Sin embargo, hoy se han simplificado y queremos mostrarte cómo.</a:t>
            </a:r>
          </a:p>
          <a:p>
            <a:pPr algn="l">
              <a:lnSpc>
                <a:spcPts val="1152"/>
              </a:lnSpc>
            </a:pPr>
          </a:p>
          <a:p>
            <a:pPr algn="l">
              <a:lnSpc>
                <a:spcPts val="1728"/>
              </a:lnSpc>
            </a:pPr>
            <a:r>
              <a:rPr lang="en-US" sz="1200" spc="-8">
                <a:solidFill>
                  <a:srgbClr val="FFFFFF"/>
                </a:solidFill>
                <a:latin typeface="Raleway Bold"/>
              </a:rPr>
              <a:t>Utilizando este mapa y sirviéndote solo de flechas tienes que trazar la mejor ruta para llegar al destino final pasando antes por todos los sitios marcados en el mapa. Queremos que practiques y este mapa podrá servir de guía para futuros Guías de Isla Competencia.</a:t>
            </a:r>
          </a:p>
          <a:p>
            <a:pPr algn="l">
              <a:lnSpc>
                <a:spcPts val="1151"/>
              </a:lnSpc>
            </a:pPr>
          </a:p>
          <a:p>
            <a:pPr marL="0" indent="0" lvl="1">
              <a:lnSpc>
                <a:spcPts val="1728"/>
              </a:lnSpc>
            </a:pPr>
            <a:r>
              <a:rPr lang="en-US" sz="1200" spc="-8">
                <a:solidFill>
                  <a:srgbClr val="FFFFFF"/>
                </a:solidFill>
                <a:latin typeface="Raleway Bold"/>
              </a:rPr>
              <a:t>Se trata de ordenar las fechas en el mapa de manera cronológica, relacionándolas con los hitos y desafíos que aparecen a lo largo de la historia.</a:t>
            </a:r>
          </a:p>
        </p:txBody>
      </p:sp>
      <p:sp>
        <p:nvSpPr>
          <p:cNvPr name="TextBox 46" id="46"/>
          <p:cNvSpPr txBox="true"/>
          <p:nvPr/>
        </p:nvSpPr>
        <p:spPr>
          <a:xfrm rot="0">
            <a:off x="2469667" y="9780620"/>
            <a:ext cx="2694845" cy="726406"/>
          </a:xfrm>
          <a:prstGeom prst="rect">
            <a:avLst/>
          </a:prstGeom>
        </p:spPr>
        <p:txBody>
          <a:bodyPr anchor="t" rtlCol="false" tIns="0" lIns="0" bIns="0" rIns="0">
            <a:spAutoFit/>
          </a:bodyPr>
          <a:lstStyle/>
          <a:p>
            <a:pPr algn="ctr" marL="0" indent="0" lvl="1">
              <a:lnSpc>
                <a:spcPts val="1436"/>
              </a:lnSpc>
            </a:pPr>
            <a:r>
              <a:rPr lang="en-US" sz="1026" spc="25">
                <a:solidFill>
                  <a:srgbClr val="2F4052"/>
                </a:solidFill>
                <a:latin typeface="Raleway Bold"/>
              </a:rPr>
              <a:t>COMPUTACIONAL+: Plataforma de Recursos Educativos Abiertos de Pensamiento Computacional para colectivos de baja cualificación</a:t>
            </a:r>
          </a:p>
        </p:txBody>
      </p:sp>
      <p:sp>
        <p:nvSpPr>
          <p:cNvPr name="TextBox 47" id="47"/>
          <p:cNvSpPr txBox="true"/>
          <p:nvPr/>
        </p:nvSpPr>
        <p:spPr>
          <a:xfrm rot="0">
            <a:off x="82051" y="3185530"/>
            <a:ext cx="7379133" cy="293102"/>
          </a:xfrm>
          <a:prstGeom prst="rect">
            <a:avLst/>
          </a:prstGeom>
        </p:spPr>
        <p:txBody>
          <a:bodyPr anchor="t" rtlCol="false" tIns="0" lIns="0" bIns="0" rIns="0">
            <a:spAutoFit/>
          </a:bodyPr>
          <a:lstStyle/>
          <a:p>
            <a:pPr algn="ctr">
              <a:lnSpc>
                <a:spcPts val="2168"/>
              </a:lnSpc>
            </a:pPr>
            <a:r>
              <a:rPr lang="en-US" sz="2105" spc="155">
                <a:solidFill>
                  <a:srgbClr val="FFFFFF"/>
                </a:solidFill>
                <a:latin typeface="Raleway Bold"/>
              </a:rPr>
              <a:t>ACTIVIDAD 13. LA MEJOR RUTA</a:t>
            </a:r>
          </a:p>
        </p:txBody>
      </p:sp>
      <p:sp>
        <p:nvSpPr>
          <p:cNvPr name="TextBox 48" id="48"/>
          <p:cNvSpPr txBox="true"/>
          <p:nvPr/>
        </p:nvSpPr>
        <p:spPr>
          <a:xfrm rot="0">
            <a:off x="433569" y="3729900"/>
            <a:ext cx="6817682" cy="1229540"/>
          </a:xfrm>
          <a:prstGeom prst="rect">
            <a:avLst/>
          </a:prstGeom>
        </p:spPr>
        <p:txBody>
          <a:bodyPr anchor="t" rtlCol="false" tIns="0" lIns="0" bIns="0" rIns="0">
            <a:spAutoFit/>
          </a:bodyPr>
          <a:lstStyle/>
          <a:p>
            <a:pPr>
              <a:lnSpc>
                <a:spcPts val="2503"/>
              </a:lnSpc>
            </a:pPr>
            <a:r>
              <a:rPr lang="en-US" sz="1726" spc="43">
                <a:solidFill>
                  <a:srgbClr val="FFFFFF"/>
                </a:solidFill>
                <a:latin typeface="Raleway Bold"/>
              </a:rPr>
              <a:t>Objetivo:</a:t>
            </a:r>
          </a:p>
          <a:p>
            <a:pPr>
              <a:lnSpc>
                <a:spcPts val="1596"/>
              </a:lnSpc>
            </a:pPr>
            <a:r>
              <a:rPr lang="en-US" sz="1200" spc="-6">
                <a:solidFill>
                  <a:srgbClr val="394E63"/>
                </a:solidFill>
                <a:latin typeface="Raleway Bold"/>
              </a:rPr>
              <a:t>Reconocimiento de Patrones Temporales y secuenciación de eventos: Se trata de abordar obstáculos y desafíos marcados en el mapa utilizando estrategias de resolución de problemas.</a:t>
            </a:r>
          </a:p>
          <a:p>
            <a:pPr>
              <a:lnSpc>
                <a:spcPts val="1064"/>
              </a:lnSpc>
            </a:pPr>
          </a:p>
          <a:p>
            <a:pPr>
              <a:lnSpc>
                <a:spcPts val="1596"/>
              </a:lnSpc>
            </a:pPr>
            <a:r>
              <a:rPr lang="en-US" sz="1200" spc="-6">
                <a:solidFill>
                  <a:srgbClr val="394E63"/>
                </a:solidFill>
                <a:latin typeface="Raleway Bold"/>
              </a:rPr>
              <a:t>Fomentar la comprensión de la importancia de los algoritmos en la resolución de problemas.</a:t>
            </a:r>
          </a:p>
        </p:txBody>
      </p:sp>
      <p:grpSp>
        <p:nvGrpSpPr>
          <p:cNvPr name="Group 49" id="49"/>
          <p:cNvGrpSpPr/>
          <p:nvPr/>
        </p:nvGrpSpPr>
        <p:grpSpPr>
          <a:xfrm rot="0">
            <a:off x="433569" y="8117596"/>
            <a:ext cx="3789287" cy="1352852"/>
            <a:chOff x="0" y="0"/>
            <a:chExt cx="5052383" cy="1803802"/>
          </a:xfrm>
        </p:grpSpPr>
        <p:grpSp>
          <p:nvGrpSpPr>
            <p:cNvPr name="Group 50" id="50"/>
            <p:cNvGrpSpPr/>
            <p:nvPr/>
          </p:nvGrpSpPr>
          <p:grpSpPr>
            <a:xfrm rot="0">
              <a:off x="0" y="0"/>
              <a:ext cx="5052383" cy="1803802"/>
              <a:chOff x="0" y="0"/>
              <a:chExt cx="1357995" cy="484832"/>
            </a:xfrm>
          </p:grpSpPr>
          <p:sp>
            <p:nvSpPr>
              <p:cNvPr name="Freeform 51" id="51"/>
              <p:cNvSpPr/>
              <p:nvPr/>
            </p:nvSpPr>
            <p:spPr>
              <a:xfrm flipH="false" flipV="false" rot="0">
                <a:off x="0" y="0"/>
                <a:ext cx="1357995" cy="484832"/>
              </a:xfrm>
              <a:custGeom>
                <a:avLst/>
                <a:gdLst/>
                <a:ahLst/>
                <a:cxnLst/>
                <a:rect r="r" b="b" t="t" l="l"/>
                <a:pathLst>
                  <a:path h="484832" w="1357995">
                    <a:moveTo>
                      <a:pt x="75595" y="0"/>
                    </a:moveTo>
                    <a:lnTo>
                      <a:pt x="1282400" y="0"/>
                    </a:lnTo>
                    <a:cubicBezTo>
                      <a:pt x="1302449" y="0"/>
                      <a:pt x="1321677" y="7964"/>
                      <a:pt x="1335854" y="22141"/>
                    </a:cubicBezTo>
                    <a:cubicBezTo>
                      <a:pt x="1350031" y="36318"/>
                      <a:pt x="1357995" y="55546"/>
                      <a:pt x="1357995" y="75595"/>
                    </a:cubicBezTo>
                    <a:lnTo>
                      <a:pt x="1357995" y="409237"/>
                    </a:lnTo>
                    <a:cubicBezTo>
                      <a:pt x="1357995" y="450987"/>
                      <a:pt x="1324150" y="484832"/>
                      <a:pt x="1282400" y="484832"/>
                    </a:cubicBezTo>
                    <a:lnTo>
                      <a:pt x="75595" y="484832"/>
                    </a:lnTo>
                    <a:cubicBezTo>
                      <a:pt x="33845" y="484832"/>
                      <a:pt x="0" y="450987"/>
                      <a:pt x="0" y="409237"/>
                    </a:cubicBezTo>
                    <a:lnTo>
                      <a:pt x="0" y="75595"/>
                    </a:lnTo>
                    <a:cubicBezTo>
                      <a:pt x="0" y="33845"/>
                      <a:pt x="33845" y="0"/>
                      <a:pt x="75595" y="0"/>
                    </a:cubicBezTo>
                    <a:close/>
                  </a:path>
                </a:pathLst>
              </a:custGeom>
              <a:solidFill>
                <a:srgbClr val="FFFFFF"/>
              </a:solidFill>
            </p:spPr>
          </p:sp>
          <p:sp>
            <p:nvSpPr>
              <p:cNvPr name="TextBox 52" id="52"/>
              <p:cNvSpPr txBox="true"/>
              <p:nvPr/>
            </p:nvSpPr>
            <p:spPr>
              <a:xfrm>
                <a:off x="0" y="-38100"/>
                <a:ext cx="1357995" cy="522932"/>
              </a:xfrm>
              <a:prstGeom prst="rect">
                <a:avLst/>
              </a:prstGeom>
            </p:spPr>
            <p:txBody>
              <a:bodyPr anchor="ctr" rtlCol="false" tIns="50800" lIns="50800" bIns="50800" rIns="50800"/>
              <a:lstStyle/>
              <a:p>
                <a:pPr algn="ctr">
                  <a:lnSpc>
                    <a:spcPts val="1800"/>
                  </a:lnSpc>
                </a:pPr>
              </a:p>
            </p:txBody>
          </p:sp>
        </p:grpSp>
        <p:grpSp>
          <p:nvGrpSpPr>
            <p:cNvPr name="Group 53" id="53"/>
            <p:cNvGrpSpPr/>
            <p:nvPr/>
          </p:nvGrpSpPr>
          <p:grpSpPr>
            <a:xfrm rot="0">
              <a:off x="232485" y="407077"/>
              <a:ext cx="989648" cy="989648"/>
              <a:chOff x="0" y="0"/>
              <a:chExt cx="812800" cy="812800"/>
            </a:xfrm>
          </p:grpSpPr>
          <p:sp>
            <p:nvSpPr>
              <p:cNvPr name="Freeform 54" id="54"/>
              <p:cNvSpPr/>
              <p:nvPr/>
            </p:nvSpPr>
            <p:spPr>
              <a:xfrm flipH="false" flipV="false" rot="0">
                <a:off x="0" y="0"/>
                <a:ext cx="812800" cy="812800"/>
              </a:xfrm>
              <a:custGeom>
                <a:avLst/>
                <a:gdLst/>
                <a:ahLst/>
                <a:cxnLst/>
                <a:rect r="r" b="b" t="t" l="l"/>
                <a:pathLst>
                  <a:path h="812800" w="812800">
                    <a:moveTo>
                      <a:pt x="812800" y="406400"/>
                    </a:moveTo>
                    <a:lnTo>
                      <a:pt x="406400" y="0"/>
                    </a:lnTo>
                    <a:lnTo>
                      <a:pt x="406400" y="203200"/>
                    </a:lnTo>
                    <a:lnTo>
                      <a:pt x="0" y="203200"/>
                    </a:lnTo>
                    <a:lnTo>
                      <a:pt x="0" y="609600"/>
                    </a:lnTo>
                    <a:lnTo>
                      <a:pt x="406400" y="609600"/>
                    </a:lnTo>
                    <a:lnTo>
                      <a:pt x="406400" y="812800"/>
                    </a:lnTo>
                    <a:lnTo>
                      <a:pt x="812800" y="406400"/>
                    </a:lnTo>
                    <a:close/>
                  </a:path>
                </a:pathLst>
              </a:custGeom>
              <a:solidFill>
                <a:srgbClr val="CC0000"/>
              </a:solidFill>
            </p:spPr>
          </p:sp>
          <p:sp>
            <p:nvSpPr>
              <p:cNvPr name="TextBox 55" id="55"/>
              <p:cNvSpPr txBox="true"/>
              <p:nvPr/>
            </p:nvSpPr>
            <p:spPr>
              <a:xfrm>
                <a:off x="0" y="165100"/>
                <a:ext cx="711200" cy="444500"/>
              </a:xfrm>
              <a:prstGeom prst="rect">
                <a:avLst/>
              </a:prstGeom>
            </p:spPr>
            <p:txBody>
              <a:bodyPr anchor="ctr" rtlCol="false" tIns="50800" lIns="50800" bIns="50800" rIns="50800"/>
              <a:lstStyle/>
              <a:p>
                <a:pPr algn="ctr">
                  <a:lnSpc>
                    <a:spcPts val="1800"/>
                  </a:lnSpc>
                </a:pPr>
              </a:p>
            </p:txBody>
          </p:sp>
        </p:grpSp>
        <p:grpSp>
          <p:nvGrpSpPr>
            <p:cNvPr name="Group 56" id="56"/>
            <p:cNvGrpSpPr/>
            <p:nvPr/>
          </p:nvGrpSpPr>
          <p:grpSpPr>
            <a:xfrm rot="-10800000">
              <a:off x="1334579" y="407077"/>
              <a:ext cx="989648" cy="989648"/>
              <a:chOff x="0" y="0"/>
              <a:chExt cx="812800" cy="812800"/>
            </a:xfrm>
          </p:grpSpPr>
          <p:sp>
            <p:nvSpPr>
              <p:cNvPr name="Freeform 57" id="57"/>
              <p:cNvSpPr/>
              <p:nvPr/>
            </p:nvSpPr>
            <p:spPr>
              <a:xfrm flipH="false" flipV="false" rot="0">
                <a:off x="0" y="0"/>
                <a:ext cx="812800" cy="812800"/>
              </a:xfrm>
              <a:custGeom>
                <a:avLst/>
                <a:gdLst/>
                <a:ahLst/>
                <a:cxnLst/>
                <a:rect r="r" b="b" t="t" l="l"/>
                <a:pathLst>
                  <a:path h="812800" w="812800">
                    <a:moveTo>
                      <a:pt x="812800" y="406400"/>
                    </a:moveTo>
                    <a:lnTo>
                      <a:pt x="406400" y="0"/>
                    </a:lnTo>
                    <a:lnTo>
                      <a:pt x="406400" y="203200"/>
                    </a:lnTo>
                    <a:lnTo>
                      <a:pt x="0" y="203200"/>
                    </a:lnTo>
                    <a:lnTo>
                      <a:pt x="0" y="609600"/>
                    </a:lnTo>
                    <a:lnTo>
                      <a:pt x="406400" y="609600"/>
                    </a:lnTo>
                    <a:lnTo>
                      <a:pt x="406400" y="812800"/>
                    </a:lnTo>
                    <a:lnTo>
                      <a:pt x="812800" y="406400"/>
                    </a:lnTo>
                    <a:close/>
                  </a:path>
                </a:pathLst>
              </a:custGeom>
              <a:solidFill>
                <a:srgbClr val="CC0000"/>
              </a:solidFill>
            </p:spPr>
          </p:sp>
          <p:sp>
            <p:nvSpPr>
              <p:cNvPr name="TextBox 58" id="58"/>
              <p:cNvSpPr txBox="true"/>
              <p:nvPr/>
            </p:nvSpPr>
            <p:spPr>
              <a:xfrm>
                <a:off x="0" y="165100"/>
                <a:ext cx="711200" cy="444500"/>
              </a:xfrm>
              <a:prstGeom prst="rect">
                <a:avLst/>
              </a:prstGeom>
            </p:spPr>
            <p:txBody>
              <a:bodyPr anchor="ctr" rtlCol="false" tIns="50800" lIns="50800" bIns="50800" rIns="50800"/>
              <a:lstStyle/>
              <a:p>
                <a:pPr algn="ctr">
                  <a:lnSpc>
                    <a:spcPts val="1800"/>
                  </a:lnSpc>
                </a:pPr>
              </a:p>
            </p:txBody>
          </p:sp>
        </p:grpSp>
        <p:grpSp>
          <p:nvGrpSpPr>
            <p:cNvPr name="Group 59" id="59"/>
            <p:cNvGrpSpPr/>
            <p:nvPr/>
          </p:nvGrpSpPr>
          <p:grpSpPr>
            <a:xfrm rot="-5400000">
              <a:off x="2756027" y="406400"/>
              <a:ext cx="989648" cy="989648"/>
              <a:chOff x="0" y="0"/>
              <a:chExt cx="812800" cy="812800"/>
            </a:xfrm>
          </p:grpSpPr>
          <p:sp>
            <p:nvSpPr>
              <p:cNvPr name="Freeform 60" id="60"/>
              <p:cNvSpPr/>
              <p:nvPr/>
            </p:nvSpPr>
            <p:spPr>
              <a:xfrm flipH="false" flipV="false" rot="0">
                <a:off x="0" y="0"/>
                <a:ext cx="812800" cy="812800"/>
              </a:xfrm>
              <a:custGeom>
                <a:avLst/>
                <a:gdLst/>
                <a:ahLst/>
                <a:cxnLst/>
                <a:rect r="r" b="b" t="t" l="l"/>
                <a:pathLst>
                  <a:path h="812800" w="812800">
                    <a:moveTo>
                      <a:pt x="812800" y="406400"/>
                    </a:moveTo>
                    <a:lnTo>
                      <a:pt x="406400" y="0"/>
                    </a:lnTo>
                    <a:lnTo>
                      <a:pt x="406400" y="203200"/>
                    </a:lnTo>
                    <a:lnTo>
                      <a:pt x="0" y="203200"/>
                    </a:lnTo>
                    <a:lnTo>
                      <a:pt x="0" y="609600"/>
                    </a:lnTo>
                    <a:lnTo>
                      <a:pt x="406400" y="609600"/>
                    </a:lnTo>
                    <a:lnTo>
                      <a:pt x="406400" y="812800"/>
                    </a:lnTo>
                    <a:lnTo>
                      <a:pt x="812800" y="406400"/>
                    </a:lnTo>
                    <a:close/>
                  </a:path>
                </a:pathLst>
              </a:custGeom>
              <a:solidFill>
                <a:srgbClr val="CC0000"/>
              </a:solidFill>
            </p:spPr>
          </p:sp>
          <p:sp>
            <p:nvSpPr>
              <p:cNvPr name="TextBox 61" id="61"/>
              <p:cNvSpPr txBox="true"/>
              <p:nvPr/>
            </p:nvSpPr>
            <p:spPr>
              <a:xfrm>
                <a:off x="0" y="165100"/>
                <a:ext cx="711200" cy="444500"/>
              </a:xfrm>
              <a:prstGeom prst="rect">
                <a:avLst/>
              </a:prstGeom>
            </p:spPr>
            <p:txBody>
              <a:bodyPr anchor="ctr" rtlCol="false" tIns="50800" lIns="50800" bIns="50800" rIns="50800"/>
              <a:lstStyle/>
              <a:p>
                <a:pPr algn="ctr">
                  <a:lnSpc>
                    <a:spcPts val="1800"/>
                  </a:lnSpc>
                </a:pPr>
              </a:p>
            </p:txBody>
          </p:sp>
        </p:grpSp>
        <p:grpSp>
          <p:nvGrpSpPr>
            <p:cNvPr name="Group 62" id="62"/>
            <p:cNvGrpSpPr/>
            <p:nvPr/>
          </p:nvGrpSpPr>
          <p:grpSpPr>
            <a:xfrm rot="5464049">
              <a:off x="3849787" y="416210"/>
              <a:ext cx="989648" cy="989648"/>
              <a:chOff x="0" y="0"/>
              <a:chExt cx="812800" cy="812800"/>
            </a:xfrm>
          </p:grpSpPr>
          <p:sp>
            <p:nvSpPr>
              <p:cNvPr name="Freeform 63" id="63"/>
              <p:cNvSpPr/>
              <p:nvPr/>
            </p:nvSpPr>
            <p:spPr>
              <a:xfrm flipH="false" flipV="false" rot="0">
                <a:off x="0" y="0"/>
                <a:ext cx="812800" cy="812800"/>
              </a:xfrm>
              <a:custGeom>
                <a:avLst/>
                <a:gdLst/>
                <a:ahLst/>
                <a:cxnLst/>
                <a:rect r="r" b="b" t="t" l="l"/>
                <a:pathLst>
                  <a:path h="812800" w="812800">
                    <a:moveTo>
                      <a:pt x="812800" y="406400"/>
                    </a:moveTo>
                    <a:lnTo>
                      <a:pt x="406400" y="0"/>
                    </a:lnTo>
                    <a:lnTo>
                      <a:pt x="406400" y="203200"/>
                    </a:lnTo>
                    <a:lnTo>
                      <a:pt x="0" y="203200"/>
                    </a:lnTo>
                    <a:lnTo>
                      <a:pt x="0" y="609600"/>
                    </a:lnTo>
                    <a:lnTo>
                      <a:pt x="406400" y="609600"/>
                    </a:lnTo>
                    <a:lnTo>
                      <a:pt x="406400" y="812800"/>
                    </a:lnTo>
                    <a:lnTo>
                      <a:pt x="812800" y="406400"/>
                    </a:lnTo>
                    <a:close/>
                  </a:path>
                </a:pathLst>
              </a:custGeom>
              <a:solidFill>
                <a:srgbClr val="CC0000"/>
              </a:solidFill>
            </p:spPr>
          </p:sp>
          <p:sp>
            <p:nvSpPr>
              <p:cNvPr name="TextBox 64" id="64"/>
              <p:cNvSpPr txBox="true"/>
              <p:nvPr/>
            </p:nvSpPr>
            <p:spPr>
              <a:xfrm>
                <a:off x="0" y="165100"/>
                <a:ext cx="711200" cy="444500"/>
              </a:xfrm>
              <a:prstGeom prst="rect">
                <a:avLst/>
              </a:prstGeom>
            </p:spPr>
            <p:txBody>
              <a:bodyPr anchor="ctr" rtlCol="false" tIns="50800" lIns="50800" bIns="50800" rIns="50800"/>
              <a:lstStyle/>
              <a:p>
                <a:pPr algn="ctr">
                  <a:lnSpc>
                    <a:spcPts val="1800"/>
                  </a:lnSpc>
                </a:pPr>
              </a:p>
            </p:txBody>
          </p:sp>
        </p:grpSp>
      </p:grpSp>
    </p:spTree>
  </p:cSld>
  <p:clrMapOvr>
    <a:masterClrMapping/>
  </p:clrMapOvr>
</p:sld>
</file>

<file path=ppt/slides/slide1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8382" y="-180000"/>
            <a:ext cx="7568382" cy="4268620"/>
          </a:xfrm>
          <a:custGeom>
            <a:avLst/>
            <a:gdLst/>
            <a:ahLst/>
            <a:cxnLst/>
            <a:rect r="r" b="b" t="t" l="l"/>
            <a:pathLst>
              <a:path h="4268620" w="7568382">
                <a:moveTo>
                  <a:pt x="0" y="0"/>
                </a:moveTo>
                <a:lnTo>
                  <a:pt x="7568382" y="0"/>
                </a:lnTo>
                <a:lnTo>
                  <a:pt x="7568382" y="4268620"/>
                </a:lnTo>
                <a:lnTo>
                  <a:pt x="0" y="4268620"/>
                </a:lnTo>
                <a:lnTo>
                  <a:pt x="0" y="0"/>
                </a:lnTo>
                <a:close/>
              </a:path>
            </a:pathLst>
          </a:custGeom>
          <a:blipFill>
            <a:blip r:embed="rId2"/>
            <a:stretch>
              <a:fillRect l="0" t="-13737" r="0" b="-63564"/>
            </a:stretch>
          </a:blipFill>
        </p:spPr>
      </p:sp>
      <p:grpSp>
        <p:nvGrpSpPr>
          <p:cNvPr name="Group 3" id="3"/>
          <p:cNvGrpSpPr/>
          <p:nvPr/>
        </p:nvGrpSpPr>
        <p:grpSpPr>
          <a:xfrm rot="0">
            <a:off x="-61785" y="4879040"/>
            <a:ext cx="7683569" cy="4685775"/>
            <a:chOff x="0" y="0"/>
            <a:chExt cx="3526543" cy="2150640"/>
          </a:xfrm>
        </p:grpSpPr>
        <p:sp>
          <p:nvSpPr>
            <p:cNvPr name="Freeform 4" id="4"/>
            <p:cNvSpPr/>
            <p:nvPr/>
          </p:nvSpPr>
          <p:spPr>
            <a:xfrm flipH="false" flipV="false" rot="0">
              <a:off x="0" y="0"/>
              <a:ext cx="3526543" cy="2150639"/>
            </a:xfrm>
            <a:custGeom>
              <a:avLst/>
              <a:gdLst/>
              <a:ahLst/>
              <a:cxnLst/>
              <a:rect r="r" b="b" t="t" l="l"/>
              <a:pathLst>
                <a:path h="2150639" w="3526543">
                  <a:moveTo>
                    <a:pt x="0" y="0"/>
                  </a:moveTo>
                  <a:lnTo>
                    <a:pt x="3526543" y="0"/>
                  </a:lnTo>
                  <a:lnTo>
                    <a:pt x="3526543" y="2150639"/>
                  </a:lnTo>
                  <a:lnTo>
                    <a:pt x="0" y="2150639"/>
                  </a:lnTo>
                  <a:close/>
                </a:path>
              </a:pathLst>
            </a:custGeom>
            <a:solidFill>
              <a:srgbClr val="E7191F"/>
            </a:solidFill>
            <a:ln w="19050" cap="sq">
              <a:solidFill>
                <a:srgbClr val="FFFFFF"/>
              </a:solidFill>
              <a:prstDash val="solid"/>
              <a:miter/>
            </a:ln>
          </p:spPr>
        </p:sp>
        <p:sp>
          <p:nvSpPr>
            <p:cNvPr name="TextBox 5" id="5"/>
            <p:cNvSpPr txBox="true"/>
            <p:nvPr/>
          </p:nvSpPr>
          <p:spPr>
            <a:xfrm>
              <a:off x="0" y="-28575"/>
              <a:ext cx="3526543" cy="2179215"/>
            </a:xfrm>
            <a:prstGeom prst="rect">
              <a:avLst/>
            </a:prstGeom>
          </p:spPr>
          <p:txBody>
            <a:bodyPr anchor="ctr" rtlCol="false" tIns="26030" lIns="26030" bIns="26030" rIns="26030"/>
            <a:lstStyle/>
            <a:p>
              <a:pPr algn="ctr">
                <a:lnSpc>
                  <a:spcPts val="1424"/>
                </a:lnSpc>
              </a:pPr>
            </a:p>
          </p:txBody>
        </p:sp>
      </p:grpSp>
      <p:sp>
        <p:nvSpPr>
          <p:cNvPr name="Freeform 6" id="6"/>
          <p:cNvSpPr/>
          <p:nvPr/>
        </p:nvSpPr>
        <p:spPr>
          <a:xfrm flipH="false" flipV="false" rot="0">
            <a:off x="5540741" y="9716706"/>
            <a:ext cx="1624564" cy="771482"/>
          </a:xfrm>
          <a:custGeom>
            <a:avLst/>
            <a:gdLst/>
            <a:ahLst/>
            <a:cxnLst/>
            <a:rect r="r" b="b" t="t" l="l"/>
            <a:pathLst>
              <a:path h="771482" w="1624564">
                <a:moveTo>
                  <a:pt x="0" y="0"/>
                </a:moveTo>
                <a:lnTo>
                  <a:pt x="1624564" y="0"/>
                </a:lnTo>
                <a:lnTo>
                  <a:pt x="1624564" y="771482"/>
                </a:lnTo>
                <a:lnTo>
                  <a:pt x="0" y="771482"/>
                </a:lnTo>
                <a:lnTo>
                  <a:pt x="0" y="0"/>
                </a:lnTo>
                <a:close/>
              </a:path>
            </a:pathLst>
          </a:custGeom>
          <a:blipFill>
            <a:blip r:embed="rId3"/>
            <a:stretch>
              <a:fillRect l="0" t="0" r="0" b="0"/>
            </a:stretch>
          </a:blipFill>
        </p:spPr>
      </p:sp>
      <p:sp>
        <p:nvSpPr>
          <p:cNvPr name="Freeform 7" id="7"/>
          <p:cNvSpPr/>
          <p:nvPr/>
        </p:nvSpPr>
        <p:spPr>
          <a:xfrm flipH="false" flipV="false" rot="0">
            <a:off x="433569" y="9766431"/>
            <a:ext cx="1671166" cy="783359"/>
          </a:xfrm>
          <a:custGeom>
            <a:avLst/>
            <a:gdLst/>
            <a:ahLst/>
            <a:cxnLst/>
            <a:rect r="r" b="b" t="t" l="l"/>
            <a:pathLst>
              <a:path h="783359" w="1671166">
                <a:moveTo>
                  <a:pt x="0" y="0"/>
                </a:moveTo>
                <a:lnTo>
                  <a:pt x="1671166" y="0"/>
                </a:lnTo>
                <a:lnTo>
                  <a:pt x="1671166" y="783359"/>
                </a:lnTo>
                <a:lnTo>
                  <a:pt x="0" y="783359"/>
                </a:lnTo>
                <a:lnTo>
                  <a:pt x="0" y="0"/>
                </a:lnTo>
                <a:close/>
              </a:path>
            </a:pathLst>
          </a:custGeom>
          <a:blipFill>
            <a:blip r:embed="rId4"/>
            <a:stretch>
              <a:fillRect l="0" t="0" r="0" b="0"/>
            </a:stretch>
          </a:blipFill>
        </p:spPr>
      </p:sp>
      <p:grpSp>
        <p:nvGrpSpPr>
          <p:cNvPr name="Group 8" id="8"/>
          <p:cNvGrpSpPr/>
          <p:nvPr/>
        </p:nvGrpSpPr>
        <p:grpSpPr>
          <a:xfrm rot="0">
            <a:off x="1303020" y="439103"/>
            <a:ext cx="94298" cy="92392"/>
            <a:chOff x="0" y="0"/>
            <a:chExt cx="125730" cy="123190"/>
          </a:xfrm>
        </p:grpSpPr>
        <p:sp>
          <p:nvSpPr>
            <p:cNvPr name="Freeform 9" id="9"/>
            <p:cNvSpPr/>
            <p:nvPr/>
          </p:nvSpPr>
          <p:spPr>
            <a:xfrm flipH="false" flipV="false" rot="0">
              <a:off x="48260" y="48260"/>
              <a:ext cx="25400" cy="26670"/>
            </a:xfrm>
            <a:custGeom>
              <a:avLst/>
              <a:gdLst/>
              <a:ahLst/>
              <a:cxnLst/>
              <a:rect r="r" b="b" t="t" l="l"/>
              <a:pathLst>
                <a:path h="26670" w="25400">
                  <a:moveTo>
                    <a:pt x="25400" y="8890"/>
                  </a:moveTo>
                  <a:cubicBezTo>
                    <a:pt x="15240" y="26670"/>
                    <a:pt x="5080" y="22860"/>
                    <a:pt x="2540" y="19050"/>
                  </a:cubicBezTo>
                  <a:cubicBezTo>
                    <a:pt x="0" y="15240"/>
                    <a:pt x="2540" y="5080"/>
                    <a:pt x="6350" y="2540"/>
                  </a:cubicBezTo>
                  <a:cubicBezTo>
                    <a:pt x="8890" y="0"/>
                    <a:pt x="22860" y="3810"/>
                    <a:pt x="22860" y="3810"/>
                  </a:cubicBezTo>
                </a:path>
              </a:pathLst>
            </a:custGeom>
            <a:solidFill>
              <a:srgbClr val="0571D3"/>
            </a:solidFill>
            <a:ln cap="sq">
              <a:noFill/>
              <a:prstDash val="solid"/>
              <a:miter/>
            </a:ln>
          </p:spPr>
        </p:sp>
      </p:grpSp>
      <p:grpSp>
        <p:nvGrpSpPr>
          <p:cNvPr name="Group 10" id="10"/>
          <p:cNvGrpSpPr/>
          <p:nvPr/>
        </p:nvGrpSpPr>
        <p:grpSpPr>
          <a:xfrm rot="0">
            <a:off x="2951798" y="379095"/>
            <a:ext cx="128588" cy="124777"/>
            <a:chOff x="0" y="0"/>
            <a:chExt cx="171450" cy="166370"/>
          </a:xfrm>
        </p:grpSpPr>
        <p:sp>
          <p:nvSpPr>
            <p:cNvPr name="Freeform 11" id="11"/>
            <p:cNvSpPr/>
            <p:nvPr/>
          </p:nvSpPr>
          <p:spPr>
            <a:xfrm flipH="false" flipV="false" rot="0">
              <a:off x="44450" y="43180"/>
              <a:ext cx="74930" cy="77470"/>
            </a:xfrm>
            <a:custGeom>
              <a:avLst/>
              <a:gdLst/>
              <a:ahLst/>
              <a:cxnLst/>
              <a:rect r="r" b="b" t="t" l="l"/>
              <a:pathLst>
                <a:path h="77470" w="74930">
                  <a:moveTo>
                    <a:pt x="74930" y="25400"/>
                  </a:moveTo>
                  <a:cubicBezTo>
                    <a:pt x="43180" y="77470"/>
                    <a:pt x="12700" y="67310"/>
                    <a:pt x="6350" y="57150"/>
                  </a:cubicBezTo>
                  <a:cubicBezTo>
                    <a:pt x="0" y="45720"/>
                    <a:pt x="5080" y="15240"/>
                    <a:pt x="15240" y="7620"/>
                  </a:cubicBezTo>
                  <a:cubicBezTo>
                    <a:pt x="25400" y="0"/>
                    <a:pt x="66040" y="10160"/>
                    <a:pt x="66040" y="10160"/>
                  </a:cubicBezTo>
                </a:path>
              </a:pathLst>
            </a:custGeom>
            <a:solidFill>
              <a:srgbClr val="E7191F"/>
            </a:solidFill>
            <a:ln cap="sq">
              <a:noFill/>
              <a:prstDash val="solid"/>
              <a:miter/>
            </a:ln>
          </p:spPr>
        </p:sp>
      </p:grpSp>
      <p:grpSp>
        <p:nvGrpSpPr>
          <p:cNvPr name="Group 12" id="12"/>
          <p:cNvGrpSpPr/>
          <p:nvPr/>
        </p:nvGrpSpPr>
        <p:grpSpPr>
          <a:xfrm rot="0">
            <a:off x="3043238" y="270510"/>
            <a:ext cx="128588" cy="124777"/>
            <a:chOff x="0" y="0"/>
            <a:chExt cx="171450" cy="166370"/>
          </a:xfrm>
        </p:grpSpPr>
        <p:sp>
          <p:nvSpPr>
            <p:cNvPr name="Freeform 13" id="13"/>
            <p:cNvSpPr/>
            <p:nvPr/>
          </p:nvSpPr>
          <p:spPr>
            <a:xfrm flipH="false" flipV="false" rot="0">
              <a:off x="44450" y="41910"/>
              <a:ext cx="76200" cy="78740"/>
            </a:xfrm>
            <a:custGeom>
              <a:avLst/>
              <a:gdLst/>
              <a:ahLst/>
              <a:cxnLst/>
              <a:rect r="r" b="b" t="t" l="l"/>
              <a:pathLst>
                <a:path h="78740" w="76200">
                  <a:moveTo>
                    <a:pt x="76200" y="26670"/>
                  </a:moveTo>
                  <a:cubicBezTo>
                    <a:pt x="43180" y="78740"/>
                    <a:pt x="13970" y="68580"/>
                    <a:pt x="6350" y="58420"/>
                  </a:cubicBezTo>
                  <a:cubicBezTo>
                    <a:pt x="0" y="46990"/>
                    <a:pt x="6350" y="16510"/>
                    <a:pt x="16510" y="8890"/>
                  </a:cubicBezTo>
                  <a:cubicBezTo>
                    <a:pt x="25400" y="0"/>
                    <a:pt x="66040" y="11430"/>
                    <a:pt x="66040" y="11430"/>
                  </a:cubicBezTo>
                </a:path>
              </a:pathLst>
            </a:custGeom>
            <a:solidFill>
              <a:srgbClr val="E7191F"/>
            </a:solidFill>
            <a:ln cap="sq">
              <a:noFill/>
              <a:prstDash val="solid"/>
              <a:miter/>
            </a:ln>
          </p:spPr>
        </p:sp>
      </p:grpSp>
      <p:grpSp>
        <p:nvGrpSpPr>
          <p:cNvPr name="Group 14" id="14"/>
          <p:cNvGrpSpPr/>
          <p:nvPr/>
        </p:nvGrpSpPr>
        <p:grpSpPr>
          <a:xfrm rot="0">
            <a:off x="2563259" y="0"/>
            <a:ext cx="2257536" cy="970483"/>
            <a:chOff x="0" y="0"/>
            <a:chExt cx="3010048" cy="1293977"/>
          </a:xfrm>
        </p:grpSpPr>
        <p:grpSp>
          <p:nvGrpSpPr>
            <p:cNvPr name="Group 15" id="15"/>
            <p:cNvGrpSpPr/>
            <p:nvPr/>
          </p:nvGrpSpPr>
          <p:grpSpPr>
            <a:xfrm rot="0">
              <a:off x="0" y="0"/>
              <a:ext cx="3010048" cy="1293977"/>
              <a:chOff x="0" y="0"/>
              <a:chExt cx="809050" cy="347799"/>
            </a:xfrm>
          </p:grpSpPr>
          <p:sp>
            <p:nvSpPr>
              <p:cNvPr name="Freeform 16" id="16"/>
              <p:cNvSpPr/>
              <p:nvPr/>
            </p:nvSpPr>
            <p:spPr>
              <a:xfrm flipH="false" flipV="false" rot="0">
                <a:off x="0" y="0"/>
                <a:ext cx="809050" cy="347799"/>
              </a:xfrm>
              <a:custGeom>
                <a:avLst/>
                <a:gdLst/>
                <a:ahLst/>
                <a:cxnLst/>
                <a:rect r="r" b="b" t="t" l="l"/>
                <a:pathLst>
                  <a:path h="347799" w="809050">
                    <a:moveTo>
                      <a:pt x="0" y="0"/>
                    </a:moveTo>
                    <a:lnTo>
                      <a:pt x="809050" y="0"/>
                    </a:lnTo>
                    <a:lnTo>
                      <a:pt x="809050" y="347799"/>
                    </a:lnTo>
                    <a:lnTo>
                      <a:pt x="0" y="347799"/>
                    </a:lnTo>
                    <a:close/>
                  </a:path>
                </a:pathLst>
              </a:custGeom>
              <a:gradFill rotWithShape="true">
                <a:gsLst>
                  <a:gs pos="0">
                    <a:srgbClr val="FF3131">
                      <a:alpha val="100000"/>
                    </a:srgbClr>
                  </a:gs>
                  <a:gs pos="100000">
                    <a:srgbClr val="FF914D">
                      <a:alpha val="100000"/>
                    </a:srgbClr>
                  </a:gs>
                </a:gsLst>
                <a:lin ang="0"/>
              </a:gradFill>
            </p:spPr>
          </p:sp>
          <p:sp>
            <p:nvSpPr>
              <p:cNvPr name="TextBox 17" id="17"/>
              <p:cNvSpPr txBox="true"/>
              <p:nvPr/>
            </p:nvSpPr>
            <p:spPr>
              <a:xfrm>
                <a:off x="0" y="-38100"/>
                <a:ext cx="809050" cy="385899"/>
              </a:xfrm>
              <a:prstGeom prst="rect">
                <a:avLst/>
              </a:prstGeom>
            </p:spPr>
            <p:txBody>
              <a:bodyPr anchor="ctr" rtlCol="false" tIns="50800" lIns="50800" bIns="50800" rIns="50800"/>
              <a:lstStyle/>
              <a:p>
                <a:pPr algn="ctr">
                  <a:lnSpc>
                    <a:spcPts val="1800"/>
                  </a:lnSpc>
                </a:pPr>
              </a:p>
            </p:txBody>
          </p:sp>
        </p:grpSp>
        <p:sp>
          <p:nvSpPr>
            <p:cNvPr name="TextBox 18" id="18"/>
            <p:cNvSpPr txBox="true"/>
            <p:nvPr/>
          </p:nvSpPr>
          <p:spPr>
            <a:xfrm rot="0">
              <a:off x="1059721" y="69277"/>
              <a:ext cx="904557" cy="556681"/>
            </a:xfrm>
            <a:prstGeom prst="rect">
              <a:avLst/>
            </a:prstGeom>
          </p:spPr>
          <p:txBody>
            <a:bodyPr anchor="t" rtlCol="false" tIns="0" lIns="0" bIns="0" rIns="0">
              <a:spAutoFit/>
            </a:bodyPr>
            <a:lstStyle/>
            <a:p>
              <a:pPr algn="ctr" marL="0" indent="0" lvl="0">
                <a:lnSpc>
                  <a:spcPts val="3500"/>
                </a:lnSpc>
                <a:spcBef>
                  <a:spcPct val="0"/>
                </a:spcBef>
              </a:pPr>
              <a:r>
                <a:rPr lang="en-US" sz="2500">
                  <a:solidFill>
                    <a:srgbClr val="FFFFFF"/>
                  </a:solidFill>
                  <a:latin typeface="Open Sans Bold"/>
                </a:rPr>
                <a:t>ISLA</a:t>
              </a:r>
            </a:p>
          </p:txBody>
        </p:sp>
        <p:sp>
          <p:nvSpPr>
            <p:cNvPr name="TextBox 19" id="19"/>
            <p:cNvSpPr txBox="true"/>
            <p:nvPr/>
          </p:nvSpPr>
          <p:spPr>
            <a:xfrm rot="0">
              <a:off x="108024" y="599363"/>
              <a:ext cx="2794000" cy="503129"/>
            </a:xfrm>
            <a:prstGeom prst="rect">
              <a:avLst/>
            </a:prstGeom>
          </p:spPr>
          <p:txBody>
            <a:bodyPr anchor="t" rtlCol="false" tIns="0" lIns="0" bIns="0" rIns="0">
              <a:spAutoFit/>
            </a:bodyPr>
            <a:lstStyle/>
            <a:p>
              <a:pPr algn="ctr" marL="0" indent="0" lvl="0">
                <a:lnSpc>
                  <a:spcPts val="3220"/>
                </a:lnSpc>
                <a:spcBef>
                  <a:spcPct val="0"/>
                </a:spcBef>
              </a:pPr>
              <a:r>
                <a:rPr lang="en-US" sz="2300">
                  <a:solidFill>
                    <a:srgbClr val="FFFFFF"/>
                  </a:solidFill>
                  <a:latin typeface="Open Sans Bold"/>
                </a:rPr>
                <a:t>COMPETENCIA</a:t>
              </a:r>
            </a:p>
          </p:txBody>
        </p:sp>
      </p:grpSp>
      <p:grpSp>
        <p:nvGrpSpPr>
          <p:cNvPr name="Group 20" id="20"/>
          <p:cNvGrpSpPr/>
          <p:nvPr/>
        </p:nvGrpSpPr>
        <p:grpSpPr>
          <a:xfrm rot="0">
            <a:off x="0" y="3102110"/>
            <a:ext cx="7560000" cy="440891"/>
            <a:chOff x="0" y="0"/>
            <a:chExt cx="2709333" cy="158005"/>
          </a:xfrm>
        </p:grpSpPr>
        <p:sp>
          <p:nvSpPr>
            <p:cNvPr name="Freeform 21" id="21"/>
            <p:cNvSpPr/>
            <p:nvPr/>
          </p:nvSpPr>
          <p:spPr>
            <a:xfrm flipH="false" flipV="false" rot="0">
              <a:off x="0" y="0"/>
              <a:ext cx="2709333" cy="158005"/>
            </a:xfrm>
            <a:custGeom>
              <a:avLst/>
              <a:gdLst/>
              <a:ahLst/>
              <a:cxnLst/>
              <a:rect r="r" b="b" t="t" l="l"/>
              <a:pathLst>
                <a:path h="158005" w="2709333">
                  <a:moveTo>
                    <a:pt x="0" y="0"/>
                  </a:moveTo>
                  <a:lnTo>
                    <a:pt x="2709333" y="0"/>
                  </a:lnTo>
                  <a:lnTo>
                    <a:pt x="2709333" y="158005"/>
                  </a:lnTo>
                  <a:lnTo>
                    <a:pt x="0" y="158005"/>
                  </a:lnTo>
                  <a:close/>
                </a:path>
              </a:pathLst>
            </a:custGeom>
            <a:solidFill>
              <a:srgbClr val="E7191F"/>
            </a:solidFill>
          </p:spPr>
        </p:sp>
        <p:sp>
          <p:nvSpPr>
            <p:cNvPr name="TextBox 22" id="22"/>
            <p:cNvSpPr txBox="true"/>
            <p:nvPr/>
          </p:nvSpPr>
          <p:spPr>
            <a:xfrm>
              <a:off x="0" y="-38100"/>
              <a:ext cx="2709333" cy="196105"/>
            </a:xfrm>
            <a:prstGeom prst="rect">
              <a:avLst/>
            </a:prstGeom>
          </p:spPr>
          <p:txBody>
            <a:bodyPr anchor="ctr" rtlCol="false" tIns="50800" lIns="50800" bIns="50800" rIns="50800"/>
            <a:lstStyle/>
            <a:p>
              <a:pPr algn="ctr">
                <a:lnSpc>
                  <a:spcPts val="1800"/>
                </a:lnSpc>
              </a:pPr>
            </a:p>
          </p:txBody>
        </p:sp>
      </p:grpSp>
      <p:grpSp>
        <p:nvGrpSpPr>
          <p:cNvPr name="Group 23" id="23"/>
          <p:cNvGrpSpPr/>
          <p:nvPr/>
        </p:nvGrpSpPr>
        <p:grpSpPr>
          <a:xfrm rot="0">
            <a:off x="0" y="3543001"/>
            <a:ext cx="7560000" cy="1488439"/>
            <a:chOff x="0" y="0"/>
            <a:chExt cx="2709333" cy="533423"/>
          </a:xfrm>
        </p:grpSpPr>
        <p:sp>
          <p:nvSpPr>
            <p:cNvPr name="Freeform 24" id="24"/>
            <p:cNvSpPr/>
            <p:nvPr/>
          </p:nvSpPr>
          <p:spPr>
            <a:xfrm flipH="false" flipV="false" rot="0">
              <a:off x="0" y="0"/>
              <a:ext cx="2709333" cy="533423"/>
            </a:xfrm>
            <a:custGeom>
              <a:avLst/>
              <a:gdLst/>
              <a:ahLst/>
              <a:cxnLst/>
              <a:rect r="r" b="b" t="t" l="l"/>
              <a:pathLst>
                <a:path h="533423" w="2709333">
                  <a:moveTo>
                    <a:pt x="0" y="0"/>
                  </a:moveTo>
                  <a:lnTo>
                    <a:pt x="2709333" y="0"/>
                  </a:lnTo>
                  <a:lnTo>
                    <a:pt x="2709333" y="533423"/>
                  </a:lnTo>
                  <a:lnTo>
                    <a:pt x="0" y="533423"/>
                  </a:lnTo>
                  <a:close/>
                </a:path>
              </a:pathLst>
            </a:custGeom>
            <a:solidFill>
              <a:srgbClr val="FFB3B6"/>
            </a:solidFill>
          </p:spPr>
        </p:sp>
        <p:sp>
          <p:nvSpPr>
            <p:cNvPr name="TextBox 25" id="25"/>
            <p:cNvSpPr txBox="true"/>
            <p:nvPr/>
          </p:nvSpPr>
          <p:spPr>
            <a:xfrm>
              <a:off x="0" y="-38100"/>
              <a:ext cx="2709333" cy="571523"/>
            </a:xfrm>
            <a:prstGeom prst="rect">
              <a:avLst/>
            </a:prstGeom>
          </p:spPr>
          <p:txBody>
            <a:bodyPr anchor="ctr" rtlCol="false" tIns="50800" lIns="50800" bIns="50800" rIns="50800"/>
            <a:lstStyle/>
            <a:p>
              <a:pPr algn="ctr">
                <a:lnSpc>
                  <a:spcPts val="1800"/>
                </a:lnSpc>
              </a:pPr>
            </a:p>
          </p:txBody>
        </p:sp>
      </p:grpSp>
      <p:grpSp>
        <p:nvGrpSpPr>
          <p:cNvPr name="Group 26" id="26"/>
          <p:cNvGrpSpPr/>
          <p:nvPr/>
        </p:nvGrpSpPr>
        <p:grpSpPr>
          <a:xfrm rot="0">
            <a:off x="6747718" y="26762"/>
            <a:ext cx="712810" cy="978602"/>
            <a:chOff x="0" y="0"/>
            <a:chExt cx="950414" cy="1304802"/>
          </a:xfrm>
        </p:grpSpPr>
        <p:grpSp>
          <p:nvGrpSpPr>
            <p:cNvPr name="Group 27" id="27"/>
            <p:cNvGrpSpPr/>
            <p:nvPr/>
          </p:nvGrpSpPr>
          <p:grpSpPr>
            <a:xfrm rot="0">
              <a:off x="0" y="0"/>
              <a:ext cx="950414" cy="950414"/>
              <a:chOff x="0" y="0"/>
              <a:chExt cx="812800" cy="812800"/>
            </a:xfrm>
          </p:grpSpPr>
          <p:sp>
            <p:nvSpPr>
              <p:cNvPr name="Freeform 28" id="28"/>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4ECCD"/>
              </a:solidFill>
            </p:spPr>
          </p:sp>
          <p:sp>
            <p:nvSpPr>
              <p:cNvPr name="TextBox 29" id="29"/>
              <p:cNvSpPr txBox="true"/>
              <p:nvPr/>
            </p:nvSpPr>
            <p:spPr>
              <a:xfrm>
                <a:off x="76200" y="38100"/>
                <a:ext cx="660400" cy="698500"/>
              </a:xfrm>
              <a:prstGeom prst="rect">
                <a:avLst/>
              </a:prstGeom>
            </p:spPr>
            <p:txBody>
              <a:bodyPr anchor="ctr" rtlCol="false" tIns="50800" lIns="50800" bIns="50800" rIns="50800"/>
              <a:lstStyle/>
              <a:p>
                <a:pPr algn="ctr">
                  <a:lnSpc>
                    <a:spcPts val="1800"/>
                  </a:lnSpc>
                </a:pPr>
              </a:p>
            </p:txBody>
          </p:sp>
        </p:grpSp>
        <p:sp>
          <p:nvSpPr>
            <p:cNvPr name="Freeform 30" id="30"/>
            <p:cNvSpPr/>
            <p:nvPr/>
          </p:nvSpPr>
          <p:spPr>
            <a:xfrm flipH="false" flipV="false" rot="0">
              <a:off x="0" y="53280"/>
              <a:ext cx="738398" cy="1251522"/>
            </a:xfrm>
            <a:custGeom>
              <a:avLst/>
              <a:gdLst/>
              <a:ahLst/>
              <a:cxnLst/>
              <a:rect r="r" b="b" t="t" l="l"/>
              <a:pathLst>
                <a:path h="1251522" w="738398">
                  <a:moveTo>
                    <a:pt x="0" y="0"/>
                  </a:moveTo>
                  <a:lnTo>
                    <a:pt x="738398" y="0"/>
                  </a:lnTo>
                  <a:lnTo>
                    <a:pt x="738398" y="1251522"/>
                  </a:lnTo>
                  <a:lnTo>
                    <a:pt x="0" y="1251522"/>
                  </a:lnTo>
                  <a:lnTo>
                    <a:pt x="0" y="0"/>
                  </a:lnTo>
                  <a:close/>
                </a:path>
              </a:pathLst>
            </a:custGeom>
            <a:blipFill>
              <a:blip r:embed="rId5"/>
              <a:stretch>
                <a:fillRect l="0" t="0" r="0" b="0"/>
              </a:stretch>
            </a:blipFill>
          </p:spPr>
        </p:sp>
      </p:grpSp>
      <p:grpSp>
        <p:nvGrpSpPr>
          <p:cNvPr name="Group 31" id="31"/>
          <p:cNvGrpSpPr/>
          <p:nvPr/>
        </p:nvGrpSpPr>
        <p:grpSpPr>
          <a:xfrm rot="0">
            <a:off x="5982845" y="42194"/>
            <a:ext cx="712810" cy="978602"/>
            <a:chOff x="0" y="0"/>
            <a:chExt cx="950414" cy="1304802"/>
          </a:xfrm>
        </p:grpSpPr>
        <p:grpSp>
          <p:nvGrpSpPr>
            <p:cNvPr name="Group 32" id="32"/>
            <p:cNvGrpSpPr/>
            <p:nvPr/>
          </p:nvGrpSpPr>
          <p:grpSpPr>
            <a:xfrm rot="0">
              <a:off x="0" y="0"/>
              <a:ext cx="950414" cy="950414"/>
              <a:chOff x="0" y="0"/>
              <a:chExt cx="812800" cy="812800"/>
            </a:xfrm>
          </p:grpSpPr>
          <p:sp>
            <p:nvSpPr>
              <p:cNvPr name="Freeform 33" id="33"/>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4ECCD"/>
              </a:solidFill>
            </p:spPr>
          </p:sp>
          <p:sp>
            <p:nvSpPr>
              <p:cNvPr name="TextBox 34" id="34"/>
              <p:cNvSpPr txBox="true"/>
              <p:nvPr/>
            </p:nvSpPr>
            <p:spPr>
              <a:xfrm>
                <a:off x="76200" y="38100"/>
                <a:ext cx="660400" cy="698500"/>
              </a:xfrm>
              <a:prstGeom prst="rect">
                <a:avLst/>
              </a:prstGeom>
            </p:spPr>
            <p:txBody>
              <a:bodyPr anchor="ctr" rtlCol="false" tIns="50800" lIns="50800" bIns="50800" rIns="50800"/>
              <a:lstStyle/>
              <a:p>
                <a:pPr algn="ctr">
                  <a:lnSpc>
                    <a:spcPts val="1800"/>
                  </a:lnSpc>
                </a:pPr>
              </a:p>
            </p:txBody>
          </p:sp>
        </p:grpSp>
        <p:sp>
          <p:nvSpPr>
            <p:cNvPr name="Freeform 35" id="35"/>
            <p:cNvSpPr/>
            <p:nvPr/>
          </p:nvSpPr>
          <p:spPr>
            <a:xfrm flipH="false" flipV="false" rot="0">
              <a:off x="0" y="53280"/>
              <a:ext cx="738398" cy="1251522"/>
            </a:xfrm>
            <a:custGeom>
              <a:avLst/>
              <a:gdLst/>
              <a:ahLst/>
              <a:cxnLst/>
              <a:rect r="r" b="b" t="t" l="l"/>
              <a:pathLst>
                <a:path h="1251522" w="738398">
                  <a:moveTo>
                    <a:pt x="0" y="0"/>
                  </a:moveTo>
                  <a:lnTo>
                    <a:pt x="738398" y="0"/>
                  </a:lnTo>
                  <a:lnTo>
                    <a:pt x="738398" y="1251522"/>
                  </a:lnTo>
                  <a:lnTo>
                    <a:pt x="0" y="1251522"/>
                  </a:lnTo>
                  <a:lnTo>
                    <a:pt x="0" y="0"/>
                  </a:lnTo>
                  <a:close/>
                </a:path>
              </a:pathLst>
            </a:custGeom>
            <a:blipFill>
              <a:blip r:embed="rId5"/>
              <a:stretch>
                <a:fillRect l="0" t="0" r="0" b="0"/>
              </a:stretch>
            </a:blipFill>
          </p:spPr>
        </p:sp>
      </p:grpSp>
      <p:grpSp>
        <p:nvGrpSpPr>
          <p:cNvPr name="Group 36" id="36"/>
          <p:cNvGrpSpPr/>
          <p:nvPr/>
        </p:nvGrpSpPr>
        <p:grpSpPr>
          <a:xfrm rot="0">
            <a:off x="5222410" y="42194"/>
            <a:ext cx="712810" cy="978602"/>
            <a:chOff x="0" y="0"/>
            <a:chExt cx="950414" cy="1304802"/>
          </a:xfrm>
        </p:grpSpPr>
        <p:grpSp>
          <p:nvGrpSpPr>
            <p:cNvPr name="Group 37" id="37"/>
            <p:cNvGrpSpPr/>
            <p:nvPr/>
          </p:nvGrpSpPr>
          <p:grpSpPr>
            <a:xfrm rot="0">
              <a:off x="0" y="0"/>
              <a:ext cx="950414" cy="950414"/>
              <a:chOff x="0" y="0"/>
              <a:chExt cx="812800" cy="812800"/>
            </a:xfrm>
          </p:grpSpPr>
          <p:sp>
            <p:nvSpPr>
              <p:cNvPr name="Freeform 38" id="38"/>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4ECCD"/>
              </a:solidFill>
            </p:spPr>
          </p:sp>
          <p:sp>
            <p:nvSpPr>
              <p:cNvPr name="TextBox 39" id="39"/>
              <p:cNvSpPr txBox="true"/>
              <p:nvPr/>
            </p:nvSpPr>
            <p:spPr>
              <a:xfrm>
                <a:off x="76200" y="38100"/>
                <a:ext cx="660400" cy="698500"/>
              </a:xfrm>
              <a:prstGeom prst="rect">
                <a:avLst/>
              </a:prstGeom>
            </p:spPr>
            <p:txBody>
              <a:bodyPr anchor="ctr" rtlCol="false" tIns="50800" lIns="50800" bIns="50800" rIns="50800"/>
              <a:lstStyle/>
              <a:p>
                <a:pPr algn="ctr">
                  <a:lnSpc>
                    <a:spcPts val="1800"/>
                  </a:lnSpc>
                </a:pPr>
              </a:p>
            </p:txBody>
          </p:sp>
        </p:grpSp>
        <p:sp>
          <p:nvSpPr>
            <p:cNvPr name="Freeform 40" id="40"/>
            <p:cNvSpPr/>
            <p:nvPr/>
          </p:nvSpPr>
          <p:spPr>
            <a:xfrm flipH="false" flipV="false" rot="0">
              <a:off x="0" y="53280"/>
              <a:ext cx="738398" cy="1251522"/>
            </a:xfrm>
            <a:custGeom>
              <a:avLst/>
              <a:gdLst/>
              <a:ahLst/>
              <a:cxnLst/>
              <a:rect r="r" b="b" t="t" l="l"/>
              <a:pathLst>
                <a:path h="1251522" w="738398">
                  <a:moveTo>
                    <a:pt x="0" y="0"/>
                  </a:moveTo>
                  <a:lnTo>
                    <a:pt x="738398" y="0"/>
                  </a:lnTo>
                  <a:lnTo>
                    <a:pt x="738398" y="1251522"/>
                  </a:lnTo>
                  <a:lnTo>
                    <a:pt x="0" y="1251522"/>
                  </a:lnTo>
                  <a:lnTo>
                    <a:pt x="0" y="0"/>
                  </a:lnTo>
                  <a:close/>
                </a:path>
              </a:pathLst>
            </a:custGeom>
            <a:blipFill>
              <a:blip r:embed="rId5"/>
              <a:stretch>
                <a:fillRect l="0" t="0" r="0" b="0"/>
              </a:stretch>
            </a:blipFill>
          </p:spPr>
        </p:sp>
      </p:grpSp>
      <p:sp>
        <p:nvSpPr>
          <p:cNvPr name="TextBox 41" id="41"/>
          <p:cNvSpPr txBox="true"/>
          <p:nvPr/>
        </p:nvSpPr>
        <p:spPr>
          <a:xfrm rot="0">
            <a:off x="433569" y="5210645"/>
            <a:ext cx="6731736" cy="1930111"/>
          </a:xfrm>
          <a:prstGeom prst="rect">
            <a:avLst/>
          </a:prstGeom>
        </p:spPr>
        <p:txBody>
          <a:bodyPr anchor="t" rtlCol="false" tIns="0" lIns="0" bIns="0" rIns="0">
            <a:spAutoFit/>
          </a:bodyPr>
          <a:lstStyle/>
          <a:p>
            <a:pPr algn="l">
              <a:lnSpc>
                <a:spcPts val="2623"/>
              </a:lnSpc>
            </a:pPr>
            <a:r>
              <a:rPr lang="en-US" sz="1726" spc="43">
                <a:solidFill>
                  <a:srgbClr val="FFFFFF"/>
                </a:solidFill>
                <a:latin typeface="Raleway Bold"/>
              </a:rPr>
              <a:t>Actividad:</a:t>
            </a:r>
            <a:r>
              <a:rPr lang="en-US" sz="1726" spc="43">
                <a:solidFill>
                  <a:srgbClr val="FDC128"/>
                </a:solidFill>
                <a:latin typeface="Raleway Bold"/>
              </a:rPr>
              <a:t> </a:t>
            </a:r>
          </a:p>
          <a:p>
            <a:pPr algn="l">
              <a:lnSpc>
                <a:spcPts val="1392"/>
              </a:lnSpc>
            </a:pPr>
            <a:r>
              <a:rPr lang="en-US" sz="1200" spc="-39">
                <a:solidFill>
                  <a:srgbClr val="FFFFFF"/>
                </a:solidFill>
                <a:latin typeface="Raleway Bold"/>
              </a:rPr>
              <a:t>"Isla Competencia" es un entorno natural, con frondosos bosques, escarpadas montañas y playas paradisiacas. Ese es el motivo por el que puedes encontrar diferentes climas y ecosistemas.</a:t>
            </a:r>
          </a:p>
          <a:p>
            <a:pPr algn="l">
              <a:lnSpc>
                <a:spcPts val="928"/>
              </a:lnSpc>
            </a:pPr>
          </a:p>
          <a:p>
            <a:pPr algn="l">
              <a:lnSpc>
                <a:spcPts val="1392"/>
              </a:lnSpc>
            </a:pPr>
            <a:r>
              <a:rPr lang="en-US" sz="1200" spc="-39">
                <a:solidFill>
                  <a:srgbClr val="FFFFFF"/>
                </a:solidFill>
                <a:latin typeface="Raleway Bold"/>
              </a:rPr>
              <a:t>En Isla Competencia estamos muy concienciados con los retos del cambio climático y por eso y como somos conscientes de contar con recursos limitados, hemos nombrado un comité ciudadano que trabaja para encontrar formas creativas de reciclar y reutilizar nuestros materiales.</a:t>
            </a:r>
          </a:p>
          <a:p>
            <a:pPr algn="l">
              <a:lnSpc>
                <a:spcPts val="927"/>
              </a:lnSpc>
            </a:pPr>
          </a:p>
          <a:p>
            <a:pPr marL="0" indent="0" lvl="1">
              <a:lnSpc>
                <a:spcPts val="1392"/>
              </a:lnSpc>
            </a:pPr>
            <a:r>
              <a:rPr lang="en-US" sz="1200" spc="-8">
                <a:solidFill>
                  <a:srgbClr val="FFFFFF"/>
                </a:solidFill>
                <a:latin typeface="Raleway Bold"/>
              </a:rPr>
              <a:t>Durante los últimos meses hemos acumulado distintos materiales, madera, metales, plásticos. Tu misión en este reto consiste en unirte al grupo para buscar soluciones creativas al proceso de reciclaje.</a:t>
            </a:r>
          </a:p>
        </p:txBody>
      </p:sp>
      <p:sp>
        <p:nvSpPr>
          <p:cNvPr name="TextBox 42" id="42"/>
          <p:cNvSpPr txBox="true"/>
          <p:nvPr/>
        </p:nvSpPr>
        <p:spPr>
          <a:xfrm rot="0">
            <a:off x="2469667" y="9780620"/>
            <a:ext cx="2694845" cy="726406"/>
          </a:xfrm>
          <a:prstGeom prst="rect">
            <a:avLst/>
          </a:prstGeom>
        </p:spPr>
        <p:txBody>
          <a:bodyPr anchor="t" rtlCol="false" tIns="0" lIns="0" bIns="0" rIns="0">
            <a:spAutoFit/>
          </a:bodyPr>
          <a:lstStyle/>
          <a:p>
            <a:pPr algn="ctr" marL="0" indent="0" lvl="1">
              <a:lnSpc>
                <a:spcPts val="1436"/>
              </a:lnSpc>
            </a:pPr>
            <a:r>
              <a:rPr lang="en-US" sz="1026" spc="25">
                <a:solidFill>
                  <a:srgbClr val="2F4052"/>
                </a:solidFill>
                <a:latin typeface="Raleway Bold"/>
              </a:rPr>
              <a:t>COMPUTACIONAL+: Plataforma de Recursos Educativos Abiertos de Pensamiento Computacional para colectivos de baja cualificación</a:t>
            </a:r>
          </a:p>
        </p:txBody>
      </p:sp>
      <p:sp>
        <p:nvSpPr>
          <p:cNvPr name="TextBox 43" id="43"/>
          <p:cNvSpPr txBox="true"/>
          <p:nvPr/>
        </p:nvSpPr>
        <p:spPr>
          <a:xfrm rot="0">
            <a:off x="82051" y="3185530"/>
            <a:ext cx="7379133" cy="293102"/>
          </a:xfrm>
          <a:prstGeom prst="rect">
            <a:avLst/>
          </a:prstGeom>
        </p:spPr>
        <p:txBody>
          <a:bodyPr anchor="t" rtlCol="false" tIns="0" lIns="0" bIns="0" rIns="0">
            <a:spAutoFit/>
          </a:bodyPr>
          <a:lstStyle/>
          <a:p>
            <a:pPr algn="ctr">
              <a:lnSpc>
                <a:spcPts val="2168"/>
              </a:lnSpc>
            </a:pPr>
            <a:r>
              <a:rPr lang="en-US" sz="2105" spc="155">
                <a:solidFill>
                  <a:srgbClr val="FFFFFF"/>
                </a:solidFill>
                <a:latin typeface="Raleway Bold"/>
              </a:rPr>
              <a:t>ACTIVIDAD 14. RECICLAJE CREATIVO</a:t>
            </a:r>
          </a:p>
        </p:txBody>
      </p:sp>
      <p:sp>
        <p:nvSpPr>
          <p:cNvPr name="TextBox 44" id="44"/>
          <p:cNvSpPr txBox="true"/>
          <p:nvPr/>
        </p:nvSpPr>
        <p:spPr>
          <a:xfrm rot="0">
            <a:off x="433569" y="3639620"/>
            <a:ext cx="6817682" cy="1239420"/>
          </a:xfrm>
          <a:prstGeom prst="rect">
            <a:avLst/>
          </a:prstGeom>
        </p:spPr>
        <p:txBody>
          <a:bodyPr anchor="t" rtlCol="false" tIns="0" lIns="0" bIns="0" rIns="0">
            <a:spAutoFit/>
          </a:bodyPr>
          <a:lstStyle/>
          <a:p>
            <a:pPr>
              <a:lnSpc>
                <a:spcPts val="2503"/>
              </a:lnSpc>
            </a:pPr>
            <a:r>
              <a:rPr lang="en-US" sz="1726" spc="43">
                <a:solidFill>
                  <a:srgbClr val="FFFFFF"/>
                </a:solidFill>
                <a:latin typeface="Raleway Bold"/>
              </a:rPr>
              <a:t>Objetivo:</a:t>
            </a:r>
          </a:p>
          <a:p>
            <a:pPr>
              <a:lnSpc>
                <a:spcPts val="1440"/>
              </a:lnSpc>
            </a:pPr>
            <a:r>
              <a:rPr lang="en-US" sz="1200" spc="-6">
                <a:solidFill>
                  <a:srgbClr val="394E63"/>
                </a:solidFill>
                <a:latin typeface="Raleway Bold"/>
              </a:rPr>
              <a:t>Esta actividad busca fusionar el pensamiento creativo con el pensamiento computacional.</a:t>
            </a:r>
          </a:p>
          <a:p>
            <a:pPr marL="259082" indent="-129541" lvl="1">
              <a:lnSpc>
                <a:spcPts val="1440"/>
              </a:lnSpc>
              <a:buFont typeface="Arial"/>
              <a:buChar char="•"/>
            </a:pPr>
            <a:r>
              <a:rPr lang="en-US" sz="1200" spc="-6">
                <a:solidFill>
                  <a:srgbClr val="394E63"/>
                </a:solidFill>
                <a:latin typeface="Raleway Bold"/>
              </a:rPr>
              <a:t>Integrar el pensamiento computacional en procesos creativos.</a:t>
            </a:r>
          </a:p>
          <a:p>
            <a:pPr marL="259082" indent="-129541" lvl="1">
              <a:lnSpc>
                <a:spcPts val="1440"/>
              </a:lnSpc>
              <a:buFont typeface="Arial"/>
              <a:buChar char="•"/>
            </a:pPr>
            <a:r>
              <a:rPr lang="en-US" sz="1200" spc="-6">
                <a:solidFill>
                  <a:srgbClr val="394E63"/>
                </a:solidFill>
                <a:latin typeface="Raleway Bold"/>
              </a:rPr>
              <a:t>Fomentar la creatividad a través de la resolución de problemas en un contexto de "Isla Competencia".</a:t>
            </a:r>
          </a:p>
          <a:p>
            <a:pPr marL="259082" indent="-129541" lvl="1">
              <a:lnSpc>
                <a:spcPts val="1440"/>
              </a:lnSpc>
              <a:buFont typeface="Arial"/>
              <a:buChar char="•"/>
            </a:pPr>
            <a:r>
              <a:rPr lang="en-US" sz="1200" spc="-6">
                <a:solidFill>
                  <a:srgbClr val="394E63"/>
                </a:solidFill>
                <a:latin typeface="Raleway Bold"/>
              </a:rPr>
              <a:t>Estimular la colaboración y la comunicación entre los participantes.</a:t>
            </a:r>
          </a:p>
        </p:txBody>
      </p:sp>
      <p:sp>
        <p:nvSpPr>
          <p:cNvPr name="TextBox 45" id="45"/>
          <p:cNvSpPr txBox="true"/>
          <p:nvPr/>
        </p:nvSpPr>
        <p:spPr>
          <a:xfrm rot="0">
            <a:off x="433569" y="7378881"/>
            <a:ext cx="3174748" cy="1720596"/>
          </a:xfrm>
          <a:prstGeom prst="rect">
            <a:avLst/>
          </a:prstGeom>
        </p:spPr>
        <p:txBody>
          <a:bodyPr anchor="t" rtlCol="false" tIns="0" lIns="0" bIns="0" rIns="0">
            <a:spAutoFit/>
          </a:bodyPr>
          <a:lstStyle/>
          <a:p>
            <a:pPr>
              <a:lnSpc>
                <a:spcPts val="1391"/>
              </a:lnSpc>
            </a:pPr>
            <a:r>
              <a:rPr lang="en-US" sz="1200" spc="-8">
                <a:solidFill>
                  <a:srgbClr val="BFE9E0"/>
                </a:solidFill>
                <a:latin typeface="Raleway Bold"/>
              </a:rPr>
              <a:t>Descomposición del Problema:</a:t>
            </a:r>
          </a:p>
          <a:p>
            <a:pPr>
              <a:lnSpc>
                <a:spcPts val="1391"/>
              </a:lnSpc>
            </a:pPr>
            <a:r>
              <a:rPr lang="en-US" sz="1200" spc="-8">
                <a:solidFill>
                  <a:srgbClr val="FFFFFF"/>
                </a:solidFill>
                <a:latin typeface="Raleway Bold"/>
              </a:rPr>
              <a:t>Identifica los recursos, realizando un inventario detallado de los materiales reciclables en la isla, como plásticos, metales, vidrio y papel.</a:t>
            </a:r>
          </a:p>
          <a:p>
            <a:pPr>
              <a:lnSpc>
                <a:spcPts val="1391"/>
              </a:lnSpc>
            </a:pPr>
          </a:p>
          <a:p>
            <a:pPr>
              <a:lnSpc>
                <a:spcPts val="1391"/>
              </a:lnSpc>
            </a:pPr>
            <a:r>
              <a:rPr lang="en-US" sz="1200" spc="-8">
                <a:solidFill>
                  <a:srgbClr val="BFE9E0"/>
                </a:solidFill>
                <a:latin typeface="Raleway Bold"/>
              </a:rPr>
              <a:t>Análisis de Patrones</a:t>
            </a:r>
          </a:p>
          <a:p>
            <a:pPr marL="0" indent="0" lvl="1">
              <a:lnSpc>
                <a:spcPts val="1391"/>
              </a:lnSpc>
            </a:pPr>
            <a:r>
              <a:rPr lang="en-US" sz="1200" spc="-8">
                <a:solidFill>
                  <a:srgbClr val="FFFFFF"/>
                </a:solidFill>
                <a:latin typeface="Raleway Bold"/>
              </a:rPr>
              <a:t>Estudia los patrones visuales y físicos de cada material para identificar características distintivas.</a:t>
            </a:r>
          </a:p>
        </p:txBody>
      </p:sp>
      <p:sp>
        <p:nvSpPr>
          <p:cNvPr name="TextBox 46" id="46"/>
          <p:cNvSpPr txBox="true"/>
          <p:nvPr/>
        </p:nvSpPr>
        <p:spPr>
          <a:xfrm rot="0">
            <a:off x="3771618" y="7350306"/>
            <a:ext cx="3479634" cy="2148189"/>
          </a:xfrm>
          <a:prstGeom prst="rect">
            <a:avLst/>
          </a:prstGeom>
        </p:spPr>
        <p:txBody>
          <a:bodyPr anchor="t" rtlCol="false" tIns="0" lIns="0" bIns="0" rIns="0">
            <a:spAutoFit/>
          </a:bodyPr>
          <a:lstStyle/>
          <a:p>
            <a:pPr>
              <a:lnSpc>
                <a:spcPts val="1392"/>
              </a:lnSpc>
            </a:pPr>
            <a:r>
              <a:rPr lang="en-US" sz="1200" spc="-8">
                <a:solidFill>
                  <a:srgbClr val="BFE9E0"/>
                </a:solidFill>
                <a:latin typeface="Raleway Bold"/>
              </a:rPr>
              <a:t>Desarrollo de Algoritmos:</a:t>
            </a:r>
          </a:p>
          <a:p>
            <a:pPr>
              <a:lnSpc>
                <a:spcPts val="1392"/>
              </a:lnSpc>
            </a:pPr>
            <a:r>
              <a:rPr lang="en-US" sz="1200" spc="-8">
                <a:solidFill>
                  <a:srgbClr val="FFFFFF"/>
                </a:solidFill>
                <a:latin typeface="Raleway Bold"/>
              </a:rPr>
              <a:t>Diseña un algoritmo de clasificación que utilice datos visuales para clasificar los materiales en categorías.</a:t>
            </a:r>
          </a:p>
          <a:p>
            <a:pPr>
              <a:lnSpc>
                <a:spcPts val="928"/>
              </a:lnSpc>
            </a:pPr>
          </a:p>
          <a:p>
            <a:pPr>
              <a:lnSpc>
                <a:spcPts val="1392"/>
              </a:lnSpc>
            </a:pPr>
            <a:r>
              <a:rPr lang="en-US" sz="1200" spc="-8">
                <a:solidFill>
                  <a:srgbClr val="BFE9E0"/>
                </a:solidFill>
                <a:latin typeface="Raleway Bold"/>
              </a:rPr>
              <a:t>Abstracción</a:t>
            </a:r>
          </a:p>
          <a:p>
            <a:pPr>
              <a:lnSpc>
                <a:spcPts val="1392"/>
              </a:lnSpc>
            </a:pPr>
            <a:r>
              <a:rPr lang="en-US" sz="1200" spc="-8">
                <a:solidFill>
                  <a:srgbClr val="FFFFFF"/>
                </a:solidFill>
                <a:latin typeface="Raleway Bold"/>
              </a:rPr>
              <a:t>Identificación de Variables clave: Identifica las variables clave para la clasificación, como forma, color y textura.</a:t>
            </a:r>
          </a:p>
          <a:p>
            <a:pPr>
              <a:lnSpc>
                <a:spcPts val="1392"/>
              </a:lnSpc>
            </a:pPr>
            <a:r>
              <a:rPr lang="en-US" sz="1200" spc="-8">
                <a:solidFill>
                  <a:srgbClr val="FAF3E0"/>
                </a:solidFill>
                <a:latin typeface="Raleway Bold"/>
              </a:rPr>
              <a:t>Abstracción del Proceso:</a:t>
            </a:r>
            <a:r>
              <a:rPr lang="en-US" sz="1200" spc="-8">
                <a:solidFill>
                  <a:srgbClr val="BFE9E0"/>
                </a:solidFill>
                <a:latin typeface="Raleway Bold"/>
              </a:rPr>
              <a:t> </a:t>
            </a:r>
            <a:r>
              <a:rPr lang="en-US" sz="1200" spc="-8">
                <a:solidFill>
                  <a:srgbClr val="FFFFFF"/>
                </a:solidFill>
                <a:latin typeface="Raleway Bold"/>
              </a:rPr>
              <a:t>Simplificar el proceso de clasificación a través de la creación de un modelo abstracto basado en las variables clave.</a:t>
            </a:r>
          </a:p>
          <a:p>
            <a:pPr marL="0" indent="0" lvl="1">
              <a:lnSpc>
                <a:spcPts val="1392"/>
              </a:lnSpc>
            </a:pPr>
          </a:p>
        </p:txBody>
      </p:sp>
    </p:spTree>
  </p:cSld>
  <p:clrMapOvr>
    <a:masterClrMapping/>
  </p:clrMapOvr>
</p:sld>
</file>

<file path=ppt/slides/slide1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8382" y="-180000"/>
            <a:ext cx="7568382" cy="4268620"/>
          </a:xfrm>
          <a:custGeom>
            <a:avLst/>
            <a:gdLst/>
            <a:ahLst/>
            <a:cxnLst/>
            <a:rect r="r" b="b" t="t" l="l"/>
            <a:pathLst>
              <a:path h="4268620" w="7568382">
                <a:moveTo>
                  <a:pt x="0" y="0"/>
                </a:moveTo>
                <a:lnTo>
                  <a:pt x="7568382" y="0"/>
                </a:lnTo>
                <a:lnTo>
                  <a:pt x="7568382" y="4268620"/>
                </a:lnTo>
                <a:lnTo>
                  <a:pt x="0" y="4268620"/>
                </a:lnTo>
                <a:lnTo>
                  <a:pt x="0" y="0"/>
                </a:lnTo>
                <a:close/>
              </a:path>
            </a:pathLst>
          </a:custGeom>
          <a:blipFill>
            <a:blip r:embed="rId2"/>
            <a:stretch>
              <a:fillRect l="0" t="-13737" r="0" b="-63564"/>
            </a:stretch>
          </a:blipFill>
        </p:spPr>
      </p:sp>
      <p:grpSp>
        <p:nvGrpSpPr>
          <p:cNvPr name="Group 3" id="3"/>
          <p:cNvGrpSpPr/>
          <p:nvPr/>
        </p:nvGrpSpPr>
        <p:grpSpPr>
          <a:xfrm rot="0">
            <a:off x="-61785" y="4879040"/>
            <a:ext cx="7683569" cy="4685775"/>
            <a:chOff x="0" y="0"/>
            <a:chExt cx="3526543" cy="2150640"/>
          </a:xfrm>
        </p:grpSpPr>
        <p:sp>
          <p:nvSpPr>
            <p:cNvPr name="Freeform 4" id="4"/>
            <p:cNvSpPr/>
            <p:nvPr/>
          </p:nvSpPr>
          <p:spPr>
            <a:xfrm flipH="false" flipV="false" rot="0">
              <a:off x="0" y="0"/>
              <a:ext cx="3526543" cy="2150639"/>
            </a:xfrm>
            <a:custGeom>
              <a:avLst/>
              <a:gdLst/>
              <a:ahLst/>
              <a:cxnLst/>
              <a:rect r="r" b="b" t="t" l="l"/>
              <a:pathLst>
                <a:path h="2150639" w="3526543">
                  <a:moveTo>
                    <a:pt x="0" y="0"/>
                  </a:moveTo>
                  <a:lnTo>
                    <a:pt x="3526543" y="0"/>
                  </a:lnTo>
                  <a:lnTo>
                    <a:pt x="3526543" y="2150639"/>
                  </a:lnTo>
                  <a:lnTo>
                    <a:pt x="0" y="2150639"/>
                  </a:lnTo>
                  <a:close/>
                </a:path>
              </a:pathLst>
            </a:custGeom>
            <a:solidFill>
              <a:srgbClr val="E7191F"/>
            </a:solidFill>
            <a:ln w="19050" cap="sq">
              <a:solidFill>
                <a:srgbClr val="FFFFFF"/>
              </a:solidFill>
              <a:prstDash val="solid"/>
              <a:miter/>
            </a:ln>
          </p:spPr>
        </p:sp>
        <p:sp>
          <p:nvSpPr>
            <p:cNvPr name="TextBox 5" id="5"/>
            <p:cNvSpPr txBox="true"/>
            <p:nvPr/>
          </p:nvSpPr>
          <p:spPr>
            <a:xfrm>
              <a:off x="0" y="-28575"/>
              <a:ext cx="3526543" cy="2179215"/>
            </a:xfrm>
            <a:prstGeom prst="rect">
              <a:avLst/>
            </a:prstGeom>
          </p:spPr>
          <p:txBody>
            <a:bodyPr anchor="ctr" rtlCol="false" tIns="26030" lIns="26030" bIns="26030" rIns="26030"/>
            <a:lstStyle/>
            <a:p>
              <a:pPr algn="ctr">
                <a:lnSpc>
                  <a:spcPts val="1424"/>
                </a:lnSpc>
              </a:pPr>
            </a:p>
          </p:txBody>
        </p:sp>
      </p:grpSp>
      <p:sp>
        <p:nvSpPr>
          <p:cNvPr name="Freeform 6" id="6"/>
          <p:cNvSpPr/>
          <p:nvPr/>
        </p:nvSpPr>
        <p:spPr>
          <a:xfrm flipH="false" flipV="false" rot="0">
            <a:off x="5540741" y="9716706"/>
            <a:ext cx="1624564" cy="771482"/>
          </a:xfrm>
          <a:custGeom>
            <a:avLst/>
            <a:gdLst/>
            <a:ahLst/>
            <a:cxnLst/>
            <a:rect r="r" b="b" t="t" l="l"/>
            <a:pathLst>
              <a:path h="771482" w="1624564">
                <a:moveTo>
                  <a:pt x="0" y="0"/>
                </a:moveTo>
                <a:lnTo>
                  <a:pt x="1624564" y="0"/>
                </a:lnTo>
                <a:lnTo>
                  <a:pt x="1624564" y="771482"/>
                </a:lnTo>
                <a:lnTo>
                  <a:pt x="0" y="771482"/>
                </a:lnTo>
                <a:lnTo>
                  <a:pt x="0" y="0"/>
                </a:lnTo>
                <a:close/>
              </a:path>
            </a:pathLst>
          </a:custGeom>
          <a:blipFill>
            <a:blip r:embed="rId3"/>
            <a:stretch>
              <a:fillRect l="0" t="0" r="0" b="0"/>
            </a:stretch>
          </a:blipFill>
        </p:spPr>
      </p:sp>
      <p:sp>
        <p:nvSpPr>
          <p:cNvPr name="Freeform 7" id="7"/>
          <p:cNvSpPr/>
          <p:nvPr/>
        </p:nvSpPr>
        <p:spPr>
          <a:xfrm flipH="false" flipV="false" rot="0">
            <a:off x="433569" y="9766431"/>
            <a:ext cx="1671166" cy="783359"/>
          </a:xfrm>
          <a:custGeom>
            <a:avLst/>
            <a:gdLst/>
            <a:ahLst/>
            <a:cxnLst/>
            <a:rect r="r" b="b" t="t" l="l"/>
            <a:pathLst>
              <a:path h="783359" w="1671166">
                <a:moveTo>
                  <a:pt x="0" y="0"/>
                </a:moveTo>
                <a:lnTo>
                  <a:pt x="1671166" y="0"/>
                </a:lnTo>
                <a:lnTo>
                  <a:pt x="1671166" y="783359"/>
                </a:lnTo>
                <a:lnTo>
                  <a:pt x="0" y="783359"/>
                </a:lnTo>
                <a:lnTo>
                  <a:pt x="0" y="0"/>
                </a:lnTo>
                <a:close/>
              </a:path>
            </a:pathLst>
          </a:custGeom>
          <a:blipFill>
            <a:blip r:embed="rId4"/>
            <a:stretch>
              <a:fillRect l="0" t="0" r="0" b="0"/>
            </a:stretch>
          </a:blipFill>
        </p:spPr>
      </p:sp>
      <p:grpSp>
        <p:nvGrpSpPr>
          <p:cNvPr name="Group 8" id="8"/>
          <p:cNvGrpSpPr/>
          <p:nvPr/>
        </p:nvGrpSpPr>
        <p:grpSpPr>
          <a:xfrm rot="0">
            <a:off x="1303020" y="439103"/>
            <a:ext cx="94298" cy="92392"/>
            <a:chOff x="0" y="0"/>
            <a:chExt cx="125730" cy="123190"/>
          </a:xfrm>
        </p:grpSpPr>
        <p:sp>
          <p:nvSpPr>
            <p:cNvPr name="Freeform 9" id="9"/>
            <p:cNvSpPr/>
            <p:nvPr/>
          </p:nvSpPr>
          <p:spPr>
            <a:xfrm flipH="false" flipV="false" rot="0">
              <a:off x="48260" y="48260"/>
              <a:ext cx="25400" cy="26670"/>
            </a:xfrm>
            <a:custGeom>
              <a:avLst/>
              <a:gdLst/>
              <a:ahLst/>
              <a:cxnLst/>
              <a:rect r="r" b="b" t="t" l="l"/>
              <a:pathLst>
                <a:path h="26670" w="25400">
                  <a:moveTo>
                    <a:pt x="25400" y="8890"/>
                  </a:moveTo>
                  <a:cubicBezTo>
                    <a:pt x="15240" y="26670"/>
                    <a:pt x="5080" y="22860"/>
                    <a:pt x="2540" y="19050"/>
                  </a:cubicBezTo>
                  <a:cubicBezTo>
                    <a:pt x="0" y="15240"/>
                    <a:pt x="2540" y="5080"/>
                    <a:pt x="6350" y="2540"/>
                  </a:cubicBezTo>
                  <a:cubicBezTo>
                    <a:pt x="8890" y="0"/>
                    <a:pt x="22860" y="3810"/>
                    <a:pt x="22860" y="3810"/>
                  </a:cubicBezTo>
                </a:path>
              </a:pathLst>
            </a:custGeom>
            <a:solidFill>
              <a:srgbClr val="0571D3"/>
            </a:solidFill>
            <a:ln cap="sq">
              <a:noFill/>
              <a:prstDash val="solid"/>
              <a:miter/>
            </a:ln>
          </p:spPr>
        </p:sp>
      </p:grpSp>
      <p:grpSp>
        <p:nvGrpSpPr>
          <p:cNvPr name="Group 10" id="10"/>
          <p:cNvGrpSpPr/>
          <p:nvPr/>
        </p:nvGrpSpPr>
        <p:grpSpPr>
          <a:xfrm rot="0">
            <a:off x="2951798" y="379095"/>
            <a:ext cx="128588" cy="124777"/>
            <a:chOff x="0" y="0"/>
            <a:chExt cx="171450" cy="166370"/>
          </a:xfrm>
        </p:grpSpPr>
        <p:sp>
          <p:nvSpPr>
            <p:cNvPr name="Freeform 11" id="11"/>
            <p:cNvSpPr/>
            <p:nvPr/>
          </p:nvSpPr>
          <p:spPr>
            <a:xfrm flipH="false" flipV="false" rot="0">
              <a:off x="44450" y="43180"/>
              <a:ext cx="74930" cy="77470"/>
            </a:xfrm>
            <a:custGeom>
              <a:avLst/>
              <a:gdLst/>
              <a:ahLst/>
              <a:cxnLst/>
              <a:rect r="r" b="b" t="t" l="l"/>
              <a:pathLst>
                <a:path h="77470" w="74930">
                  <a:moveTo>
                    <a:pt x="74930" y="25400"/>
                  </a:moveTo>
                  <a:cubicBezTo>
                    <a:pt x="43180" y="77470"/>
                    <a:pt x="12700" y="67310"/>
                    <a:pt x="6350" y="57150"/>
                  </a:cubicBezTo>
                  <a:cubicBezTo>
                    <a:pt x="0" y="45720"/>
                    <a:pt x="5080" y="15240"/>
                    <a:pt x="15240" y="7620"/>
                  </a:cubicBezTo>
                  <a:cubicBezTo>
                    <a:pt x="25400" y="0"/>
                    <a:pt x="66040" y="10160"/>
                    <a:pt x="66040" y="10160"/>
                  </a:cubicBezTo>
                </a:path>
              </a:pathLst>
            </a:custGeom>
            <a:solidFill>
              <a:srgbClr val="E7191F"/>
            </a:solidFill>
            <a:ln cap="sq">
              <a:noFill/>
              <a:prstDash val="solid"/>
              <a:miter/>
            </a:ln>
          </p:spPr>
        </p:sp>
      </p:grpSp>
      <p:grpSp>
        <p:nvGrpSpPr>
          <p:cNvPr name="Group 12" id="12"/>
          <p:cNvGrpSpPr/>
          <p:nvPr/>
        </p:nvGrpSpPr>
        <p:grpSpPr>
          <a:xfrm rot="0">
            <a:off x="3043238" y="270510"/>
            <a:ext cx="128588" cy="124777"/>
            <a:chOff x="0" y="0"/>
            <a:chExt cx="171450" cy="166370"/>
          </a:xfrm>
        </p:grpSpPr>
        <p:sp>
          <p:nvSpPr>
            <p:cNvPr name="Freeform 13" id="13"/>
            <p:cNvSpPr/>
            <p:nvPr/>
          </p:nvSpPr>
          <p:spPr>
            <a:xfrm flipH="false" flipV="false" rot="0">
              <a:off x="44450" y="41910"/>
              <a:ext cx="76200" cy="78740"/>
            </a:xfrm>
            <a:custGeom>
              <a:avLst/>
              <a:gdLst/>
              <a:ahLst/>
              <a:cxnLst/>
              <a:rect r="r" b="b" t="t" l="l"/>
              <a:pathLst>
                <a:path h="78740" w="76200">
                  <a:moveTo>
                    <a:pt x="76200" y="26670"/>
                  </a:moveTo>
                  <a:cubicBezTo>
                    <a:pt x="43180" y="78740"/>
                    <a:pt x="13970" y="68580"/>
                    <a:pt x="6350" y="58420"/>
                  </a:cubicBezTo>
                  <a:cubicBezTo>
                    <a:pt x="0" y="46990"/>
                    <a:pt x="6350" y="16510"/>
                    <a:pt x="16510" y="8890"/>
                  </a:cubicBezTo>
                  <a:cubicBezTo>
                    <a:pt x="25400" y="0"/>
                    <a:pt x="66040" y="11430"/>
                    <a:pt x="66040" y="11430"/>
                  </a:cubicBezTo>
                </a:path>
              </a:pathLst>
            </a:custGeom>
            <a:solidFill>
              <a:srgbClr val="E7191F"/>
            </a:solidFill>
            <a:ln cap="sq">
              <a:noFill/>
              <a:prstDash val="solid"/>
              <a:miter/>
            </a:ln>
          </p:spPr>
        </p:sp>
      </p:grpSp>
      <p:grpSp>
        <p:nvGrpSpPr>
          <p:cNvPr name="Group 14" id="14"/>
          <p:cNvGrpSpPr/>
          <p:nvPr/>
        </p:nvGrpSpPr>
        <p:grpSpPr>
          <a:xfrm rot="0">
            <a:off x="2563259" y="0"/>
            <a:ext cx="2257536" cy="970483"/>
            <a:chOff x="0" y="0"/>
            <a:chExt cx="3010048" cy="1293977"/>
          </a:xfrm>
        </p:grpSpPr>
        <p:grpSp>
          <p:nvGrpSpPr>
            <p:cNvPr name="Group 15" id="15"/>
            <p:cNvGrpSpPr/>
            <p:nvPr/>
          </p:nvGrpSpPr>
          <p:grpSpPr>
            <a:xfrm rot="0">
              <a:off x="0" y="0"/>
              <a:ext cx="3010048" cy="1293977"/>
              <a:chOff x="0" y="0"/>
              <a:chExt cx="809050" cy="347799"/>
            </a:xfrm>
          </p:grpSpPr>
          <p:sp>
            <p:nvSpPr>
              <p:cNvPr name="Freeform 16" id="16"/>
              <p:cNvSpPr/>
              <p:nvPr/>
            </p:nvSpPr>
            <p:spPr>
              <a:xfrm flipH="false" flipV="false" rot="0">
                <a:off x="0" y="0"/>
                <a:ext cx="809050" cy="347799"/>
              </a:xfrm>
              <a:custGeom>
                <a:avLst/>
                <a:gdLst/>
                <a:ahLst/>
                <a:cxnLst/>
                <a:rect r="r" b="b" t="t" l="l"/>
                <a:pathLst>
                  <a:path h="347799" w="809050">
                    <a:moveTo>
                      <a:pt x="0" y="0"/>
                    </a:moveTo>
                    <a:lnTo>
                      <a:pt x="809050" y="0"/>
                    </a:lnTo>
                    <a:lnTo>
                      <a:pt x="809050" y="347799"/>
                    </a:lnTo>
                    <a:lnTo>
                      <a:pt x="0" y="347799"/>
                    </a:lnTo>
                    <a:close/>
                  </a:path>
                </a:pathLst>
              </a:custGeom>
              <a:gradFill rotWithShape="true">
                <a:gsLst>
                  <a:gs pos="0">
                    <a:srgbClr val="FF3131">
                      <a:alpha val="100000"/>
                    </a:srgbClr>
                  </a:gs>
                  <a:gs pos="100000">
                    <a:srgbClr val="FF914D">
                      <a:alpha val="100000"/>
                    </a:srgbClr>
                  </a:gs>
                </a:gsLst>
                <a:lin ang="0"/>
              </a:gradFill>
            </p:spPr>
          </p:sp>
          <p:sp>
            <p:nvSpPr>
              <p:cNvPr name="TextBox 17" id="17"/>
              <p:cNvSpPr txBox="true"/>
              <p:nvPr/>
            </p:nvSpPr>
            <p:spPr>
              <a:xfrm>
                <a:off x="0" y="-38100"/>
                <a:ext cx="809050" cy="385899"/>
              </a:xfrm>
              <a:prstGeom prst="rect">
                <a:avLst/>
              </a:prstGeom>
            </p:spPr>
            <p:txBody>
              <a:bodyPr anchor="ctr" rtlCol="false" tIns="50800" lIns="50800" bIns="50800" rIns="50800"/>
              <a:lstStyle/>
              <a:p>
                <a:pPr algn="ctr">
                  <a:lnSpc>
                    <a:spcPts val="1800"/>
                  </a:lnSpc>
                </a:pPr>
              </a:p>
            </p:txBody>
          </p:sp>
        </p:grpSp>
        <p:sp>
          <p:nvSpPr>
            <p:cNvPr name="TextBox 18" id="18"/>
            <p:cNvSpPr txBox="true"/>
            <p:nvPr/>
          </p:nvSpPr>
          <p:spPr>
            <a:xfrm rot="0">
              <a:off x="1059721" y="69277"/>
              <a:ext cx="904557" cy="556681"/>
            </a:xfrm>
            <a:prstGeom prst="rect">
              <a:avLst/>
            </a:prstGeom>
          </p:spPr>
          <p:txBody>
            <a:bodyPr anchor="t" rtlCol="false" tIns="0" lIns="0" bIns="0" rIns="0">
              <a:spAutoFit/>
            </a:bodyPr>
            <a:lstStyle/>
            <a:p>
              <a:pPr algn="ctr" marL="0" indent="0" lvl="0">
                <a:lnSpc>
                  <a:spcPts val="3500"/>
                </a:lnSpc>
                <a:spcBef>
                  <a:spcPct val="0"/>
                </a:spcBef>
              </a:pPr>
              <a:r>
                <a:rPr lang="en-US" sz="2500">
                  <a:solidFill>
                    <a:srgbClr val="FFFFFF"/>
                  </a:solidFill>
                  <a:latin typeface="Open Sans Bold"/>
                </a:rPr>
                <a:t>ISLA</a:t>
              </a:r>
            </a:p>
          </p:txBody>
        </p:sp>
        <p:sp>
          <p:nvSpPr>
            <p:cNvPr name="TextBox 19" id="19"/>
            <p:cNvSpPr txBox="true"/>
            <p:nvPr/>
          </p:nvSpPr>
          <p:spPr>
            <a:xfrm rot="0">
              <a:off x="108024" y="599363"/>
              <a:ext cx="2794000" cy="503129"/>
            </a:xfrm>
            <a:prstGeom prst="rect">
              <a:avLst/>
            </a:prstGeom>
          </p:spPr>
          <p:txBody>
            <a:bodyPr anchor="t" rtlCol="false" tIns="0" lIns="0" bIns="0" rIns="0">
              <a:spAutoFit/>
            </a:bodyPr>
            <a:lstStyle/>
            <a:p>
              <a:pPr algn="ctr" marL="0" indent="0" lvl="0">
                <a:lnSpc>
                  <a:spcPts val="3220"/>
                </a:lnSpc>
                <a:spcBef>
                  <a:spcPct val="0"/>
                </a:spcBef>
              </a:pPr>
              <a:r>
                <a:rPr lang="en-US" sz="2300">
                  <a:solidFill>
                    <a:srgbClr val="FFFFFF"/>
                  </a:solidFill>
                  <a:latin typeface="Open Sans Bold"/>
                </a:rPr>
                <a:t>COMPETENCIA</a:t>
              </a:r>
            </a:p>
          </p:txBody>
        </p:sp>
      </p:grpSp>
      <p:grpSp>
        <p:nvGrpSpPr>
          <p:cNvPr name="Group 20" id="20"/>
          <p:cNvGrpSpPr/>
          <p:nvPr/>
        </p:nvGrpSpPr>
        <p:grpSpPr>
          <a:xfrm rot="0">
            <a:off x="0" y="3102110"/>
            <a:ext cx="7560000" cy="440891"/>
            <a:chOff x="0" y="0"/>
            <a:chExt cx="2709333" cy="158005"/>
          </a:xfrm>
        </p:grpSpPr>
        <p:sp>
          <p:nvSpPr>
            <p:cNvPr name="Freeform 21" id="21"/>
            <p:cNvSpPr/>
            <p:nvPr/>
          </p:nvSpPr>
          <p:spPr>
            <a:xfrm flipH="false" flipV="false" rot="0">
              <a:off x="0" y="0"/>
              <a:ext cx="2709333" cy="158005"/>
            </a:xfrm>
            <a:custGeom>
              <a:avLst/>
              <a:gdLst/>
              <a:ahLst/>
              <a:cxnLst/>
              <a:rect r="r" b="b" t="t" l="l"/>
              <a:pathLst>
                <a:path h="158005" w="2709333">
                  <a:moveTo>
                    <a:pt x="0" y="0"/>
                  </a:moveTo>
                  <a:lnTo>
                    <a:pt x="2709333" y="0"/>
                  </a:lnTo>
                  <a:lnTo>
                    <a:pt x="2709333" y="158005"/>
                  </a:lnTo>
                  <a:lnTo>
                    <a:pt x="0" y="158005"/>
                  </a:lnTo>
                  <a:close/>
                </a:path>
              </a:pathLst>
            </a:custGeom>
            <a:solidFill>
              <a:srgbClr val="E7191F"/>
            </a:solidFill>
          </p:spPr>
        </p:sp>
        <p:sp>
          <p:nvSpPr>
            <p:cNvPr name="TextBox 22" id="22"/>
            <p:cNvSpPr txBox="true"/>
            <p:nvPr/>
          </p:nvSpPr>
          <p:spPr>
            <a:xfrm>
              <a:off x="0" y="-38100"/>
              <a:ext cx="2709333" cy="196105"/>
            </a:xfrm>
            <a:prstGeom prst="rect">
              <a:avLst/>
            </a:prstGeom>
          </p:spPr>
          <p:txBody>
            <a:bodyPr anchor="ctr" rtlCol="false" tIns="50800" lIns="50800" bIns="50800" rIns="50800"/>
            <a:lstStyle/>
            <a:p>
              <a:pPr algn="ctr">
                <a:lnSpc>
                  <a:spcPts val="1800"/>
                </a:lnSpc>
              </a:pPr>
            </a:p>
          </p:txBody>
        </p:sp>
      </p:grpSp>
      <p:grpSp>
        <p:nvGrpSpPr>
          <p:cNvPr name="Group 23" id="23"/>
          <p:cNvGrpSpPr/>
          <p:nvPr/>
        </p:nvGrpSpPr>
        <p:grpSpPr>
          <a:xfrm rot="0">
            <a:off x="0" y="3543001"/>
            <a:ext cx="7560000" cy="2421889"/>
            <a:chOff x="0" y="0"/>
            <a:chExt cx="2709333" cy="867950"/>
          </a:xfrm>
        </p:grpSpPr>
        <p:sp>
          <p:nvSpPr>
            <p:cNvPr name="Freeform 24" id="24"/>
            <p:cNvSpPr/>
            <p:nvPr/>
          </p:nvSpPr>
          <p:spPr>
            <a:xfrm flipH="false" flipV="false" rot="0">
              <a:off x="0" y="0"/>
              <a:ext cx="2709333" cy="867950"/>
            </a:xfrm>
            <a:custGeom>
              <a:avLst/>
              <a:gdLst/>
              <a:ahLst/>
              <a:cxnLst/>
              <a:rect r="r" b="b" t="t" l="l"/>
              <a:pathLst>
                <a:path h="867950" w="2709333">
                  <a:moveTo>
                    <a:pt x="0" y="0"/>
                  </a:moveTo>
                  <a:lnTo>
                    <a:pt x="2709333" y="0"/>
                  </a:lnTo>
                  <a:lnTo>
                    <a:pt x="2709333" y="867950"/>
                  </a:lnTo>
                  <a:lnTo>
                    <a:pt x="0" y="867950"/>
                  </a:lnTo>
                  <a:close/>
                </a:path>
              </a:pathLst>
            </a:custGeom>
            <a:solidFill>
              <a:srgbClr val="FFB3B6"/>
            </a:solidFill>
          </p:spPr>
        </p:sp>
        <p:sp>
          <p:nvSpPr>
            <p:cNvPr name="TextBox 25" id="25"/>
            <p:cNvSpPr txBox="true"/>
            <p:nvPr/>
          </p:nvSpPr>
          <p:spPr>
            <a:xfrm>
              <a:off x="0" y="-38100"/>
              <a:ext cx="2709333" cy="906050"/>
            </a:xfrm>
            <a:prstGeom prst="rect">
              <a:avLst/>
            </a:prstGeom>
          </p:spPr>
          <p:txBody>
            <a:bodyPr anchor="ctr" rtlCol="false" tIns="50800" lIns="50800" bIns="50800" rIns="50800"/>
            <a:lstStyle/>
            <a:p>
              <a:pPr algn="ctr">
                <a:lnSpc>
                  <a:spcPts val="1800"/>
                </a:lnSpc>
              </a:pPr>
            </a:p>
          </p:txBody>
        </p:sp>
      </p:grpSp>
      <p:grpSp>
        <p:nvGrpSpPr>
          <p:cNvPr name="Group 26" id="26"/>
          <p:cNvGrpSpPr/>
          <p:nvPr/>
        </p:nvGrpSpPr>
        <p:grpSpPr>
          <a:xfrm rot="0">
            <a:off x="6747718" y="26762"/>
            <a:ext cx="712810" cy="978602"/>
            <a:chOff x="0" y="0"/>
            <a:chExt cx="950414" cy="1304802"/>
          </a:xfrm>
        </p:grpSpPr>
        <p:grpSp>
          <p:nvGrpSpPr>
            <p:cNvPr name="Group 27" id="27"/>
            <p:cNvGrpSpPr/>
            <p:nvPr/>
          </p:nvGrpSpPr>
          <p:grpSpPr>
            <a:xfrm rot="0">
              <a:off x="0" y="0"/>
              <a:ext cx="950414" cy="950414"/>
              <a:chOff x="0" y="0"/>
              <a:chExt cx="812800" cy="812800"/>
            </a:xfrm>
          </p:grpSpPr>
          <p:sp>
            <p:nvSpPr>
              <p:cNvPr name="Freeform 28" id="28"/>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4ECCD"/>
              </a:solidFill>
            </p:spPr>
          </p:sp>
          <p:sp>
            <p:nvSpPr>
              <p:cNvPr name="TextBox 29" id="29"/>
              <p:cNvSpPr txBox="true"/>
              <p:nvPr/>
            </p:nvSpPr>
            <p:spPr>
              <a:xfrm>
                <a:off x="76200" y="38100"/>
                <a:ext cx="660400" cy="698500"/>
              </a:xfrm>
              <a:prstGeom prst="rect">
                <a:avLst/>
              </a:prstGeom>
            </p:spPr>
            <p:txBody>
              <a:bodyPr anchor="ctr" rtlCol="false" tIns="50800" lIns="50800" bIns="50800" rIns="50800"/>
              <a:lstStyle/>
              <a:p>
                <a:pPr algn="ctr">
                  <a:lnSpc>
                    <a:spcPts val="1800"/>
                  </a:lnSpc>
                </a:pPr>
              </a:p>
            </p:txBody>
          </p:sp>
        </p:grpSp>
        <p:sp>
          <p:nvSpPr>
            <p:cNvPr name="Freeform 30" id="30"/>
            <p:cNvSpPr/>
            <p:nvPr/>
          </p:nvSpPr>
          <p:spPr>
            <a:xfrm flipH="false" flipV="false" rot="0">
              <a:off x="0" y="53280"/>
              <a:ext cx="738398" cy="1251522"/>
            </a:xfrm>
            <a:custGeom>
              <a:avLst/>
              <a:gdLst/>
              <a:ahLst/>
              <a:cxnLst/>
              <a:rect r="r" b="b" t="t" l="l"/>
              <a:pathLst>
                <a:path h="1251522" w="738398">
                  <a:moveTo>
                    <a:pt x="0" y="0"/>
                  </a:moveTo>
                  <a:lnTo>
                    <a:pt x="738398" y="0"/>
                  </a:lnTo>
                  <a:lnTo>
                    <a:pt x="738398" y="1251522"/>
                  </a:lnTo>
                  <a:lnTo>
                    <a:pt x="0" y="1251522"/>
                  </a:lnTo>
                  <a:lnTo>
                    <a:pt x="0" y="0"/>
                  </a:lnTo>
                  <a:close/>
                </a:path>
              </a:pathLst>
            </a:custGeom>
            <a:blipFill>
              <a:blip r:embed="rId5"/>
              <a:stretch>
                <a:fillRect l="0" t="0" r="0" b="0"/>
              </a:stretch>
            </a:blipFill>
          </p:spPr>
        </p:sp>
      </p:grpSp>
      <p:grpSp>
        <p:nvGrpSpPr>
          <p:cNvPr name="Group 31" id="31"/>
          <p:cNvGrpSpPr/>
          <p:nvPr/>
        </p:nvGrpSpPr>
        <p:grpSpPr>
          <a:xfrm rot="0">
            <a:off x="5982845" y="42194"/>
            <a:ext cx="712810" cy="978602"/>
            <a:chOff x="0" y="0"/>
            <a:chExt cx="950414" cy="1304802"/>
          </a:xfrm>
        </p:grpSpPr>
        <p:grpSp>
          <p:nvGrpSpPr>
            <p:cNvPr name="Group 32" id="32"/>
            <p:cNvGrpSpPr/>
            <p:nvPr/>
          </p:nvGrpSpPr>
          <p:grpSpPr>
            <a:xfrm rot="0">
              <a:off x="0" y="0"/>
              <a:ext cx="950414" cy="950414"/>
              <a:chOff x="0" y="0"/>
              <a:chExt cx="812800" cy="812800"/>
            </a:xfrm>
          </p:grpSpPr>
          <p:sp>
            <p:nvSpPr>
              <p:cNvPr name="Freeform 33" id="33"/>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4ECCD"/>
              </a:solidFill>
            </p:spPr>
          </p:sp>
          <p:sp>
            <p:nvSpPr>
              <p:cNvPr name="TextBox 34" id="34"/>
              <p:cNvSpPr txBox="true"/>
              <p:nvPr/>
            </p:nvSpPr>
            <p:spPr>
              <a:xfrm>
                <a:off x="76200" y="38100"/>
                <a:ext cx="660400" cy="698500"/>
              </a:xfrm>
              <a:prstGeom prst="rect">
                <a:avLst/>
              </a:prstGeom>
            </p:spPr>
            <p:txBody>
              <a:bodyPr anchor="ctr" rtlCol="false" tIns="50800" lIns="50800" bIns="50800" rIns="50800"/>
              <a:lstStyle/>
              <a:p>
                <a:pPr algn="ctr">
                  <a:lnSpc>
                    <a:spcPts val="1800"/>
                  </a:lnSpc>
                </a:pPr>
              </a:p>
            </p:txBody>
          </p:sp>
        </p:grpSp>
        <p:sp>
          <p:nvSpPr>
            <p:cNvPr name="Freeform 35" id="35"/>
            <p:cNvSpPr/>
            <p:nvPr/>
          </p:nvSpPr>
          <p:spPr>
            <a:xfrm flipH="false" flipV="false" rot="0">
              <a:off x="0" y="53280"/>
              <a:ext cx="738398" cy="1251522"/>
            </a:xfrm>
            <a:custGeom>
              <a:avLst/>
              <a:gdLst/>
              <a:ahLst/>
              <a:cxnLst/>
              <a:rect r="r" b="b" t="t" l="l"/>
              <a:pathLst>
                <a:path h="1251522" w="738398">
                  <a:moveTo>
                    <a:pt x="0" y="0"/>
                  </a:moveTo>
                  <a:lnTo>
                    <a:pt x="738398" y="0"/>
                  </a:lnTo>
                  <a:lnTo>
                    <a:pt x="738398" y="1251522"/>
                  </a:lnTo>
                  <a:lnTo>
                    <a:pt x="0" y="1251522"/>
                  </a:lnTo>
                  <a:lnTo>
                    <a:pt x="0" y="0"/>
                  </a:lnTo>
                  <a:close/>
                </a:path>
              </a:pathLst>
            </a:custGeom>
            <a:blipFill>
              <a:blip r:embed="rId5"/>
              <a:stretch>
                <a:fillRect l="0" t="0" r="0" b="0"/>
              </a:stretch>
            </a:blipFill>
          </p:spPr>
        </p:sp>
      </p:grpSp>
      <p:grpSp>
        <p:nvGrpSpPr>
          <p:cNvPr name="Group 36" id="36"/>
          <p:cNvGrpSpPr/>
          <p:nvPr/>
        </p:nvGrpSpPr>
        <p:grpSpPr>
          <a:xfrm rot="0">
            <a:off x="5222410" y="42194"/>
            <a:ext cx="712810" cy="978602"/>
            <a:chOff x="0" y="0"/>
            <a:chExt cx="950414" cy="1304802"/>
          </a:xfrm>
        </p:grpSpPr>
        <p:grpSp>
          <p:nvGrpSpPr>
            <p:cNvPr name="Group 37" id="37"/>
            <p:cNvGrpSpPr/>
            <p:nvPr/>
          </p:nvGrpSpPr>
          <p:grpSpPr>
            <a:xfrm rot="0">
              <a:off x="0" y="0"/>
              <a:ext cx="950414" cy="950414"/>
              <a:chOff x="0" y="0"/>
              <a:chExt cx="812800" cy="812800"/>
            </a:xfrm>
          </p:grpSpPr>
          <p:sp>
            <p:nvSpPr>
              <p:cNvPr name="Freeform 38" id="38"/>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4ECCD"/>
              </a:solidFill>
            </p:spPr>
          </p:sp>
          <p:sp>
            <p:nvSpPr>
              <p:cNvPr name="TextBox 39" id="39"/>
              <p:cNvSpPr txBox="true"/>
              <p:nvPr/>
            </p:nvSpPr>
            <p:spPr>
              <a:xfrm>
                <a:off x="76200" y="38100"/>
                <a:ext cx="660400" cy="698500"/>
              </a:xfrm>
              <a:prstGeom prst="rect">
                <a:avLst/>
              </a:prstGeom>
            </p:spPr>
            <p:txBody>
              <a:bodyPr anchor="ctr" rtlCol="false" tIns="50800" lIns="50800" bIns="50800" rIns="50800"/>
              <a:lstStyle/>
              <a:p>
                <a:pPr algn="ctr">
                  <a:lnSpc>
                    <a:spcPts val="1800"/>
                  </a:lnSpc>
                </a:pPr>
              </a:p>
            </p:txBody>
          </p:sp>
        </p:grpSp>
        <p:sp>
          <p:nvSpPr>
            <p:cNvPr name="Freeform 40" id="40"/>
            <p:cNvSpPr/>
            <p:nvPr/>
          </p:nvSpPr>
          <p:spPr>
            <a:xfrm flipH="false" flipV="false" rot="0">
              <a:off x="0" y="53280"/>
              <a:ext cx="738398" cy="1251522"/>
            </a:xfrm>
            <a:custGeom>
              <a:avLst/>
              <a:gdLst/>
              <a:ahLst/>
              <a:cxnLst/>
              <a:rect r="r" b="b" t="t" l="l"/>
              <a:pathLst>
                <a:path h="1251522" w="738398">
                  <a:moveTo>
                    <a:pt x="0" y="0"/>
                  </a:moveTo>
                  <a:lnTo>
                    <a:pt x="738398" y="0"/>
                  </a:lnTo>
                  <a:lnTo>
                    <a:pt x="738398" y="1251522"/>
                  </a:lnTo>
                  <a:lnTo>
                    <a:pt x="0" y="1251522"/>
                  </a:lnTo>
                  <a:lnTo>
                    <a:pt x="0" y="0"/>
                  </a:lnTo>
                  <a:close/>
                </a:path>
              </a:pathLst>
            </a:custGeom>
            <a:blipFill>
              <a:blip r:embed="rId5"/>
              <a:stretch>
                <a:fillRect l="0" t="0" r="0" b="0"/>
              </a:stretch>
            </a:blipFill>
          </p:spPr>
        </p:sp>
      </p:grpSp>
      <p:grpSp>
        <p:nvGrpSpPr>
          <p:cNvPr name="Group 41" id="41"/>
          <p:cNvGrpSpPr/>
          <p:nvPr/>
        </p:nvGrpSpPr>
        <p:grpSpPr>
          <a:xfrm rot="0">
            <a:off x="5188499" y="8033994"/>
            <a:ext cx="2268000" cy="1547663"/>
            <a:chOff x="0" y="0"/>
            <a:chExt cx="812800" cy="554647"/>
          </a:xfrm>
        </p:grpSpPr>
        <p:sp>
          <p:nvSpPr>
            <p:cNvPr name="Freeform 42" id="42"/>
            <p:cNvSpPr/>
            <p:nvPr/>
          </p:nvSpPr>
          <p:spPr>
            <a:xfrm flipH="false" flipV="false" rot="0">
              <a:off x="0" y="0"/>
              <a:ext cx="812800" cy="554647"/>
            </a:xfrm>
            <a:custGeom>
              <a:avLst/>
              <a:gdLst/>
              <a:ahLst/>
              <a:cxnLst/>
              <a:rect r="r" b="b" t="t" l="l"/>
              <a:pathLst>
                <a:path h="554647" w="812800">
                  <a:moveTo>
                    <a:pt x="126301" y="0"/>
                  </a:moveTo>
                  <a:lnTo>
                    <a:pt x="686499" y="0"/>
                  </a:lnTo>
                  <a:cubicBezTo>
                    <a:pt x="719996" y="0"/>
                    <a:pt x="752121" y="13307"/>
                    <a:pt x="775807" y="36993"/>
                  </a:cubicBezTo>
                  <a:cubicBezTo>
                    <a:pt x="799493" y="60679"/>
                    <a:pt x="812800" y="92804"/>
                    <a:pt x="812800" y="126301"/>
                  </a:cubicBezTo>
                  <a:lnTo>
                    <a:pt x="812800" y="428346"/>
                  </a:lnTo>
                  <a:cubicBezTo>
                    <a:pt x="812800" y="461843"/>
                    <a:pt x="799493" y="493969"/>
                    <a:pt x="775807" y="517655"/>
                  </a:cubicBezTo>
                  <a:cubicBezTo>
                    <a:pt x="752121" y="541341"/>
                    <a:pt x="719996" y="554647"/>
                    <a:pt x="686499" y="554647"/>
                  </a:cubicBezTo>
                  <a:lnTo>
                    <a:pt x="126301" y="554647"/>
                  </a:lnTo>
                  <a:cubicBezTo>
                    <a:pt x="92804" y="554647"/>
                    <a:pt x="60679" y="541341"/>
                    <a:pt x="36993" y="517655"/>
                  </a:cubicBezTo>
                  <a:cubicBezTo>
                    <a:pt x="13307" y="493969"/>
                    <a:pt x="0" y="461843"/>
                    <a:pt x="0" y="428346"/>
                  </a:cubicBezTo>
                  <a:lnTo>
                    <a:pt x="0" y="126301"/>
                  </a:lnTo>
                  <a:cubicBezTo>
                    <a:pt x="0" y="92804"/>
                    <a:pt x="13307" y="60679"/>
                    <a:pt x="36993" y="36993"/>
                  </a:cubicBezTo>
                  <a:cubicBezTo>
                    <a:pt x="60679" y="13307"/>
                    <a:pt x="92804" y="0"/>
                    <a:pt x="126301" y="0"/>
                  </a:cubicBezTo>
                  <a:close/>
                </a:path>
              </a:pathLst>
            </a:custGeom>
            <a:solidFill>
              <a:srgbClr val="FFFFFF"/>
            </a:solidFill>
          </p:spPr>
        </p:sp>
        <p:sp>
          <p:nvSpPr>
            <p:cNvPr name="TextBox 43" id="43"/>
            <p:cNvSpPr txBox="true"/>
            <p:nvPr/>
          </p:nvSpPr>
          <p:spPr>
            <a:xfrm>
              <a:off x="0" y="-38100"/>
              <a:ext cx="812800" cy="592747"/>
            </a:xfrm>
            <a:prstGeom prst="rect">
              <a:avLst/>
            </a:prstGeom>
          </p:spPr>
          <p:txBody>
            <a:bodyPr anchor="ctr" rtlCol="false" tIns="50800" lIns="50800" bIns="50800" rIns="50800"/>
            <a:lstStyle/>
            <a:p>
              <a:pPr algn="ctr">
                <a:lnSpc>
                  <a:spcPts val="1800"/>
                </a:lnSpc>
              </a:pPr>
            </a:p>
          </p:txBody>
        </p:sp>
      </p:grpSp>
      <p:sp>
        <p:nvSpPr>
          <p:cNvPr name="Freeform 44" id="44"/>
          <p:cNvSpPr/>
          <p:nvPr/>
        </p:nvSpPr>
        <p:spPr>
          <a:xfrm flipH="false" flipV="false" rot="0">
            <a:off x="5404347" y="8136669"/>
            <a:ext cx="1869806" cy="1489003"/>
          </a:xfrm>
          <a:custGeom>
            <a:avLst/>
            <a:gdLst/>
            <a:ahLst/>
            <a:cxnLst/>
            <a:rect r="r" b="b" t="t" l="l"/>
            <a:pathLst>
              <a:path h="1489003" w="1869806">
                <a:moveTo>
                  <a:pt x="0" y="0"/>
                </a:moveTo>
                <a:lnTo>
                  <a:pt x="1869807" y="0"/>
                </a:lnTo>
                <a:lnTo>
                  <a:pt x="1869807" y="1489003"/>
                </a:lnTo>
                <a:lnTo>
                  <a:pt x="0" y="1489003"/>
                </a:lnTo>
                <a:lnTo>
                  <a:pt x="0" y="0"/>
                </a:lnTo>
                <a:close/>
              </a:path>
            </a:pathLst>
          </a:custGeom>
          <a:blipFill>
            <a:blip r:embed="rId6"/>
            <a:stretch>
              <a:fillRect l="0" t="-5168" r="0" b="0"/>
            </a:stretch>
          </a:blipFill>
        </p:spPr>
      </p:sp>
      <p:sp>
        <p:nvSpPr>
          <p:cNvPr name="TextBox 45" id="45"/>
          <p:cNvSpPr txBox="true"/>
          <p:nvPr/>
        </p:nvSpPr>
        <p:spPr>
          <a:xfrm rot="0">
            <a:off x="433569" y="6117290"/>
            <a:ext cx="6817682" cy="1714664"/>
          </a:xfrm>
          <a:prstGeom prst="rect">
            <a:avLst/>
          </a:prstGeom>
        </p:spPr>
        <p:txBody>
          <a:bodyPr anchor="t" rtlCol="false" tIns="0" lIns="0" bIns="0" rIns="0">
            <a:spAutoFit/>
          </a:bodyPr>
          <a:lstStyle/>
          <a:p>
            <a:pPr algn="l">
              <a:lnSpc>
                <a:spcPts val="2623"/>
              </a:lnSpc>
            </a:pPr>
            <a:r>
              <a:rPr lang="en-US" sz="1726" spc="43">
                <a:solidFill>
                  <a:srgbClr val="FFFFFF"/>
                </a:solidFill>
                <a:latin typeface="Raleway Bold"/>
              </a:rPr>
              <a:t>Actividad:</a:t>
            </a:r>
            <a:r>
              <a:rPr lang="en-US" sz="1726" spc="43">
                <a:solidFill>
                  <a:srgbClr val="FDC128"/>
                </a:solidFill>
                <a:latin typeface="Raleway Bold"/>
              </a:rPr>
              <a:t> </a:t>
            </a:r>
          </a:p>
          <a:p>
            <a:pPr algn="l">
              <a:lnSpc>
                <a:spcPts val="1452"/>
              </a:lnSpc>
            </a:pPr>
            <a:r>
              <a:rPr lang="en-US" sz="1200" spc="-39">
                <a:solidFill>
                  <a:srgbClr val="FFFFFF"/>
                </a:solidFill>
                <a:latin typeface="Raleway Bold"/>
              </a:rPr>
              <a:t>Hoy, día de la despedida, hemos decidido organizar una fiesta especial para recordar todos los desafíos que has ido superando.</a:t>
            </a:r>
          </a:p>
          <a:p>
            <a:pPr algn="l">
              <a:lnSpc>
                <a:spcPts val="968"/>
              </a:lnSpc>
            </a:pPr>
          </a:p>
          <a:p>
            <a:pPr marL="0" indent="0" lvl="1">
              <a:lnSpc>
                <a:spcPts val="1452"/>
              </a:lnSpc>
            </a:pPr>
            <a:r>
              <a:rPr lang="en-US" sz="1200" spc="-39">
                <a:solidFill>
                  <a:srgbClr val="FFFFFF"/>
                </a:solidFill>
                <a:latin typeface="Raleway Bold"/>
              </a:rPr>
              <a:t>Las mesas están llenas de delicias locales. Y por supuesto de café, que ya sabes es nuestra especialidad. Esta vez nos vas a ayudar a servirlo. Pero como todo hasta ahora en Isla Competencia no va a ser de la manera tradicional, Por eso las tazas se llenarán a través de un sistema de tuberías conectadas a una fuente de café ubicada estratégicamente. Tu misión consiste en programar la ruta óptima, considerando factores como la longitud de los conductos o la velocidad del flujo.</a:t>
            </a:r>
          </a:p>
        </p:txBody>
      </p:sp>
      <p:sp>
        <p:nvSpPr>
          <p:cNvPr name="TextBox 46" id="46"/>
          <p:cNvSpPr txBox="true"/>
          <p:nvPr/>
        </p:nvSpPr>
        <p:spPr>
          <a:xfrm rot="0">
            <a:off x="2469667" y="9780620"/>
            <a:ext cx="2694845" cy="726406"/>
          </a:xfrm>
          <a:prstGeom prst="rect">
            <a:avLst/>
          </a:prstGeom>
        </p:spPr>
        <p:txBody>
          <a:bodyPr anchor="t" rtlCol="false" tIns="0" lIns="0" bIns="0" rIns="0">
            <a:spAutoFit/>
          </a:bodyPr>
          <a:lstStyle/>
          <a:p>
            <a:pPr algn="ctr" marL="0" indent="0" lvl="1">
              <a:lnSpc>
                <a:spcPts val="1436"/>
              </a:lnSpc>
            </a:pPr>
            <a:r>
              <a:rPr lang="en-US" sz="1026" spc="25">
                <a:solidFill>
                  <a:srgbClr val="2F4052"/>
                </a:solidFill>
                <a:latin typeface="Raleway Bold"/>
              </a:rPr>
              <a:t>COMPUTACIONAL+: Plataforma de Recursos Educativos Abiertos de Pensamiento Computacional para colectivos de baja cualificación</a:t>
            </a:r>
          </a:p>
        </p:txBody>
      </p:sp>
      <p:sp>
        <p:nvSpPr>
          <p:cNvPr name="TextBox 47" id="47"/>
          <p:cNvSpPr txBox="true"/>
          <p:nvPr/>
        </p:nvSpPr>
        <p:spPr>
          <a:xfrm rot="0">
            <a:off x="82051" y="3185530"/>
            <a:ext cx="7379133" cy="293102"/>
          </a:xfrm>
          <a:prstGeom prst="rect">
            <a:avLst/>
          </a:prstGeom>
        </p:spPr>
        <p:txBody>
          <a:bodyPr anchor="t" rtlCol="false" tIns="0" lIns="0" bIns="0" rIns="0">
            <a:spAutoFit/>
          </a:bodyPr>
          <a:lstStyle/>
          <a:p>
            <a:pPr algn="ctr">
              <a:lnSpc>
                <a:spcPts val="2168"/>
              </a:lnSpc>
            </a:pPr>
            <a:r>
              <a:rPr lang="en-US" sz="2105" spc="155">
                <a:solidFill>
                  <a:srgbClr val="FFFFFF"/>
                </a:solidFill>
                <a:latin typeface="Raleway Bold"/>
              </a:rPr>
              <a:t>ACTIVIDAD 15. LA DESPEDIDA</a:t>
            </a:r>
          </a:p>
        </p:txBody>
      </p:sp>
      <p:sp>
        <p:nvSpPr>
          <p:cNvPr name="TextBox 48" id="48"/>
          <p:cNvSpPr txBox="true"/>
          <p:nvPr/>
        </p:nvSpPr>
        <p:spPr>
          <a:xfrm rot="0">
            <a:off x="433569" y="3639620"/>
            <a:ext cx="6817682" cy="2144295"/>
          </a:xfrm>
          <a:prstGeom prst="rect">
            <a:avLst/>
          </a:prstGeom>
        </p:spPr>
        <p:txBody>
          <a:bodyPr anchor="t" rtlCol="false" tIns="0" lIns="0" bIns="0" rIns="0">
            <a:spAutoFit/>
          </a:bodyPr>
          <a:lstStyle/>
          <a:p>
            <a:pPr>
              <a:lnSpc>
                <a:spcPts val="2503"/>
              </a:lnSpc>
            </a:pPr>
            <a:r>
              <a:rPr lang="en-US" sz="1726" spc="43">
                <a:solidFill>
                  <a:srgbClr val="FFFFFF"/>
                </a:solidFill>
                <a:latin typeface="Raleway Bold"/>
              </a:rPr>
              <a:t>Objetivo:</a:t>
            </a:r>
          </a:p>
          <a:p>
            <a:pPr marL="259082" indent="-129541" lvl="1">
              <a:lnSpc>
                <a:spcPts val="1440"/>
              </a:lnSpc>
              <a:buFont typeface="Arial"/>
              <a:buChar char="•"/>
            </a:pPr>
            <a:r>
              <a:rPr lang="en-US" sz="1200" spc="-6">
                <a:solidFill>
                  <a:srgbClr val="394E63"/>
                </a:solidFill>
                <a:latin typeface="Raleway Bold"/>
              </a:rPr>
              <a:t>Desarrollar la capacidad de crear y seguir algoritmos para navegar eficientemente a través del laberinto y dirigir el flujo</a:t>
            </a:r>
          </a:p>
          <a:p>
            <a:pPr marL="259082" indent="-129541" lvl="1">
              <a:lnSpc>
                <a:spcPts val="1440"/>
              </a:lnSpc>
              <a:buFont typeface="Arial"/>
              <a:buChar char="•"/>
            </a:pPr>
            <a:r>
              <a:rPr lang="en-US" sz="1200" spc="-6">
                <a:solidFill>
                  <a:srgbClr val="394E63"/>
                </a:solidFill>
                <a:latin typeface="Raleway Bold"/>
              </a:rPr>
              <a:t>Utilizar el pensamiento lógico y la resolución de problemas para superar obstáculos y optimizar el proceso</a:t>
            </a:r>
          </a:p>
          <a:p>
            <a:pPr marL="259082" indent="-129541" lvl="1">
              <a:lnSpc>
                <a:spcPts val="1440"/>
              </a:lnSpc>
              <a:buFont typeface="Arial"/>
              <a:buChar char="•"/>
            </a:pPr>
            <a:r>
              <a:rPr lang="en-US" sz="1200" spc="-6">
                <a:solidFill>
                  <a:srgbClr val="394E63"/>
                </a:solidFill>
                <a:latin typeface="Raleway Bold"/>
              </a:rPr>
              <a:t>M</a:t>
            </a:r>
            <a:r>
              <a:rPr lang="en-US" sz="1200" spc="-6">
                <a:solidFill>
                  <a:srgbClr val="394E63"/>
                </a:solidFill>
                <a:latin typeface="Raleway Bold"/>
              </a:rPr>
              <a:t>ejorar la comprensión espacial y anticipar las consecuencias de los procesos de toma de decisiones.</a:t>
            </a:r>
          </a:p>
          <a:p>
            <a:pPr marL="259082" indent="-129541" lvl="1">
              <a:lnSpc>
                <a:spcPts val="1440"/>
              </a:lnSpc>
              <a:buFont typeface="Arial"/>
              <a:buChar char="•"/>
            </a:pPr>
            <a:r>
              <a:rPr lang="en-US" sz="1200" spc="-6">
                <a:solidFill>
                  <a:srgbClr val="394E63"/>
                </a:solidFill>
                <a:latin typeface="Raleway Bold"/>
              </a:rPr>
              <a:t>Es</a:t>
            </a:r>
            <a:r>
              <a:rPr lang="en-US" sz="1200" spc="-6">
                <a:solidFill>
                  <a:srgbClr val="394E63"/>
                </a:solidFill>
                <a:latin typeface="Raleway Bold"/>
              </a:rPr>
              <a:t>timular la creatividad en la búsqueda de soluciones innovadoras para superar desafíos inesperados</a:t>
            </a:r>
          </a:p>
          <a:p>
            <a:pPr marL="259082" indent="-129541" lvl="1">
              <a:lnSpc>
                <a:spcPts val="1440"/>
              </a:lnSpc>
              <a:buFont typeface="Arial"/>
              <a:buChar char="•"/>
            </a:pPr>
            <a:r>
              <a:rPr lang="en-US" sz="1200" spc="-6">
                <a:solidFill>
                  <a:srgbClr val="394E63"/>
                </a:solidFill>
                <a:latin typeface="Raleway Bold"/>
              </a:rPr>
              <a:t>Poner en práctica la habilidad de "programar mentalmente" la planificación de una , anticipando y ajustando acciones a medida que se avanza en la actividad.</a:t>
            </a:r>
          </a:p>
        </p:txBody>
      </p:sp>
      <p:sp>
        <p:nvSpPr>
          <p:cNvPr name="TextBox 49" id="49"/>
          <p:cNvSpPr txBox="true"/>
          <p:nvPr/>
        </p:nvSpPr>
        <p:spPr>
          <a:xfrm rot="0">
            <a:off x="433569" y="7958502"/>
            <a:ext cx="4535048" cy="1337310"/>
          </a:xfrm>
          <a:prstGeom prst="rect">
            <a:avLst/>
          </a:prstGeom>
        </p:spPr>
        <p:txBody>
          <a:bodyPr anchor="t" rtlCol="false" tIns="0" lIns="0" bIns="0" rIns="0">
            <a:spAutoFit/>
          </a:bodyPr>
          <a:lstStyle/>
          <a:p>
            <a:pPr marL="0" indent="0" lvl="1">
              <a:lnSpc>
                <a:spcPts val="1560"/>
              </a:lnSpc>
            </a:pPr>
            <a:r>
              <a:rPr lang="en-US" sz="1200">
                <a:solidFill>
                  <a:srgbClr val="FFFFFF"/>
                </a:solidFill>
                <a:latin typeface="Raleway Bold"/>
              </a:rPr>
              <a:t>Ten en cuenta que la creatividad y la resolución de problemas son clave para alcanzar el objetivo. Quien logre llenar primero su taza será declarado ganador, aunque la verdadera victoria reside en el aprendizaje colectivo compartido durante esta experiencia de desarrollo de los principios del Pensamiento Computacional aplicados al Aprendizaje a lo largo de la Vida.</a:t>
            </a:r>
          </a:p>
        </p:txBody>
      </p:sp>
    </p:spTree>
  </p:cSld>
  <p:clrMapOvr>
    <a:masterClrMapping/>
  </p:clrMapOvr>
</p:sld>
</file>

<file path=ppt/slides/slide1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8382" y="-180000"/>
            <a:ext cx="7568382" cy="4268620"/>
          </a:xfrm>
          <a:custGeom>
            <a:avLst/>
            <a:gdLst/>
            <a:ahLst/>
            <a:cxnLst/>
            <a:rect r="r" b="b" t="t" l="l"/>
            <a:pathLst>
              <a:path h="4268620" w="7568382">
                <a:moveTo>
                  <a:pt x="0" y="0"/>
                </a:moveTo>
                <a:lnTo>
                  <a:pt x="7568382" y="0"/>
                </a:lnTo>
                <a:lnTo>
                  <a:pt x="7568382" y="4268620"/>
                </a:lnTo>
                <a:lnTo>
                  <a:pt x="0" y="4268620"/>
                </a:lnTo>
                <a:lnTo>
                  <a:pt x="0" y="0"/>
                </a:lnTo>
                <a:close/>
              </a:path>
            </a:pathLst>
          </a:custGeom>
          <a:blipFill>
            <a:blip r:embed="rId2"/>
            <a:stretch>
              <a:fillRect l="0" t="-13737" r="0" b="-63564"/>
            </a:stretch>
          </a:blipFill>
        </p:spPr>
      </p:sp>
      <p:grpSp>
        <p:nvGrpSpPr>
          <p:cNvPr name="Group 3" id="3"/>
          <p:cNvGrpSpPr/>
          <p:nvPr/>
        </p:nvGrpSpPr>
        <p:grpSpPr>
          <a:xfrm rot="0">
            <a:off x="-61785" y="4088620"/>
            <a:ext cx="7683569" cy="5476195"/>
            <a:chOff x="0" y="0"/>
            <a:chExt cx="3526543" cy="2513420"/>
          </a:xfrm>
        </p:grpSpPr>
        <p:sp>
          <p:nvSpPr>
            <p:cNvPr name="Freeform 4" id="4"/>
            <p:cNvSpPr/>
            <p:nvPr/>
          </p:nvSpPr>
          <p:spPr>
            <a:xfrm flipH="false" flipV="false" rot="0">
              <a:off x="0" y="0"/>
              <a:ext cx="3526543" cy="2513420"/>
            </a:xfrm>
            <a:custGeom>
              <a:avLst/>
              <a:gdLst/>
              <a:ahLst/>
              <a:cxnLst/>
              <a:rect r="r" b="b" t="t" l="l"/>
              <a:pathLst>
                <a:path h="2513420" w="3526543">
                  <a:moveTo>
                    <a:pt x="0" y="0"/>
                  </a:moveTo>
                  <a:lnTo>
                    <a:pt x="3526543" y="0"/>
                  </a:lnTo>
                  <a:lnTo>
                    <a:pt x="3526543" y="2513420"/>
                  </a:lnTo>
                  <a:lnTo>
                    <a:pt x="0" y="2513420"/>
                  </a:lnTo>
                  <a:close/>
                </a:path>
              </a:pathLst>
            </a:custGeom>
            <a:solidFill>
              <a:srgbClr val="E7191F"/>
            </a:solidFill>
            <a:ln w="19050" cap="sq">
              <a:solidFill>
                <a:srgbClr val="E7191F"/>
              </a:solidFill>
              <a:prstDash val="solid"/>
              <a:miter/>
            </a:ln>
          </p:spPr>
        </p:sp>
        <p:sp>
          <p:nvSpPr>
            <p:cNvPr name="TextBox 5" id="5"/>
            <p:cNvSpPr txBox="true"/>
            <p:nvPr/>
          </p:nvSpPr>
          <p:spPr>
            <a:xfrm>
              <a:off x="0" y="-28575"/>
              <a:ext cx="3526543" cy="2541995"/>
            </a:xfrm>
            <a:prstGeom prst="rect">
              <a:avLst/>
            </a:prstGeom>
          </p:spPr>
          <p:txBody>
            <a:bodyPr anchor="ctr" rtlCol="false" tIns="26030" lIns="26030" bIns="26030" rIns="26030"/>
            <a:lstStyle/>
            <a:p>
              <a:pPr algn="ctr">
                <a:lnSpc>
                  <a:spcPts val="1424"/>
                </a:lnSpc>
              </a:pPr>
            </a:p>
          </p:txBody>
        </p:sp>
      </p:grpSp>
      <p:sp>
        <p:nvSpPr>
          <p:cNvPr name="Freeform 6" id="6"/>
          <p:cNvSpPr/>
          <p:nvPr/>
        </p:nvSpPr>
        <p:spPr>
          <a:xfrm flipH="false" flipV="false" rot="0">
            <a:off x="5540741" y="9716706"/>
            <a:ext cx="1624564" cy="771482"/>
          </a:xfrm>
          <a:custGeom>
            <a:avLst/>
            <a:gdLst/>
            <a:ahLst/>
            <a:cxnLst/>
            <a:rect r="r" b="b" t="t" l="l"/>
            <a:pathLst>
              <a:path h="771482" w="1624564">
                <a:moveTo>
                  <a:pt x="0" y="0"/>
                </a:moveTo>
                <a:lnTo>
                  <a:pt x="1624564" y="0"/>
                </a:lnTo>
                <a:lnTo>
                  <a:pt x="1624564" y="771482"/>
                </a:lnTo>
                <a:lnTo>
                  <a:pt x="0" y="771482"/>
                </a:lnTo>
                <a:lnTo>
                  <a:pt x="0" y="0"/>
                </a:lnTo>
                <a:close/>
              </a:path>
            </a:pathLst>
          </a:custGeom>
          <a:blipFill>
            <a:blip r:embed="rId3"/>
            <a:stretch>
              <a:fillRect l="0" t="0" r="0" b="0"/>
            </a:stretch>
          </a:blipFill>
        </p:spPr>
      </p:sp>
      <p:sp>
        <p:nvSpPr>
          <p:cNvPr name="Freeform 7" id="7"/>
          <p:cNvSpPr/>
          <p:nvPr/>
        </p:nvSpPr>
        <p:spPr>
          <a:xfrm flipH="false" flipV="false" rot="0">
            <a:off x="433569" y="9766431"/>
            <a:ext cx="1671166" cy="783359"/>
          </a:xfrm>
          <a:custGeom>
            <a:avLst/>
            <a:gdLst/>
            <a:ahLst/>
            <a:cxnLst/>
            <a:rect r="r" b="b" t="t" l="l"/>
            <a:pathLst>
              <a:path h="783359" w="1671166">
                <a:moveTo>
                  <a:pt x="0" y="0"/>
                </a:moveTo>
                <a:lnTo>
                  <a:pt x="1671166" y="0"/>
                </a:lnTo>
                <a:lnTo>
                  <a:pt x="1671166" y="783359"/>
                </a:lnTo>
                <a:lnTo>
                  <a:pt x="0" y="783359"/>
                </a:lnTo>
                <a:lnTo>
                  <a:pt x="0" y="0"/>
                </a:lnTo>
                <a:close/>
              </a:path>
            </a:pathLst>
          </a:custGeom>
          <a:blipFill>
            <a:blip r:embed="rId4"/>
            <a:stretch>
              <a:fillRect l="0" t="0" r="0" b="0"/>
            </a:stretch>
          </a:blipFill>
        </p:spPr>
      </p:sp>
      <p:grpSp>
        <p:nvGrpSpPr>
          <p:cNvPr name="Group 8" id="8"/>
          <p:cNvGrpSpPr/>
          <p:nvPr/>
        </p:nvGrpSpPr>
        <p:grpSpPr>
          <a:xfrm rot="0">
            <a:off x="1303020" y="439103"/>
            <a:ext cx="94298" cy="92392"/>
            <a:chOff x="0" y="0"/>
            <a:chExt cx="125730" cy="123190"/>
          </a:xfrm>
        </p:grpSpPr>
        <p:sp>
          <p:nvSpPr>
            <p:cNvPr name="Freeform 9" id="9"/>
            <p:cNvSpPr/>
            <p:nvPr/>
          </p:nvSpPr>
          <p:spPr>
            <a:xfrm flipH="false" flipV="false" rot="0">
              <a:off x="48260" y="48260"/>
              <a:ext cx="25400" cy="26670"/>
            </a:xfrm>
            <a:custGeom>
              <a:avLst/>
              <a:gdLst/>
              <a:ahLst/>
              <a:cxnLst/>
              <a:rect r="r" b="b" t="t" l="l"/>
              <a:pathLst>
                <a:path h="26670" w="25400">
                  <a:moveTo>
                    <a:pt x="25400" y="8890"/>
                  </a:moveTo>
                  <a:cubicBezTo>
                    <a:pt x="15240" y="26670"/>
                    <a:pt x="5080" y="22860"/>
                    <a:pt x="2540" y="19050"/>
                  </a:cubicBezTo>
                  <a:cubicBezTo>
                    <a:pt x="0" y="15240"/>
                    <a:pt x="2540" y="5080"/>
                    <a:pt x="6350" y="2540"/>
                  </a:cubicBezTo>
                  <a:cubicBezTo>
                    <a:pt x="8890" y="0"/>
                    <a:pt x="22860" y="3810"/>
                    <a:pt x="22860" y="3810"/>
                  </a:cubicBezTo>
                </a:path>
              </a:pathLst>
            </a:custGeom>
            <a:solidFill>
              <a:srgbClr val="0571D3"/>
            </a:solidFill>
            <a:ln cap="sq">
              <a:noFill/>
              <a:prstDash val="solid"/>
              <a:miter/>
            </a:ln>
          </p:spPr>
        </p:sp>
      </p:grpSp>
      <p:grpSp>
        <p:nvGrpSpPr>
          <p:cNvPr name="Group 10" id="10"/>
          <p:cNvGrpSpPr/>
          <p:nvPr/>
        </p:nvGrpSpPr>
        <p:grpSpPr>
          <a:xfrm rot="0">
            <a:off x="2951798" y="379095"/>
            <a:ext cx="128588" cy="124777"/>
            <a:chOff x="0" y="0"/>
            <a:chExt cx="171450" cy="166370"/>
          </a:xfrm>
        </p:grpSpPr>
        <p:sp>
          <p:nvSpPr>
            <p:cNvPr name="Freeform 11" id="11"/>
            <p:cNvSpPr/>
            <p:nvPr/>
          </p:nvSpPr>
          <p:spPr>
            <a:xfrm flipH="false" flipV="false" rot="0">
              <a:off x="44450" y="43180"/>
              <a:ext cx="74930" cy="77470"/>
            </a:xfrm>
            <a:custGeom>
              <a:avLst/>
              <a:gdLst/>
              <a:ahLst/>
              <a:cxnLst/>
              <a:rect r="r" b="b" t="t" l="l"/>
              <a:pathLst>
                <a:path h="77470" w="74930">
                  <a:moveTo>
                    <a:pt x="74930" y="25400"/>
                  </a:moveTo>
                  <a:cubicBezTo>
                    <a:pt x="43180" y="77470"/>
                    <a:pt x="12700" y="67310"/>
                    <a:pt x="6350" y="57150"/>
                  </a:cubicBezTo>
                  <a:cubicBezTo>
                    <a:pt x="0" y="45720"/>
                    <a:pt x="5080" y="15240"/>
                    <a:pt x="15240" y="7620"/>
                  </a:cubicBezTo>
                  <a:cubicBezTo>
                    <a:pt x="25400" y="0"/>
                    <a:pt x="66040" y="10160"/>
                    <a:pt x="66040" y="10160"/>
                  </a:cubicBezTo>
                </a:path>
              </a:pathLst>
            </a:custGeom>
            <a:solidFill>
              <a:srgbClr val="E7191F"/>
            </a:solidFill>
            <a:ln cap="sq">
              <a:noFill/>
              <a:prstDash val="solid"/>
              <a:miter/>
            </a:ln>
          </p:spPr>
        </p:sp>
      </p:grpSp>
      <p:grpSp>
        <p:nvGrpSpPr>
          <p:cNvPr name="Group 12" id="12"/>
          <p:cNvGrpSpPr/>
          <p:nvPr/>
        </p:nvGrpSpPr>
        <p:grpSpPr>
          <a:xfrm rot="0">
            <a:off x="3043238" y="270510"/>
            <a:ext cx="128588" cy="124777"/>
            <a:chOff x="0" y="0"/>
            <a:chExt cx="171450" cy="166370"/>
          </a:xfrm>
        </p:grpSpPr>
        <p:sp>
          <p:nvSpPr>
            <p:cNvPr name="Freeform 13" id="13"/>
            <p:cNvSpPr/>
            <p:nvPr/>
          </p:nvSpPr>
          <p:spPr>
            <a:xfrm flipH="false" flipV="false" rot="0">
              <a:off x="44450" y="41910"/>
              <a:ext cx="76200" cy="78740"/>
            </a:xfrm>
            <a:custGeom>
              <a:avLst/>
              <a:gdLst/>
              <a:ahLst/>
              <a:cxnLst/>
              <a:rect r="r" b="b" t="t" l="l"/>
              <a:pathLst>
                <a:path h="78740" w="76200">
                  <a:moveTo>
                    <a:pt x="76200" y="26670"/>
                  </a:moveTo>
                  <a:cubicBezTo>
                    <a:pt x="43180" y="78740"/>
                    <a:pt x="13970" y="68580"/>
                    <a:pt x="6350" y="58420"/>
                  </a:cubicBezTo>
                  <a:cubicBezTo>
                    <a:pt x="0" y="46990"/>
                    <a:pt x="6350" y="16510"/>
                    <a:pt x="16510" y="8890"/>
                  </a:cubicBezTo>
                  <a:cubicBezTo>
                    <a:pt x="25400" y="0"/>
                    <a:pt x="66040" y="11430"/>
                    <a:pt x="66040" y="11430"/>
                  </a:cubicBezTo>
                </a:path>
              </a:pathLst>
            </a:custGeom>
            <a:solidFill>
              <a:srgbClr val="E7191F"/>
            </a:solidFill>
            <a:ln cap="sq">
              <a:noFill/>
              <a:prstDash val="solid"/>
              <a:miter/>
            </a:ln>
          </p:spPr>
        </p:sp>
      </p:grpSp>
      <p:grpSp>
        <p:nvGrpSpPr>
          <p:cNvPr name="Group 14" id="14"/>
          <p:cNvGrpSpPr/>
          <p:nvPr/>
        </p:nvGrpSpPr>
        <p:grpSpPr>
          <a:xfrm rot="0">
            <a:off x="2563259" y="0"/>
            <a:ext cx="2257536" cy="970483"/>
            <a:chOff x="0" y="0"/>
            <a:chExt cx="3010048" cy="1293977"/>
          </a:xfrm>
        </p:grpSpPr>
        <p:grpSp>
          <p:nvGrpSpPr>
            <p:cNvPr name="Group 15" id="15"/>
            <p:cNvGrpSpPr/>
            <p:nvPr/>
          </p:nvGrpSpPr>
          <p:grpSpPr>
            <a:xfrm rot="0">
              <a:off x="0" y="0"/>
              <a:ext cx="3010048" cy="1293977"/>
              <a:chOff x="0" y="0"/>
              <a:chExt cx="809050" cy="347799"/>
            </a:xfrm>
          </p:grpSpPr>
          <p:sp>
            <p:nvSpPr>
              <p:cNvPr name="Freeform 16" id="16"/>
              <p:cNvSpPr/>
              <p:nvPr/>
            </p:nvSpPr>
            <p:spPr>
              <a:xfrm flipH="false" flipV="false" rot="0">
                <a:off x="0" y="0"/>
                <a:ext cx="809050" cy="347799"/>
              </a:xfrm>
              <a:custGeom>
                <a:avLst/>
                <a:gdLst/>
                <a:ahLst/>
                <a:cxnLst/>
                <a:rect r="r" b="b" t="t" l="l"/>
                <a:pathLst>
                  <a:path h="347799" w="809050">
                    <a:moveTo>
                      <a:pt x="0" y="0"/>
                    </a:moveTo>
                    <a:lnTo>
                      <a:pt x="809050" y="0"/>
                    </a:lnTo>
                    <a:lnTo>
                      <a:pt x="809050" y="347799"/>
                    </a:lnTo>
                    <a:lnTo>
                      <a:pt x="0" y="347799"/>
                    </a:lnTo>
                    <a:close/>
                  </a:path>
                </a:pathLst>
              </a:custGeom>
              <a:gradFill rotWithShape="true">
                <a:gsLst>
                  <a:gs pos="0">
                    <a:srgbClr val="FF3131">
                      <a:alpha val="100000"/>
                    </a:srgbClr>
                  </a:gs>
                  <a:gs pos="100000">
                    <a:srgbClr val="FF914D">
                      <a:alpha val="100000"/>
                    </a:srgbClr>
                  </a:gs>
                </a:gsLst>
                <a:lin ang="0"/>
              </a:gradFill>
            </p:spPr>
          </p:sp>
          <p:sp>
            <p:nvSpPr>
              <p:cNvPr name="TextBox 17" id="17"/>
              <p:cNvSpPr txBox="true"/>
              <p:nvPr/>
            </p:nvSpPr>
            <p:spPr>
              <a:xfrm>
                <a:off x="0" y="-38100"/>
                <a:ext cx="809050" cy="385899"/>
              </a:xfrm>
              <a:prstGeom prst="rect">
                <a:avLst/>
              </a:prstGeom>
            </p:spPr>
            <p:txBody>
              <a:bodyPr anchor="ctr" rtlCol="false" tIns="50800" lIns="50800" bIns="50800" rIns="50800"/>
              <a:lstStyle/>
              <a:p>
                <a:pPr algn="ctr">
                  <a:lnSpc>
                    <a:spcPts val="1800"/>
                  </a:lnSpc>
                </a:pPr>
              </a:p>
            </p:txBody>
          </p:sp>
        </p:grpSp>
        <p:sp>
          <p:nvSpPr>
            <p:cNvPr name="TextBox 18" id="18"/>
            <p:cNvSpPr txBox="true"/>
            <p:nvPr/>
          </p:nvSpPr>
          <p:spPr>
            <a:xfrm rot="0">
              <a:off x="1059721" y="69277"/>
              <a:ext cx="904557" cy="556681"/>
            </a:xfrm>
            <a:prstGeom prst="rect">
              <a:avLst/>
            </a:prstGeom>
          </p:spPr>
          <p:txBody>
            <a:bodyPr anchor="t" rtlCol="false" tIns="0" lIns="0" bIns="0" rIns="0">
              <a:spAutoFit/>
            </a:bodyPr>
            <a:lstStyle/>
            <a:p>
              <a:pPr algn="ctr" marL="0" indent="0" lvl="0">
                <a:lnSpc>
                  <a:spcPts val="3500"/>
                </a:lnSpc>
                <a:spcBef>
                  <a:spcPct val="0"/>
                </a:spcBef>
              </a:pPr>
              <a:r>
                <a:rPr lang="en-US" sz="2500">
                  <a:solidFill>
                    <a:srgbClr val="FFFFFF"/>
                  </a:solidFill>
                  <a:latin typeface="Open Sans Bold"/>
                </a:rPr>
                <a:t>ISLA</a:t>
              </a:r>
            </a:p>
          </p:txBody>
        </p:sp>
        <p:sp>
          <p:nvSpPr>
            <p:cNvPr name="TextBox 19" id="19"/>
            <p:cNvSpPr txBox="true"/>
            <p:nvPr/>
          </p:nvSpPr>
          <p:spPr>
            <a:xfrm rot="0">
              <a:off x="108024" y="599363"/>
              <a:ext cx="2794000" cy="503129"/>
            </a:xfrm>
            <a:prstGeom prst="rect">
              <a:avLst/>
            </a:prstGeom>
          </p:spPr>
          <p:txBody>
            <a:bodyPr anchor="t" rtlCol="false" tIns="0" lIns="0" bIns="0" rIns="0">
              <a:spAutoFit/>
            </a:bodyPr>
            <a:lstStyle/>
            <a:p>
              <a:pPr algn="ctr" marL="0" indent="0" lvl="0">
                <a:lnSpc>
                  <a:spcPts val="3220"/>
                </a:lnSpc>
                <a:spcBef>
                  <a:spcPct val="0"/>
                </a:spcBef>
              </a:pPr>
              <a:r>
                <a:rPr lang="en-US" sz="2300">
                  <a:solidFill>
                    <a:srgbClr val="FFFFFF"/>
                  </a:solidFill>
                  <a:latin typeface="Open Sans Bold"/>
                </a:rPr>
                <a:t>COMPETENCIA</a:t>
              </a:r>
            </a:p>
          </p:txBody>
        </p:sp>
      </p:grpSp>
      <p:sp>
        <p:nvSpPr>
          <p:cNvPr name="TextBox 20" id="20"/>
          <p:cNvSpPr txBox="true"/>
          <p:nvPr/>
        </p:nvSpPr>
        <p:spPr>
          <a:xfrm rot="0">
            <a:off x="756000" y="5524436"/>
            <a:ext cx="5964289" cy="2699305"/>
          </a:xfrm>
          <a:prstGeom prst="rect">
            <a:avLst/>
          </a:prstGeom>
        </p:spPr>
        <p:txBody>
          <a:bodyPr anchor="t" rtlCol="false" tIns="0" lIns="0" bIns="0" rIns="0">
            <a:spAutoFit/>
          </a:bodyPr>
          <a:lstStyle/>
          <a:p>
            <a:pPr algn="ctr">
              <a:lnSpc>
                <a:spcPts val="2108"/>
              </a:lnSpc>
            </a:pPr>
            <a:r>
              <a:rPr lang="en-US" sz="1326" spc="33">
                <a:solidFill>
                  <a:srgbClr val="FFFFFF"/>
                </a:solidFill>
                <a:latin typeface="Raleway Bold"/>
              </a:rPr>
              <a:t>Queridos aventureros de Isla Competencia, ha sido increíble poder explorar juntos los secretos de nuestra isla a la vez que desarrollamos habilidades de pensamiento computacional a través de nuestras actividades desenchufadas.</a:t>
            </a:r>
          </a:p>
          <a:p>
            <a:pPr algn="ctr">
              <a:lnSpc>
                <a:spcPts val="2108"/>
              </a:lnSpc>
            </a:pPr>
          </a:p>
          <a:p>
            <a:pPr algn="ctr">
              <a:lnSpc>
                <a:spcPts val="2108"/>
              </a:lnSpc>
            </a:pPr>
            <a:r>
              <a:rPr lang="en-US" sz="1326" spc="33">
                <a:solidFill>
                  <a:srgbClr val="FFFFFF"/>
                </a:solidFill>
                <a:latin typeface="Raleway Bold"/>
              </a:rPr>
              <a:t>Habéis demostrado un gran ingenio y creatividad y, a medida que nos despedimos, queremos recordar que Isla Competencia siempre estará abierta como un lugar de inspiración y aprendizaje.</a:t>
            </a:r>
          </a:p>
          <a:p>
            <a:pPr algn="ctr">
              <a:lnSpc>
                <a:spcPts val="2108"/>
              </a:lnSpc>
            </a:pPr>
          </a:p>
          <a:p>
            <a:pPr algn="ctr" marL="0" indent="0" lvl="1">
              <a:lnSpc>
                <a:spcPts val="2543"/>
              </a:lnSpc>
            </a:pPr>
            <a:r>
              <a:rPr lang="en-US" sz="1599" spc="39">
                <a:solidFill>
                  <a:srgbClr val="FFFFFF"/>
                </a:solidFill>
                <a:latin typeface="Raleway Bold"/>
              </a:rPr>
              <a:t>¡Hasta pronto!</a:t>
            </a:r>
          </a:p>
        </p:txBody>
      </p:sp>
      <p:sp>
        <p:nvSpPr>
          <p:cNvPr name="TextBox 21" id="21"/>
          <p:cNvSpPr txBox="true"/>
          <p:nvPr/>
        </p:nvSpPr>
        <p:spPr>
          <a:xfrm rot="0">
            <a:off x="2469667" y="9780620"/>
            <a:ext cx="2694845" cy="726406"/>
          </a:xfrm>
          <a:prstGeom prst="rect">
            <a:avLst/>
          </a:prstGeom>
        </p:spPr>
        <p:txBody>
          <a:bodyPr anchor="t" rtlCol="false" tIns="0" lIns="0" bIns="0" rIns="0">
            <a:spAutoFit/>
          </a:bodyPr>
          <a:lstStyle/>
          <a:p>
            <a:pPr algn="ctr" marL="0" indent="0" lvl="1">
              <a:lnSpc>
                <a:spcPts val="1436"/>
              </a:lnSpc>
            </a:pPr>
            <a:r>
              <a:rPr lang="en-US" sz="1026" spc="25">
                <a:solidFill>
                  <a:srgbClr val="2F4052"/>
                </a:solidFill>
                <a:latin typeface="Raleway Bold"/>
              </a:rPr>
              <a:t>COMPUTACIONAL+: Plataforma de Recursos Educativos Abiertos de Pensamiento Computacional para colectivos de baja cualificación</a:t>
            </a: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8382" y="-180000"/>
            <a:ext cx="7568382" cy="4268620"/>
          </a:xfrm>
          <a:custGeom>
            <a:avLst/>
            <a:gdLst/>
            <a:ahLst/>
            <a:cxnLst/>
            <a:rect r="r" b="b" t="t" l="l"/>
            <a:pathLst>
              <a:path h="4268620" w="7568382">
                <a:moveTo>
                  <a:pt x="0" y="0"/>
                </a:moveTo>
                <a:lnTo>
                  <a:pt x="7568382" y="0"/>
                </a:lnTo>
                <a:lnTo>
                  <a:pt x="7568382" y="4268620"/>
                </a:lnTo>
                <a:lnTo>
                  <a:pt x="0" y="4268620"/>
                </a:lnTo>
                <a:lnTo>
                  <a:pt x="0" y="0"/>
                </a:lnTo>
                <a:close/>
              </a:path>
            </a:pathLst>
          </a:custGeom>
          <a:blipFill>
            <a:blip r:embed="rId2"/>
            <a:stretch>
              <a:fillRect l="0" t="-13737" r="0" b="-63564"/>
            </a:stretch>
          </a:blipFill>
        </p:spPr>
      </p:sp>
      <p:sp>
        <p:nvSpPr>
          <p:cNvPr name="Freeform 3" id="3"/>
          <p:cNvSpPr/>
          <p:nvPr/>
        </p:nvSpPr>
        <p:spPr>
          <a:xfrm flipH="false" flipV="false" rot="0">
            <a:off x="5540741" y="9716706"/>
            <a:ext cx="1624564" cy="771482"/>
          </a:xfrm>
          <a:custGeom>
            <a:avLst/>
            <a:gdLst/>
            <a:ahLst/>
            <a:cxnLst/>
            <a:rect r="r" b="b" t="t" l="l"/>
            <a:pathLst>
              <a:path h="771482" w="1624564">
                <a:moveTo>
                  <a:pt x="0" y="0"/>
                </a:moveTo>
                <a:lnTo>
                  <a:pt x="1624564" y="0"/>
                </a:lnTo>
                <a:lnTo>
                  <a:pt x="1624564" y="771482"/>
                </a:lnTo>
                <a:lnTo>
                  <a:pt x="0" y="771482"/>
                </a:lnTo>
                <a:lnTo>
                  <a:pt x="0" y="0"/>
                </a:lnTo>
                <a:close/>
              </a:path>
            </a:pathLst>
          </a:custGeom>
          <a:blipFill>
            <a:blip r:embed="rId3"/>
            <a:stretch>
              <a:fillRect l="0" t="0" r="0" b="0"/>
            </a:stretch>
          </a:blipFill>
        </p:spPr>
      </p:sp>
      <p:sp>
        <p:nvSpPr>
          <p:cNvPr name="Freeform 4" id="4"/>
          <p:cNvSpPr/>
          <p:nvPr/>
        </p:nvSpPr>
        <p:spPr>
          <a:xfrm flipH="false" flipV="false" rot="0">
            <a:off x="433569" y="9766431"/>
            <a:ext cx="1671166" cy="783359"/>
          </a:xfrm>
          <a:custGeom>
            <a:avLst/>
            <a:gdLst/>
            <a:ahLst/>
            <a:cxnLst/>
            <a:rect r="r" b="b" t="t" l="l"/>
            <a:pathLst>
              <a:path h="783359" w="1671166">
                <a:moveTo>
                  <a:pt x="0" y="0"/>
                </a:moveTo>
                <a:lnTo>
                  <a:pt x="1671166" y="0"/>
                </a:lnTo>
                <a:lnTo>
                  <a:pt x="1671166" y="783359"/>
                </a:lnTo>
                <a:lnTo>
                  <a:pt x="0" y="783359"/>
                </a:lnTo>
                <a:lnTo>
                  <a:pt x="0" y="0"/>
                </a:lnTo>
                <a:close/>
              </a:path>
            </a:pathLst>
          </a:custGeom>
          <a:blipFill>
            <a:blip r:embed="rId4"/>
            <a:stretch>
              <a:fillRect l="0" t="0" r="0" b="0"/>
            </a:stretch>
          </a:blipFill>
        </p:spPr>
      </p:sp>
      <p:grpSp>
        <p:nvGrpSpPr>
          <p:cNvPr name="Group 5" id="5"/>
          <p:cNvGrpSpPr/>
          <p:nvPr/>
        </p:nvGrpSpPr>
        <p:grpSpPr>
          <a:xfrm rot="0">
            <a:off x="1303020" y="439103"/>
            <a:ext cx="94298" cy="92392"/>
            <a:chOff x="0" y="0"/>
            <a:chExt cx="125730" cy="123190"/>
          </a:xfrm>
        </p:grpSpPr>
        <p:sp>
          <p:nvSpPr>
            <p:cNvPr name="Freeform 6" id="6"/>
            <p:cNvSpPr/>
            <p:nvPr/>
          </p:nvSpPr>
          <p:spPr>
            <a:xfrm flipH="false" flipV="false" rot="0">
              <a:off x="48260" y="48260"/>
              <a:ext cx="25400" cy="26670"/>
            </a:xfrm>
            <a:custGeom>
              <a:avLst/>
              <a:gdLst/>
              <a:ahLst/>
              <a:cxnLst/>
              <a:rect r="r" b="b" t="t" l="l"/>
              <a:pathLst>
                <a:path h="26670" w="25400">
                  <a:moveTo>
                    <a:pt x="25400" y="8890"/>
                  </a:moveTo>
                  <a:cubicBezTo>
                    <a:pt x="15240" y="26670"/>
                    <a:pt x="5080" y="22860"/>
                    <a:pt x="2540" y="19050"/>
                  </a:cubicBezTo>
                  <a:cubicBezTo>
                    <a:pt x="0" y="15240"/>
                    <a:pt x="2540" y="5080"/>
                    <a:pt x="6350" y="2540"/>
                  </a:cubicBezTo>
                  <a:cubicBezTo>
                    <a:pt x="8890" y="0"/>
                    <a:pt x="22860" y="3810"/>
                    <a:pt x="22860" y="3810"/>
                  </a:cubicBezTo>
                </a:path>
              </a:pathLst>
            </a:custGeom>
            <a:solidFill>
              <a:srgbClr val="0571D3"/>
            </a:solidFill>
            <a:ln cap="sq">
              <a:noFill/>
              <a:prstDash val="solid"/>
              <a:miter/>
            </a:ln>
          </p:spPr>
        </p:sp>
      </p:grpSp>
      <p:grpSp>
        <p:nvGrpSpPr>
          <p:cNvPr name="Group 7" id="7"/>
          <p:cNvGrpSpPr/>
          <p:nvPr/>
        </p:nvGrpSpPr>
        <p:grpSpPr>
          <a:xfrm rot="0">
            <a:off x="2951798" y="379095"/>
            <a:ext cx="128588" cy="124777"/>
            <a:chOff x="0" y="0"/>
            <a:chExt cx="171450" cy="166370"/>
          </a:xfrm>
        </p:grpSpPr>
        <p:sp>
          <p:nvSpPr>
            <p:cNvPr name="Freeform 8" id="8"/>
            <p:cNvSpPr/>
            <p:nvPr/>
          </p:nvSpPr>
          <p:spPr>
            <a:xfrm flipH="false" flipV="false" rot="0">
              <a:off x="44450" y="43180"/>
              <a:ext cx="74930" cy="77470"/>
            </a:xfrm>
            <a:custGeom>
              <a:avLst/>
              <a:gdLst/>
              <a:ahLst/>
              <a:cxnLst/>
              <a:rect r="r" b="b" t="t" l="l"/>
              <a:pathLst>
                <a:path h="77470" w="74930">
                  <a:moveTo>
                    <a:pt x="74930" y="25400"/>
                  </a:moveTo>
                  <a:cubicBezTo>
                    <a:pt x="43180" y="77470"/>
                    <a:pt x="12700" y="67310"/>
                    <a:pt x="6350" y="57150"/>
                  </a:cubicBezTo>
                  <a:cubicBezTo>
                    <a:pt x="0" y="45720"/>
                    <a:pt x="5080" y="15240"/>
                    <a:pt x="15240" y="7620"/>
                  </a:cubicBezTo>
                  <a:cubicBezTo>
                    <a:pt x="25400" y="0"/>
                    <a:pt x="66040" y="10160"/>
                    <a:pt x="66040" y="10160"/>
                  </a:cubicBezTo>
                </a:path>
              </a:pathLst>
            </a:custGeom>
            <a:solidFill>
              <a:srgbClr val="E7191F"/>
            </a:solidFill>
            <a:ln cap="sq">
              <a:noFill/>
              <a:prstDash val="solid"/>
              <a:miter/>
            </a:ln>
          </p:spPr>
        </p:sp>
      </p:grpSp>
      <p:grpSp>
        <p:nvGrpSpPr>
          <p:cNvPr name="Group 9" id="9"/>
          <p:cNvGrpSpPr/>
          <p:nvPr/>
        </p:nvGrpSpPr>
        <p:grpSpPr>
          <a:xfrm rot="0">
            <a:off x="3043238" y="270510"/>
            <a:ext cx="128588" cy="124777"/>
            <a:chOff x="0" y="0"/>
            <a:chExt cx="171450" cy="166370"/>
          </a:xfrm>
        </p:grpSpPr>
        <p:sp>
          <p:nvSpPr>
            <p:cNvPr name="Freeform 10" id="10"/>
            <p:cNvSpPr/>
            <p:nvPr/>
          </p:nvSpPr>
          <p:spPr>
            <a:xfrm flipH="false" flipV="false" rot="0">
              <a:off x="44450" y="41910"/>
              <a:ext cx="76200" cy="78740"/>
            </a:xfrm>
            <a:custGeom>
              <a:avLst/>
              <a:gdLst/>
              <a:ahLst/>
              <a:cxnLst/>
              <a:rect r="r" b="b" t="t" l="l"/>
              <a:pathLst>
                <a:path h="78740" w="76200">
                  <a:moveTo>
                    <a:pt x="76200" y="26670"/>
                  </a:moveTo>
                  <a:cubicBezTo>
                    <a:pt x="43180" y="78740"/>
                    <a:pt x="13970" y="68580"/>
                    <a:pt x="6350" y="58420"/>
                  </a:cubicBezTo>
                  <a:cubicBezTo>
                    <a:pt x="0" y="46990"/>
                    <a:pt x="6350" y="16510"/>
                    <a:pt x="16510" y="8890"/>
                  </a:cubicBezTo>
                  <a:cubicBezTo>
                    <a:pt x="25400" y="0"/>
                    <a:pt x="66040" y="11430"/>
                    <a:pt x="66040" y="11430"/>
                  </a:cubicBezTo>
                </a:path>
              </a:pathLst>
            </a:custGeom>
            <a:solidFill>
              <a:srgbClr val="E7191F"/>
            </a:solidFill>
            <a:ln cap="sq">
              <a:noFill/>
              <a:prstDash val="solid"/>
              <a:miter/>
            </a:ln>
          </p:spPr>
        </p:sp>
      </p:grpSp>
      <p:grpSp>
        <p:nvGrpSpPr>
          <p:cNvPr name="Group 11" id="11"/>
          <p:cNvGrpSpPr/>
          <p:nvPr/>
        </p:nvGrpSpPr>
        <p:grpSpPr>
          <a:xfrm rot="0">
            <a:off x="2563259" y="0"/>
            <a:ext cx="2257536" cy="970483"/>
            <a:chOff x="0" y="0"/>
            <a:chExt cx="3010048" cy="1293977"/>
          </a:xfrm>
        </p:grpSpPr>
        <p:grpSp>
          <p:nvGrpSpPr>
            <p:cNvPr name="Group 12" id="12"/>
            <p:cNvGrpSpPr/>
            <p:nvPr/>
          </p:nvGrpSpPr>
          <p:grpSpPr>
            <a:xfrm rot="0">
              <a:off x="0" y="0"/>
              <a:ext cx="3010048" cy="1293977"/>
              <a:chOff x="0" y="0"/>
              <a:chExt cx="809050" cy="347799"/>
            </a:xfrm>
          </p:grpSpPr>
          <p:sp>
            <p:nvSpPr>
              <p:cNvPr name="Freeform 13" id="13"/>
              <p:cNvSpPr/>
              <p:nvPr/>
            </p:nvSpPr>
            <p:spPr>
              <a:xfrm flipH="false" flipV="false" rot="0">
                <a:off x="0" y="0"/>
                <a:ext cx="809050" cy="347799"/>
              </a:xfrm>
              <a:custGeom>
                <a:avLst/>
                <a:gdLst/>
                <a:ahLst/>
                <a:cxnLst/>
                <a:rect r="r" b="b" t="t" l="l"/>
                <a:pathLst>
                  <a:path h="347799" w="809050">
                    <a:moveTo>
                      <a:pt x="0" y="0"/>
                    </a:moveTo>
                    <a:lnTo>
                      <a:pt x="809050" y="0"/>
                    </a:lnTo>
                    <a:lnTo>
                      <a:pt x="809050" y="347799"/>
                    </a:lnTo>
                    <a:lnTo>
                      <a:pt x="0" y="347799"/>
                    </a:lnTo>
                    <a:close/>
                  </a:path>
                </a:pathLst>
              </a:custGeom>
              <a:gradFill rotWithShape="true">
                <a:gsLst>
                  <a:gs pos="0">
                    <a:srgbClr val="FF3131">
                      <a:alpha val="100000"/>
                    </a:srgbClr>
                  </a:gs>
                  <a:gs pos="100000">
                    <a:srgbClr val="FF914D">
                      <a:alpha val="100000"/>
                    </a:srgbClr>
                  </a:gs>
                </a:gsLst>
                <a:lin ang="0"/>
              </a:gradFill>
            </p:spPr>
          </p:sp>
          <p:sp>
            <p:nvSpPr>
              <p:cNvPr name="TextBox 14" id="14"/>
              <p:cNvSpPr txBox="true"/>
              <p:nvPr/>
            </p:nvSpPr>
            <p:spPr>
              <a:xfrm>
                <a:off x="0" y="-38100"/>
                <a:ext cx="809050" cy="385899"/>
              </a:xfrm>
              <a:prstGeom prst="rect">
                <a:avLst/>
              </a:prstGeom>
            </p:spPr>
            <p:txBody>
              <a:bodyPr anchor="ctr" rtlCol="false" tIns="50800" lIns="50800" bIns="50800" rIns="50800"/>
              <a:lstStyle/>
              <a:p>
                <a:pPr algn="ctr">
                  <a:lnSpc>
                    <a:spcPts val="1800"/>
                  </a:lnSpc>
                </a:pPr>
              </a:p>
            </p:txBody>
          </p:sp>
        </p:grpSp>
        <p:sp>
          <p:nvSpPr>
            <p:cNvPr name="TextBox 15" id="15"/>
            <p:cNvSpPr txBox="true"/>
            <p:nvPr/>
          </p:nvSpPr>
          <p:spPr>
            <a:xfrm rot="0">
              <a:off x="1059721" y="69277"/>
              <a:ext cx="904557" cy="556681"/>
            </a:xfrm>
            <a:prstGeom prst="rect">
              <a:avLst/>
            </a:prstGeom>
          </p:spPr>
          <p:txBody>
            <a:bodyPr anchor="t" rtlCol="false" tIns="0" lIns="0" bIns="0" rIns="0">
              <a:spAutoFit/>
            </a:bodyPr>
            <a:lstStyle/>
            <a:p>
              <a:pPr algn="ctr" marL="0" indent="0" lvl="0">
                <a:lnSpc>
                  <a:spcPts val="3500"/>
                </a:lnSpc>
                <a:spcBef>
                  <a:spcPct val="0"/>
                </a:spcBef>
              </a:pPr>
              <a:r>
                <a:rPr lang="en-US" sz="2500">
                  <a:solidFill>
                    <a:srgbClr val="FFFFFF"/>
                  </a:solidFill>
                  <a:latin typeface="Open Sans Bold"/>
                </a:rPr>
                <a:t>ISLA</a:t>
              </a:r>
            </a:p>
          </p:txBody>
        </p:sp>
        <p:sp>
          <p:nvSpPr>
            <p:cNvPr name="TextBox 16" id="16"/>
            <p:cNvSpPr txBox="true"/>
            <p:nvPr/>
          </p:nvSpPr>
          <p:spPr>
            <a:xfrm rot="0">
              <a:off x="108024" y="599363"/>
              <a:ext cx="2794000" cy="503129"/>
            </a:xfrm>
            <a:prstGeom prst="rect">
              <a:avLst/>
            </a:prstGeom>
          </p:spPr>
          <p:txBody>
            <a:bodyPr anchor="t" rtlCol="false" tIns="0" lIns="0" bIns="0" rIns="0">
              <a:spAutoFit/>
            </a:bodyPr>
            <a:lstStyle/>
            <a:p>
              <a:pPr algn="ctr" marL="0" indent="0" lvl="0">
                <a:lnSpc>
                  <a:spcPts val="3220"/>
                </a:lnSpc>
                <a:spcBef>
                  <a:spcPct val="0"/>
                </a:spcBef>
              </a:pPr>
              <a:r>
                <a:rPr lang="en-US" sz="2300">
                  <a:solidFill>
                    <a:srgbClr val="FFFFFF"/>
                  </a:solidFill>
                  <a:latin typeface="Open Sans Bold"/>
                </a:rPr>
                <a:t>COMPETENCIA</a:t>
              </a:r>
            </a:p>
          </p:txBody>
        </p:sp>
      </p:grpSp>
      <p:grpSp>
        <p:nvGrpSpPr>
          <p:cNvPr name="Group 17" id="17"/>
          <p:cNvGrpSpPr/>
          <p:nvPr/>
        </p:nvGrpSpPr>
        <p:grpSpPr>
          <a:xfrm rot="0">
            <a:off x="-61785" y="4924913"/>
            <a:ext cx="7683569" cy="4639902"/>
            <a:chOff x="0" y="0"/>
            <a:chExt cx="3526543" cy="2129585"/>
          </a:xfrm>
        </p:grpSpPr>
        <p:sp>
          <p:nvSpPr>
            <p:cNvPr name="Freeform 18" id="18"/>
            <p:cNvSpPr/>
            <p:nvPr/>
          </p:nvSpPr>
          <p:spPr>
            <a:xfrm flipH="false" flipV="false" rot="0">
              <a:off x="0" y="0"/>
              <a:ext cx="3526543" cy="2129585"/>
            </a:xfrm>
            <a:custGeom>
              <a:avLst/>
              <a:gdLst/>
              <a:ahLst/>
              <a:cxnLst/>
              <a:rect r="r" b="b" t="t" l="l"/>
              <a:pathLst>
                <a:path h="2129585" w="3526543">
                  <a:moveTo>
                    <a:pt x="0" y="0"/>
                  </a:moveTo>
                  <a:lnTo>
                    <a:pt x="3526543" y="0"/>
                  </a:lnTo>
                  <a:lnTo>
                    <a:pt x="3526543" y="2129585"/>
                  </a:lnTo>
                  <a:lnTo>
                    <a:pt x="0" y="2129585"/>
                  </a:lnTo>
                  <a:close/>
                </a:path>
              </a:pathLst>
            </a:custGeom>
            <a:solidFill>
              <a:srgbClr val="2767A3"/>
            </a:solidFill>
            <a:ln w="19050" cap="sq">
              <a:solidFill>
                <a:srgbClr val="FFFFFF"/>
              </a:solidFill>
              <a:prstDash val="solid"/>
              <a:miter/>
            </a:ln>
          </p:spPr>
        </p:sp>
        <p:sp>
          <p:nvSpPr>
            <p:cNvPr name="TextBox 19" id="19"/>
            <p:cNvSpPr txBox="true"/>
            <p:nvPr/>
          </p:nvSpPr>
          <p:spPr>
            <a:xfrm>
              <a:off x="0" y="-28575"/>
              <a:ext cx="3526543" cy="2158160"/>
            </a:xfrm>
            <a:prstGeom prst="rect">
              <a:avLst/>
            </a:prstGeom>
          </p:spPr>
          <p:txBody>
            <a:bodyPr anchor="ctr" rtlCol="false" tIns="26030" lIns="26030" bIns="26030" rIns="26030"/>
            <a:lstStyle/>
            <a:p>
              <a:pPr algn="ctr">
                <a:lnSpc>
                  <a:spcPts val="1424"/>
                </a:lnSpc>
              </a:pPr>
            </a:p>
          </p:txBody>
        </p:sp>
      </p:grpSp>
      <p:grpSp>
        <p:nvGrpSpPr>
          <p:cNvPr name="Group 20" id="20"/>
          <p:cNvGrpSpPr/>
          <p:nvPr/>
        </p:nvGrpSpPr>
        <p:grpSpPr>
          <a:xfrm rot="0">
            <a:off x="0" y="3102110"/>
            <a:ext cx="7560000" cy="440891"/>
            <a:chOff x="0" y="0"/>
            <a:chExt cx="2709333" cy="158005"/>
          </a:xfrm>
        </p:grpSpPr>
        <p:sp>
          <p:nvSpPr>
            <p:cNvPr name="Freeform 21" id="21"/>
            <p:cNvSpPr/>
            <p:nvPr/>
          </p:nvSpPr>
          <p:spPr>
            <a:xfrm flipH="false" flipV="false" rot="0">
              <a:off x="0" y="0"/>
              <a:ext cx="2709333" cy="158005"/>
            </a:xfrm>
            <a:custGeom>
              <a:avLst/>
              <a:gdLst/>
              <a:ahLst/>
              <a:cxnLst/>
              <a:rect r="r" b="b" t="t" l="l"/>
              <a:pathLst>
                <a:path h="158005" w="2709333">
                  <a:moveTo>
                    <a:pt x="0" y="0"/>
                  </a:moveTo>
                  <a:lnTo>
                    <a:pt x="2709333" y="0"/>
                  </a:lnTo>
                  <a:lnTo>
                    <a:pt x="2709333" y="158005"/>
                  </a:lnTo>
                  <a:lnTo>
                    <a:pt x="0" y="158005"/>
                  </a:lnTo>
                  <a:close/>
                </a:path>
              </a:pathLst>
            </a:custGeom>
            <a:solidFill>
              <a:srgbClr val="2767A3"/>
            </a:solidFill>
          </p:spPr>
        </p:sp>
        <p:sp>
          <p:nvSpPr>
            <p:cNvPr name="TextBox 22" id="22"/>
            <p:cNvSpPr txBox="true"/>
            <p:nvPr/>
          </p:nvSpPr>
          <p:spPr>
            <a:xfrm>
              <a:off x="0" y="-38100"/>
              <a:ext cx="2709333" cy="196105"/>
            </a:xfrm>
            <a:prstGeom prst="rect">
              <a:avLst/>
            </a:prstGeom>
          </p:spPr>
          <p:txBody>
            <a:bodyPr anchor="ctr" rtlCol="false" tIns="50800" lIns="50800" bIns="50800" rIns="50800"/>
            <a:lstStyle/>
            <a:p>
              <a:pPr algn="ctr">
                <a:lnSpc>
                  <a:spcPts val="1800"/>
                </a:lnSpc>
              </a:pPr>
            </a:p>
          </p:txBody>
        </p:sp>
      </p:grpSp>
      <p:grpSp>
        <p:nvGrpSpPr>
          <p:cNvPr name="Group 23" id="23"/>
          <p:cNvGrpSpPr/>
          <p:nvPr/>
        </p:nvGrpSpPr>
        <p:grpSpPr>
          <a:xfrm rot="0">
            <a:off x="0" y="3543001"/>
            <a:ext cx="7560000" cy="1481583"/>
            <a:chOff x="0" y="0"/>
            <a:chExt cx="2709333" cy="530966"/>
          </a:xfrm>
        </p:grpSpPr>
        <p:sp>
          <p:nvSpPr>
            <p:cNvPr name="Freeform 24" id="24"/>
            <p:cNvSpPr/>
            <p:nvPr/>
          </p:nvSpPr>
          <p:spPr>
            <a:xfrm flipH="false" flipV="false" rot="0">
              <a:off x="0" y="0"/>
              <a:ext cx="2709333" cy="530966"/>
            </a:xfrm>
            <a:custGeom>
              <a:avLst/>
              <a:gdLst/>
              <a:ahLst/>
              <a:cxnLst/>
              <a:rect r="r" b="b" t="t" l="l"/>
              <a:pathLst>
                <a:path h="530966" w="2709333">
                  <a:moveTo>
                    <a:pt x="0" y="0"/>
                  </a:moveTo>
                  <a:lnTo>
                    <a:pt x="2709333" y="0"/>
                  </a:lnTo>
                  <a:lnTo>
                    <a:pt x="2709333" y="530966"/>
                  </a:lnTo>
                  <a:lnTo>
                    <a:pt x="0" y="530966"/>
                  </a:lnTo>
                  <a:close/>
                </a:path>
              </a:pathLst>
            </a:custGeom>
            <a:solidFill>
              <a:srgbClr val="7FC5D8"/>
            </a:solidFill>
          </p:spPr>
        </p:sp>
        <p:sp>
          <p:nvSpPr>
            <p:cNvPr name="TextBox 25" id="25"/>
            <p:cNvSpPr txBox="true"/>
            <p:nvPr/>
          </p:nvSpPr>
          <p:spPr>
            <a:xfrm>
              <a:off x="0" y="-38100"/>
              <a:ext cx="2709333" cy="569066"/>
            </a:xfrm>
            <a:prstGeom prst="rect">
              <a:avLst/>
            </a:prstGeom>
          </p:spPr>
          <p:txBody>
            <a:bodyPr anchor="ctr" rtlCol="false" tIns="50800" lIns="50800" bIns="50800" rIns="50800"/>
            <a:lstStyle/>
            <a:p>
              <a:pPr algn="ctr">
                <a:lnSpc>
                  <a:spcPts val="1800"/>
                </a:lnSpc>
              </a:pPr>
            </a:p>
          </p:txBody>
        </p:sp>
      </p:grpSp>
      <p:grpSp>
        <p:nvGrpSpPr>
          <p:cNvPr name="Group 26" id="26"/>
          <p:cNvGrpSpPr/>
          <p:nvPr/>
        </p:nvGrpSpPr>
        <p:grpSpPr>
          <a:xfrm rot="0">
            <a:off x="5847175" y="7862709"/>
            <a:ext cx="1614009" cy="1614009"/>
            <a:chOff x="0" y="0"/>
            <a:chExt cx="578425" cy="578425"/>
          </a:xfrm>
        </p:grpSpPr>
        <p:sp>
          <p:nvSpPr>
            <p:cNvPr name="Freeform 27" id="27"/>
            <p:cNvSpPr/>
            <p:nvPr/>
          </p:nvSpPr>
          <p:spPr>
            <a:xfrm flipH="false" flipV="false" rot="0">
              <a:off x="0" y="0"/>
              <a:ext cx="578425" cy="578425"/>
            </a:xfrm>
            <a:custGeom>
              <a:avLst/>
              <a:gdLst/>
              <a:ahLst/>
              <a:cxnLst/>
              <a:rect r="r" b="b" t="t" l="l"/>
              <a:pathLst>
                <a:path h="578425" w="578425">
                  <a:moveTo>
                    <a:pt x="177478" y="0"/>
                  </a:moveTo>
                  <a:lnTo>
                    <a:pt x="400947" y="0"/>
                  </a:lnTo>
                  <a:cubicBezTo>
                    <a:pt x="498965" y="0"/>
                    <a:pt x="578425" y="79460"/>
                    <a:pt x="578425" y="177478"/>
                  </a:cubicBezTo>
                  <a:lnTo>
                    <a:pt x="578425" y="400947"/>
                  </a:lnTo>
                  <a:cubicBezTo>
                    <a:pt x="578425" y="448017"/>
                    <a:pt x="559726" y="493159"/>
                    <a:pt x="526442" y="526442"/>
                  </a:cubicBezTo>
                  <a:cubicBezTo>
                    <a:pt x="493159" y="559726"/>
                    <a:pt x="448017" y="578425"/>
                    <a:pt x="400947" y="578425"/>
                  </a:cubicBezTo>
                  <a:lnTo>
                    <a:pt x="177478" y="578425"/>
                  </a:lnTo>
                  <a:cubicBezTo>
                    <a:pt x="130408" y="578425"/>
                    <a:pt x="85266" y="559726"/>
                    <a:pt x="51982" y="526442"/>
                  </a:cubicBezTo>
                  <a:cubicBezTo>
                    <a:pt x="18699" y="493159"/>
                    <a:pt x="0" y="448017"/>
                    <a:pt x="0" y="400947"/>
                  </a:cubicBezTo>
                  <a:lnTo>
                    <a:pt x="0" y="177478"/>
                  </a:lnTo>
                  <a:cubicBezTo>
                    <a:pt x="0" y="130408"/>
                    <a:pt x="18699" y="85266"/>
                    <a:pt x="51982" y="51982"/>
                  </a:cubicBezTo>
                  <a:cubicBezTo>
                    <a:pt x="85266" y="18699"/>
                    <a:pt x="130408" y="0"/>
                    <a:pt x="177478" y="0"/>
                  </a:cubicBezTo>
                  <a:close/>
                </a:path>
              </a:pathLst>
            </a:custGeom>
            <a:solidFill>
              <a:srgbClr val="FFFFFF"/>
            </a:solidFill>
          </p:spPr>
        </p:sp>
        <p:sp>
          <p:nvSpPr>
            <p:cNvPr name="TextBox 28" id="28"/>
            <p:cNvSpPr txBox="true"/>
            <p:nvPr/>
          </p:nvSpPr>
          <p:spPr>
            <a:xfrm>
              <a:off x="0" y="-38100"/>
              <a:ext cx="578425" cy="616525"/>
            </a:xfrm>
            <a:prstGeom prst="rect">
              <a:avLst/>
            </a:prstGeom>
          </p:spPr>
          <p:txBody>
            <a:bodyPr anchor="ctr" rtlCol="false" tIns="50800" lIns="50800" bIns="50800" rIns="50800"/>
            <a:lstStyle/>
            <a:p>
              <a:pPr algn="ctr">
                <a:lnSpc>
                  <a:spcPts val="1800"/>
                </a:lnSpc>
              </a:pPr>
            </a:p>
          </p:txBody>
        </p:sp>
      </p:grpSp>
      <p:grpSp>
        <p:nvGrpSpPr>
          <p:cNvPr name="Group 29" id="29"/>
          <p:cNvGrpSpPr/>
          <p:nvPr/>
        </p:nvGrpSpPr>
        <p:grpSpPr>
          <a:xfrm rot="0">
            <a:off x="6747718" y="26762"/>
            <a:ext cx="712810" cy="978602"/>
            <a:chOff x="0" y="0"/>
            <a:chExt cx="950414" cy="1304802"/>
          </a:xfrm>
        </p:grpSpPr>
        <p:grpSp>
          <p:nvGrpSpPr>
            <p:cNvPr name="Group 30" id="30"/>
            <p:cNvGrpSpPr/>
            <p:nvPr/>
          </p:nvGrpSpPr>
          <p:grpSpPr>
            <a:xfrm rot="0">
              <a:off x="0" y="0"/>
              <a:ext cx="950414" cy="950414"/>
              <a:chOff x="0" y="0"/>
              <a:chExt cx="812800" cy="812800"/>
            </a:xfrm>
          </p:grpSpPr>
          <p:sp>
            <p:nvSpPr>
              <p:cNvPr name="Freeform 31" id="31"/>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4ECCD"/>
              </a:solidFill>
            </p:spPr>
          </p:sp>
          <p:sp>
            <p:nvSpPr>
              <p:cNvPr name="TextBox 32" id="32"/>
              <p:cNvSpPr txBox="true"/>
              <p:nvPr/>
            </p:nvSpPr>
            <p:spPr>
              <a:xfrm>
                <a:off x="76200" y="38100"/>
                <a:ext cx="660400" cy="698500"/>
              </a:xfrm>
              <a:prstGeom prst="rect">
                <a:avLst/>
              </a:prstGeom>
            </p:spPr>
            <p:txBody>
              <a:bodyPr anchor="ctr" rtlCol="false" tIns="50800" lIns="50800" bIns="50800" rIns="50800"/>
              <a:lstStyle/>
              <a:p>
                <a:pPr algn="ctr">
                  <a:lnSpc>
                    <a:spcPts val="1800"/>
                  </a:lnSpc>
                </a:pPr>
              </a:p>
            </p:txBody>
          </p:sp>
        </p:grpSp>
        <p:sp>
          <p:nvSpPr>
            <p:cNvPr name="Freeform 33" id="33"/>
            <p:cNvSpPr/>
            <p:nvPr/>
          </p:nvSpPr>
          <p:spPr>
            <a:xfrm flipH="false" flipV="false" rot="0">
              <a:off x="0" y="53280"/>
              <a:ext cx="738398" cy="1251522"/>
            </a:xfrm>
            <a:custGeom>
              <a:avLst/>
              <a:gdLst/>
              <a:ahLst/>
              <a:cxnLst/>
              <a:rect r="r" b="b" t="t" l="l"/>
              <a:pathLst>
                <a:path h="1251522" w="738398">
                  <a:moveTo>
                    <a:pt x="0" y="0"/>
                  </a:moveTo>
                  <a:lnTo>
                    <a:pt x="738398" y="0"/>
                  </a:lnTo>
                  <a:lnTo>
                    <a:pt x="738398" y="1251522"/>
                  </a:lnTo>
                  <a:lnTo>
                    <a:pt x="0" y="1251522"/>
                  </a:lnTo>
                  <a:lnTo>
                    <a:pt x="0" y="0"/>
                  </a:lnTo>
                  <a:close/>
                </a:path>
              </a:pathLst>
            </a:custGeom>
            <a:blipFill>
              <a:blip r:embed="rId5"/>
              <a:stretch>
                <a:fillRect l="0" t="0" r="0" b="0"/>
              </a:stretch>
            </a:blipFill>
          </p:spPr>
        </p:sp>
      </p:grpSp>
      <p:sp>
        <p:nvSpPr>
          <p:cNvPr name="Freeform 34" id="34"/>
          <p:cNvSpPr/>
          <p:nvPr/>
        </p:nvSpPr>
        <p:spPr>
          <a:xfrm flipH="false" flipV="false" rot="0">
            <a:off x="5962890" y="8207420"/>
            <a:ext cx="1382579" cy="985937"/>
          </a:xfrm>
          <a:custGeom>
            <a:avLst/>
            <a:gdLst/>
            <a:ahLst/>
            <a:cxnLst/>
            <a:rect r="r" b="b" t="t" l="l"/>
            <a:pathLst>
              <a:path h="985937" w="1382579">
                <a:moveTo>
                  <a:pt x="0" y="0"/>
                </a:moveTo>
                <a:lnTo>
                  <a:pt x="1382579" y="0"/>
                </a:lnTo>
                <a:lnTo>
                  <a:pt x="1382579" y="985938"/>
                </a:lnTo>
                <a:lnTo>
                  <a:pt x="0" y="985938"/>
                </a:lnTo>
                <a:lnTo>
                  <a:pt x="0" y="0"/>
                </a:lnTo>
                <a:close/>
              </a:path>
            </a:pathLst>
          </a:custGeom>
          <a:blipFill>
            <a:blip r:embed="rId6"/>
            <a:stretch>
              <a:fillRect l="0" t="0" r="0" b="0"/>
            </a:stretch>
          </a:blipFill>
        </p:spPr>
      </p:sp>
      <p:sp>
        <p:nvSpPr>
          <p:cNvPr name="TextBox 35" id="35"/>
          <p:cNvSpPr txBox="true"/>
          <p:nvPr/>
        </p:nvSpPr>
        <p:spPr>
          <a:xfrm rot="0">
            <a:off x="2469667" y="9780620"/>
            <a:ext cx="2694845" cy="726406"/>
          </a:xfrm>
          <a:prstGeom prst="rect">
            <a:avLst/>
          </a:prstGeom>
        </p:spPr>
        <p:txBody>
          <a:bodyPr anchor="t" rtlCol="false" tIns="0" lIns="0" bIns="0" rIns="0">
            <a:spAutoFit/>
          </a:bodyPr>
          <a:lstStyle/>
          <a:p>
            <a:pPr algn="ctr" marL="0" indent="0" lvl="1">
              <a:lnSpc>
                <a:spcPts val="1436"/>
              </a:lnSpc>
            </a:pPr>
            <a:r>
              <a:rPr lang="en-US" sz="1026" spc="25">
                <a:solidFill>
                  <a:srgbClr val="2F4052"/>
                </a:solidFill>
                <a:latin typeface="Raleway Bold"/>
              </a:rPr>
              <a:t>COMPUTACIONAL+: Plataforma de Recursos Educativos Abiertos de Pensamiento Computacional para colectivos de baja cualificación</a:t>
            </a:r>
          </a:p>
        </p:txBody>
      </p:sp>
      <p:sp>
        <p:nvSpPr>
          <p:cNvPr name="TextBox 36" id="36"/>
          <p:cNvSpPr txBox="true"/>
          <p:nvPr/>
        </p:nvSpPr>
        <p:spPr>
          <a:xfrm rot="0">
            <a:off x="82051" y="3185530"/>
            <a:ext cx="7379133" cy="293102"/>
          </a:xfrm>
          <a:prstGeom prst="rect">
            <a:avLst/>
          </a:prstGeom>
        </p:spPr>
        <p:txBody>
          <a:bodyPr anchor="t" rtlCol="false" tIns="0" lIns="0" bIns="0" rIns="0">
            <a:spAutoFit/>
          </a:bodyPr>
          <a:lstStyle/>
          <a:p>
            <a:pPr algn="ctr">
              <a:lnSpc>
                <a:spcPts val="2168"/>
              </a:lnSpc>
            </a:pPr>
            <a:r>
              <a:rPr lang="en-US" sz="2105" spc="155">
                <a:solidFill>
                  <a:srgbClr val="FFFFFF"/>
                </a:solidFill>
                <a:latin typeface="Raleway Bold"/>
              </a:rPr>
              <a:t>ACTIVIDAD 1. PIXELANDO JUNTOS</a:t>
            </a:r>
          </a:p>
        </p:txBody>
      </p:sp>
      <p:sp>
        <p:nvSpPr>
          <p:cNvPr name="TextBox 37" id="37"/>
          <p:cNvSpPr txBox="true"/>
          <p:nvPr/>
        </p:nvSpPr>
        <p:spPr>
          <a:xfrm rot="0">
            <a:off x="433569" y="3599104"/>
            <a:ext cx="6807960" cy="1493202"/>
          </a:xfrm>
          <a:prstGeom prst="rect">
            <a:avLst/>
          </a:prstGeom>
        </p:spPr>
        <p:txBody>
          <a:bodyPr anchor="t" rtlCol="false" tIns="0" lIns="0" bIns="0" rIns="0">
            <a:spAutoFit/>
          </a:bodyPr>
          <a:lstStyle/>
          <a:p>
            <a:pPr>
              <a:lnSpc>
                <a:spcPts val="2416"/>
              </a:lnSpc>
            </a:pPr>
            <a:r>
              <a:rPr lang="en-US" sz="1726" spc="43">
                <a:solidFill>
                  <a:srgbClr val="FFFFFF"/>
                </a:solidFill>
                <a:latin typeface="Raleway Bold"/>
              </a:rPr>
              <a:t>Objetivo:</a:t>
            </a:r>
          </a:p>
          <a:p>
            <a:pPr marL="259081" indent="-129541" lvl="1">
              <a:lnSpc>
                <a:spcPts val="1440"/>
              </a:lnSpc>
              <a:buFont typeface="Arial"/>
              <a:buChar char="•"/>
            </a:pPr>
            <a:r>
              <a:rPr lang="en-US" sz="1200">
                <a:solidFill>
                  <a:srgbClr val="394E63"/>
                </a:solidFill>
                <a:latin typeface="Raleway Bold"/>
              </a:rPr>
              <a:t>Comprender el sentido de los píxeles</a:t>
            </a:r>
          </a:p>
          <a:p>
            <a:pPr marL="259081" indent="-129541" lvl="1">
              <a:lnSpc>
                <a:spcPts val="1440"/>
              </a:lnSpc>
              <a:buFont typeface="Arial"/>
              <a:buChar char="•"/>
            </a:pPr>
            <a:r>
              <a:rPr lang="en-US" sz="1200">
                <a:solidFill>
                  <a:srgbClr val="394E63"/>
                </a:solidFill>
                <a:latin typeface="Raleway Bold"/>
              </a:rPr>
              <a:t>Aprender sobre la composición visual y cómo afecta la percepción de una imagen.</a:t>
            </a:r>
          </a:p>
          <a:p>
            <a:pPr marL="259081" indent="-129541" lvl="1">
              <a:lnSpc>
                <a:spcPts val="1440"/>
              </a:lnSpc>
              <a:buFont typeface="Arial"/>
              <a:buChar char="•"/>
            </a:pPr>
            <a:r>
              <a:rPr lang="en-US" sz="1200">
                <a:solidFill>
                  <a:srgbClr val="394E63"/>
                </a:solidFill>
                <a:latin typeface="Raleway Bold"/>
              </a:rPr>
              <a:t>Experimentar con la disposición de elementos en una imagen pixelada.</a:t>
            </a:r>
          </a:p>
          <a:p>
            <a:pPr>
              <a:lnSpc>
                <a:spcPts val="600"/>
              </a:lnSpc>
            </a:pPr>
          </a:p>
          <a:p>
            <a:pPr marL="0" indent="0" lvl="1">
              <a:lnSpc>
                <a:spcPts val="1440"/>
              </a:lnSpc>
            </a:pPr>
            <a:r>
              <a:rPr lang="en-US" sz="1200">
                <a:solidFill>
                  <a:srgbClr val="394E63"/>
                </a:solidFill>
                <a:latin typeface="Raleway Bold"/>
              </a:rPr>
              <a:t>Se puede ejemplificar la utilidad de la actividad, con acciones como la creación de un logotipo o el desarrollo de algún juego.</a:t>
            </a:r>
          </a:p>
          <a:p>
            <a:pPr>
              <a:lnSpc>
                <a:spcPts val="1680"/>
              </a:lnSpc>
            </a:pPr>
          </a:p>
        </p:txBody>
      </p:sp>
      <p:sp>
        <p:nvSpPr>
          <p:cNvPr name="TextBox 38" id="38"/>
          <p:cNvSpPr txBox="true"/>
          <p:nvPr/>
        </p:nvSpPr>
        <p:spPr>
          <a:xfrm rot="0">
            <a:off x="433569" y="5216131"/>
            <a:ext cx="6731736" cy="1980434"/>
          </a:xfrm>
          <a:prstGeom prst="rect">
            <a:avLst/>
          </a:prstGeom>
        </p:spPr>
        <p:txBody>
          <a:bodyPr anchor="t" rtlCol="false" tIns="0" lIns="0" bIns="0" rIns="0">
            <a:spAutoFit/>
          </a:bodyPr>
          <a:lstStyle/>
          <a:p>
            <a:pPr>
              <a:lnSpc>
                <a:spcPts val="2416"/>
              </a:lnSpc>
            </a:pPr>
            <a:r>
              <a:rPr lang="en-US" sz="1726" spc="43">
                <a:solidFill>
                  <a:srgbClr val="FFFFFF"/>
                </a:solidFill>
                <a:latin typeface="Raleway Bold"/>
              </a:rPr>
              <a:t>Actividad:</a:t>
            </a:r>
          </a:p>
          <a:p>
            <a:pPr>
              <a:lnSpc>
                <a:spcPts val="1440"/>
              </a:lnSpc>
            </a:pPr>
            <a:r>
              <a:rPr lang="en-US" sz="1200">
                <a:solidFill>
                  <a:srgbClr val="FFFFFF"/>
                </a:solidFill>
                <a:latin typeface="Raleway Bold"/>
              </a:rPr>
              <a:t>Una de las actividades que más éxito tiene en Isla Competencia son nuestras clases de dibujo pixelado. La profesora Pixelia, encargada de las clases, nos ha contado que las pantallas de las computadoras se dividen en un cuadriculado de pequeños puntos llamados píxeles Te invitamos a su próxima clase.</a:t>
            </a:r>
          </a:p>
          <a:p>
            <a:pPr>
              <a:lnSpc>
                <a:spcPts val="960"/>
              </a:lnSpc>
            </a:pPr>
          </a:p>
          <a:p>
            <a:pPr>
              <a:lnSpc>
                <a:spcPts val="1440"/>
              </a:lnSpc>
            </a:pPr>
            <a:r>
              <a:rPr lang="en-US" sz="1200">
                <a:solidFill>
                  <a:srgbClr val="FFFFFF"/>
                </a:solidFill>
                <a:latin typeface="Raleway Bold"/>
              </a:rPr>
              <a:t>En una imagen en blanco y negro, cada píxel se representa con dos colores, el blanco o y el negro. Cuando un ordenador almacena una imagen, todo lo que necesita saber es cuales son negros y cuáles son blancos.</a:t>
            </a:r>
          </a:p>
          <a:p>
            <a:pPr>
              <a:lnSpc>
                <a:spcPts val="959"/>
              </a:lnSpc>
            </a:pPr>
          </a:p>
          <a:p>
            <a:pPr marL="0" indent="0" lvl="1">
              <a:lnSpc>
                <a:spcPts val="1440"/>
              </a:lnSpc>
            </a:pPr>
            <a:r>
              <a:rPr lang="en-US" sz="1200">
                <a:solidFill>
                  <a:srgbClr val="FFFFFF"/>
                </a:solidFill>
                <a:latin typeface="Raleway Bold"/>
              </a:rPr>
              <a:t>En esta actividad vamos a ver cómo podemos representar una imagen con números.</a:t>
            </a:r>
          </a:p>
        </p:txBody>
      </p:sp>
      <p:sp>
        <p:nvSpPr>
          <p:cNvPr name="TextBox 39" id="39"/>
          <p:cNvSpPr txBox="true"/>
          <p:nvPr/>
        </p:nvSpPr>
        <p:spPr>
          <a:xfrm rot="0">
            <a:off x="433569" y="7360151"/>
            <a:ext cx="5279788" cy="2007732"/>
          </a:xfrm>
          <a:prstGeom prst="rect">
            <a:avLst/>
          </a:prstGeom>
        </p:spPr>
        <p:txBody>
          <a:bodyPr anchor="t" rtlCol="false" tIns="0" lIns="0" bIns="0" rIns="0">
            <a:spAutoFit/>
          </a:bodyPr>
          <a:lstStyle/>
          <a:p>
            <a:pPr>
              <a:lnSpc>
                <a:spcPts val="1440"/>
              </a:lnSpc>
            </a:pPr>
            <a:r>
              <a:rPr lang="en-US" sz="1200" spc="-46">
                <a:solidFill>
                  <a:srgbClr val="FFFFFF"/>
                </a:solidFill>
                <a:latin typeface="Raleway Bold"/>
              </a:rPr>
              <a:t>La primera línea consiste en un píxel de color blanco, seguido de tres de color negro, y luego uno de color blanco. De este modo la primera línea se representa como 1, 3, 1.</a:t>
            </a:r>
          </a:p>
          <a:p>
            <a:pPr>
              <a:lnSpc>
                <a:spcPts val="719"/>
              </a:lnSpc>
            </a:pPr>
          </a:p>
          <a:p>
            <a:pPr>
              <a:lnSpc>
                <a:spcPts val="1440"/>
              </a:lnSpc>
            </a:pPr>
            <a:r>
              <a:rPr lang="en-US" sz="1200" spc="-46">
                <a:solidFill>
                  <a:srgbClr val="FFFFFF"/>
                </a:solidFill>
                <a:latin typeface="Raleway Bold"/>
              </a:rPr>
              <a:t>El primer número se refiere siempre al número de píxeles de color blanco. Si el primer pixel es de color negro la línea comenzará con un cero.</a:t>
            </a:r>
          </a:p>
          <a:p>
            <a:pPr>
              <a:lnSpc>
                <a:spcPts val="960"/>
              </a:lnSpc>
            </a:pPr>
          </a:p>
          <a:p>
            <a:pPr>
              <a:lnSpc>
                <a:spcPts val="1440"/>
              </a:lnSpc>
            </a:pPr>
            <a:r>
              <a:rPr lang="en-US" sz="1200" spc="-46">
                <a:solidFill>
                  <a:srgbClr val="FFFFFF"/>
                </a:solidFill>
                <a:latin typeface="Raleway Bold"/>
              </a:rPr>
              <a:t>La representación numérica de imágenes es fundamental en una amplia gama de aplicaciones, desde el procesamiento de imágenes hasta la inteligencia artificial, la medicina y más. Permite a los sistemas informáticos entender, analizar y trabajar con información visual de manera eficiente.</a:t>
            </a:r>
          </a:p>
          <a:p>
            <a:pPr marL="0" indent="0" lvl="1">
              <a:lnSpc>
                <a:spcPts val="1572"/>
              </a:lnSpc>
            </a:pP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8382" y="-180000"/>
            <a:ext cx="7568382" cy="4268620"/>
          </a:xfrm>
          <a:custGeom>
            <a:avLst/>
            <a:gdLst/>
            <a:ahLst/>
            <a:cxnLst/>
            <a:rect r="r" b="b" t="t" l="l"/>
            <a:pathLst>
              <a:path h="4268620" w="7568382">
                <a:moveTo>
                  <a:pt x="0" y="0"/>
                </a:moveTo>
                <a:lnTo>
                  <a:pt x="7568382" y="0"/>
                </a:lnTo>
                <a:lnTo>
                  <a:pt x="7568382" y="4268620"/>
                </a:lnTo>
                <a:lnTo>
                  <a:pt x="0" y="4268620"/>
                </a:lnTo>
                <a:lnTo>
                  <a:pt x="0" y="0"/>
                </a:lnTo>
                <a:close/>
              </a:path>
            </a:pathLst>
          </a:custGeom>
          <a:blipFill>
            <a:blip r:embed="rId2"/>
            <a:stretch>
              <a:fillRect l="0" t="-13737" r="0" b="-63564"/>
            </a:stretch>
          </a:blipFill>
        </p:spPr>
      </p:sp>
      <p:sp>
        <p:nvSpPr>
          <p:cNvPr name="Freeform 3" id="3"/>
          <p:cNvSpPr/>
          <p:nvPr/>
        </p:nvSpPr>
        <p:spPr>
          <a:xfrm flipH="false" flipV="false" rot="0">
            <a:off x="5540741" y="9716706"/>
            <a:ext cx="1624564" cy="771482"/>
          </a:xfrm>
          <a:custGeom>
            <a:avLst/>
            <a:gdLst/>
            <a:ahLst/>
            <a:cxnLst/>
            <a:rect r="r" b="b" t="t" l="l"/>
            <a:pathLst>
              <a:path h="771482" w="1624564">
                <a:moveTo>
                  <a:pt x="0" y="0"/>
                </a:moveTo>
                <a:lnTo>
                  <a:pt x="1624564" y="0"/>
                </a:lnTo>
                <a:lnTo>
                  <a:pt x="1624564" y="771482"/>
                </a:lnTo>
                <a:lnTo>
                  <a:pt x="0" y="771482"/>
                </a:lnTo>
                <a:lnTo>
                  <a:pt x="0" y="0"/>
                </a:lnTo>
                <a:close/>
              </a:path>
            </a:pathLst>
          </a:custGeom>
          <a:blipFill>
            <a:blip r:embed="rId3"/>
            <a:stretch>
              <a:fillRect l="0" t="0" r="0" b="0"/>
            </a:stretch>
          </a:blipFill>
        </p:spPr>
      </p:sp>
      <p:sp>
        <p:nvSpPr>
          <p:cNvPr name="Freeform 4" id="4"/>
          <p:cNvSpPr/>
          <p:nvPr/>
        </p:nvSpPr>
        <p:spPr>
          <a:xfrm flipH="false" flipV="false" rot="0">
            <a:off x="433569" y="9766431"/>
            <a:ext cx="1671166" cy="783359"/>
          </a:xfrm>
          <a:custGeom>
            <a:avLst/>
            <a:gdLst/>
            <a:ahLst/>
            <a:cxnLst/>
            <a:rect r="r" b="b" t="t" l="l"/>
            <a:pathLst>
              <a:path h="783359" w="1671166">
                <a:moveTo>
                  <a:pt x="0" y="0"/>
                </a:moveTo>
                <a:lnTo>
                  <a:pt x="1671166" y="0"/>
                </a:lnTo>
                <a:lnTo>
                  <a:pt x="1671166" y="783359"/>
                </a:lnTo>
                <a:lnTo>
                  <a:pt x="0" y="783359"/>
                </a:lnTo>
                <a:lnTo>
                  <a:pt x="0" y="0"/>
                </a:lnTo>
                <a:close/>
              </a:path>
            </a:pathLst>
          </a:custGeom>
          <a:blipFill>
            <a:blip r:embed="rId4"/>
            <a:stretch>
              <a:fillRect l="0" t="0" r="0" b="0"/>
            </a:stretch>
          </a:blipFill>
        </p:spPr>
      </p:sp>
      <p:grpSp>
        <p:nvGrpSpPr>
          <p:cNvPr name="Group 5" id="5"/>
          <p:cNvGrpSpPr/>
          <p:nvPr/>
        </p:nvGrpSpPr>
        <p:grpSpPr>
          <a:xfrm rot="0">
            <a:off x="1303020" y="439103"/>
            <a:ext cx="94298" cy="92392"/>
            <a:chOff x="0" y="0"/>
            <a:chExt cx="125730" cy="123190"/>
          </a:xfrm>
        </p:grpSpPr>
        <p:sp>
          <p:nvSpPr>
            <p:cNvPr name="Freeform 6" id="6"/>
            <p:cNvSpPr/>
            <p:nvPr/>
          </p:nvSpPr>
          <p:spPr>
            <a:xfrm flipH="false" flipV="false" rot="0">
              <a:off x="48260" y="48260"/>
              <a:ext cx="25400" cy="26670"/>
            </a:xfrm>
            <a:custGeom>
              <a:avLst/>
              <a:gdLst/>
              <a:ahLst/>
              <a:cxnLst/>
              <a:rect r="r" b="b" t="t" l="l"/>
              <a:pathLst>
                <a:path h="26670" w="25400">
                  <a:moveTo>
                    <a:pt x="25400" y="8890"/>
                  </a:moveTo>
                  <a:cubicBezTo>
                    <a:pt x="15240" y="26670"/>
                    <a:pt x="5080" y="22860"/>
                    <a:pt x="2540" y="19050"/>
                  </a:cubicBezTo>
                  <a:cubicBezTo>
                    <a:pt x="0" y="15240"/>
                    <a:pt x="2540" y="5080"/>
                    <a:pt x="6350" y="2540"/>
                  </a:cubicBezTo>
                  <a:cubicBezTo>
                    <a:pt x="8890" y="0"/>
                    <a:pt x="22860" y="3810"/>
                    <a:pt x="22860" y="3810"/>
                  </a:cubicBezTo>
                </a:path>
              </a:pathLst>
            </a:custGeom>
            <a:solidFill>
              <a:srgbClr val="0571D3"/>
            </a:solidFill>
            <a:ln cap="sq">
              <a:noFill/>
              <a:prstDash val="solid"/>
              <a:miter/>
            </a:ln>
          </p:spPr>
        </p:sp>
      </p:grpSp>
      <p:grpSp>
        <p:nvGrpSpPr>
          <p:cNvPr name="Group 7" id="7"/>
          <p:cNvGrpSpPr/>
          <p:nvPr/>
        </p:nvGrpSpPr>
        <p:grpSpPr>
          <a:xfrm rot="0">
            <a:off x="2951798" y="379095"/>
            <a:ext cx="128588" cy="124777"/>
            <a:chOff x="0" y="0"/>
            <a:chExt cx="171450" cy="166370"/>
          </a:xfrm>
        </p:grpSpPr>
        <p:sp>
          <p:nvSpPr>
            <p:cNvPr name="Freeform 8" id="8"/>
            <p:cNvSpPr/>
            <p:nvPr/>
          </p:nvSpPr>
          <p:spPr>
            <a:xfrm flipH="false" flipV="false" rot="0">
              <a:off x="44450" y="43180"/>
              <a:ext cx="74930" cy="77470"/>
            </a:xfrm>
            <a:custGeom>
              <a:avLst/>
              <a:gdLst/>
              <a:ahLst/>
              <a:cxnLst/>
              <a:rect r="r" b="b" t="t" l="l"/>
              <a:pathLst>
                <a:path h="77470" w="74930">
                  <a:moveTo>
                    <a:pt x="74930" y="25400"/>
                  </a:moveTo>
                  <a:cubicBezTo>
                    <a:pt x="43180" y="77470"/>
                    <a:pt x="12700" y="67310"/>
                    <a:pt x="6350" y="57150"/>
                  </a:cubicBezTo>
                  <a:cubicBezTo>
                    <a:pt x="0" y="45720"/>
                    <a:pt x="5080" y="15240"/>
                    <a:pt x="15240" y="7620"/>
                  </a:cubicBezTo>
                  <a:cubicBezTo>
                    <a:pt x="25400" y="0"/>
                    <a:pt x="66040" y="10160"/>
                    <a:pt x="66040" y="10160"/>
                  </a:cubicBezTo>
                </a:path>
              </a:pathLst>
            </a:custGeom>
            <a:solidFill>
              <a:srgbClr val="E7191F"/>
            </a:solidFill>
            <a:ln cap="sq">
              <a:noFill/>
              <a:prstDash val="solid"/>
              <a:miter/>
            </a:ln>
          </p:spPr>
        </p:sp>
      </p:grpSp>
      <p:grpSp>
        <p:nvGrpSpPr>
          <p:cNvPr name="Group 9" id="9"/>
          <p:cNvGrpSpPr/>
          <p:nvPr/>
        </p:nvGrpSpPr>
        <p:grpSpPr>
          <a:xfrm rot="0">
            <a:off x="3043238" y="270510"/>
            <a:ext cx="128588" cy="124777"/>
            <a:chOff x="0" y="0"/>
            <a:chExt cx="171450" cy="166370"/>
          </a:xfrm>
        </p:grpSpPr>
        <p:sp>
          <p:nvSpPr>
            <p:cNvPr name="Freeform 10" id="10"/>
            <p:cNvSpPr/>
            <p:nvPr/>
          </p:nvSpPr>
          <p:spPr>
            <a:xfrm flipH="false" flipV="false" rot="0">
              <a:off x="44450" y="41910"/>
              <a:ext cx="76200" cy="78740"/>
            </a:xfrm>
            <a:custGeom>
              <a:avLst/>
              <a:gdLst/>
              <a:ahLst/>
              <a:cxnLst/>
              <a:rect r="r" b="b" t="t" l="l"/>
              <a:pathLst>
                <a:path h="78740" w="76200">
                  <a:moveTo>
                    <a:pt x="76200" y="26670"/>
                  </a:moveTo>
                  <a:cubicBezTo>
                    <a:pt x="43180" y="78740"/>
                    <a:pt x="13970" y="68580"/>
                    <a:pt x="6350" y="58420"/>
                  </a:cubicBezTo>
                  <a:cubicBezTo>
                    <a:pt x="0" y="46990"/>
                    <a:pt x="6350" y="16510"/>
                    <a:pt x="16510" y="8890"/>
                  </a:cubicBezTo>
                  <a:cubicBezTo>
                    <a:pt x="25400" y="0"/>
                    <a:pt x="66040" y="11430"/>
                    <a:pt x="66040" y="11430"/>
                  </a:cubicBezTo>
                </a:path>
              </a:pathLst>
            </a:custGeom>
            <a:solidFill>
              <a:srgbClr val="E7191F"/>
            </a:solidFill>
            <a:ln cap="sq">
              <a:noFill/>
              <a:prstDash val="solid"/>
              <a:miter/>
            </a:ln>
          </p:spPr>
        </p:sp>
      </p:grpSp>
      <p:grpSp>
        <p:nvGrpSpPr>
          <p:cNvPr name="Group 11" id="11"/>
          <p:cNvGrpSpPr/>
          <p:nvPr/>
        </p:nvGrpSpPr>
        <p:grpSpPr>
          <a:xfrm rot="0">
            <a:off x="2563259" y="0"/>
            <a:ext cx="2257536" cy="970483"/>
            <a:chOff x="0" y="0"/>
            <a:chExt cx="3010048" cy="1293977"/>
          </a:xfrm>
        </p:grpSpPr>
        <p:grpSp>
          <p:nvGrpSpPr>
            <p:cNvPr name="Group 12" id="12"/>
            <p:cNvGrpSpPr/>
            <p:nvPr/>
          </p:nvGrpSpPr>
          <p:grpSpPr>
            <a:xfrm rot="0">
              <a:off x="0" y="0"/>
              <a:ext cx="3010048" cy="1293977"/>
              <a:chOff x="0" y="0"/>
              <a:chExt cx="809050" cy="347799"/>
            </a:xfrm>
          </p:grpSpPr>
          <p:sp>
            <p:nvSpPr>
              <p:cNvPr name="Freeform 13" id="13"/>
              <p:cNvSpPr/>
              <p:nvPr/>
            </p:nvSpPr>
            <p:spPr>
              <a:xfrm flipH="false" flipV="false" rot="0">
                <a:off x="0" y="0"/>
                <a:ext cx="809050" cy="347799"/>
              </a:xfrm>
              <a:custGeom>
                <a:avLst/>
                <a:gdLst/>
                <a:ahLst/>
                <a:cxnLst/>
                <a:rect r="r" b="b" t="t" l="l"/>
                <a:pathLst>
                  <a:path h="347799" w="809050">
                    <a:moveTo>
                      <a:pt x="0" y="0"/>
                    </a:moveTo>
                    <a:lnTo>
                      <a:pt x="809050" y="0"/>
                    </a:lnTo>
                    <a:lnTo>
                      <a:pt x="809050" y="347799"/>
                    </a:lnTo>
                    <a:lnTo>
                      <a:pt x="0" y="347799"/>
                    </a:lnTo>
                    <a:close/>
                  </a:path>
                </a:pathLst>
              </a:custGeom>
              <a:gradFill rotWithShape="true">
                <a:gsLst>
                  <a:gs pos="0">
                    <a:srgbClr val="FF3131">
                      <a:alpha val="100000"/>
                    </a:srgbClr>
                  </a:gs>
                  <a:gs pos="100000">
                    <a:srgbClr val="FF914D">
                      <a:alpha val="100000"/>
                    </a:srgbClr>
                  </a:gs>
                </a:gsLst>
                <a:lin ang="0"/>
              </a:gradFill>
            </p:spPr>
          </p:sp>
          <p:sp>
            <p:nvSpPr>
              <p:cNvPr name="TextBox 14" id="14"/>
              <p:cNvSpPr txBox="true"/>
              <p:nvPr/>
            </p:nvSpPr>
            <p:spPr>
              <a:xfrm>
                <a:off x="0" y="-38100"/>
                <a:ext cx="809050" cy="385899"/>
              </a:xfrm>
              <a:prstGeom prst="rect">
                <a:avLst/>
              </a:prstGeom>
            </p:spPr>
            <p:txBody>
              <a:bodyPr anchor="ctr" rtlCol="false" tIns="50800" lIns="50800" bIns="50800" rIns="50800"/>
              <a:lstStyle/>
              <a:p>
                <a:pPr algn="ctr">
                  <a:lnSpc>
                    <a:spcPts val="1800"/>
                  </a:lnSpc>
                </a:pPr>
              </a:p>
            </p:txBody>
          </p:sp>
        </p:grpSp>
        <p:sp>
          <p:nvSpPr>
            <p:cNvPr name="TextBox 15" id="15"/>
            <p:cNvSpPr txBox="true"/>
            <p:nvPr/>
          </p:nvSpPr>
          <p:spPr>
            <a:xfrm rot="0">
              <a:off x="1059721" y="69277"/>
              <a:ext cx="904557" cy="556681"/>
            </a:xfrm>
            <a:prstGeom prst="rect">
              <a:avLst/>
            </a:prstGeom>
          </p:spPr>
          <p:txBody>
            <a:bodyPr anchor="t" rtlCol="false" tIns="0" lIns="0" bIns="0" rIns="0">
              <a:spAutoFit/>
            </a:bodyPr>
            <a:lstStyle/>
            <a:p>
              <a:pPr algn="ctr" marL="0" indent="0" lvl="0">
                <a:lnSpc>
                  <a:spcPts val="3500"/>
                </a:lnSpc>
                <a:spcBef>
                  <a:spcPct val="0"/>
                </a:spcBef>
              </a:pPr>
              <a:r>
                <a:rPr lang="en-US" sz="2500">
                  <a:solidFill>
                    <a:srgbClr val="FFFFFF"/>
                  </a:solidFill>
                  <a:latin typeface="Open Sans Bold"/>
                </a:rPr>
                <a:t>ISLA</a:t>
              </a:r>
            </a:p>
          </p:txBody>
        </p:sp>
        <p:sp>
          <p:nvSpPr>
            <p:cNvPr name="TextBox 16" id="16"/>
            <p:cNvSpPr txBox="true"/>
            <p:nvPr/>
          </p:nvSpPr>
          <p:spPr>
            <a:xfrm rot="0">
              <a:off x="108024" y="599363"/>
              <a:ext cx="2794000" cy="503129"/>
            </a:xfrm>
            <a:prstGeom prst="rect">
              <a:avLst/>
            </a:prstGeom>
          </p:spPr>
          <p:txBody>
            <a:bodyPr anchor="t" rtlCol="false" tIns="0" lIns="0" bIns="0" rIns="0">
              <a:spAutoFit/>
            </a:bodyPr>
            <a:lstStyle/>
            <a:p>
              <a:pPr algn="ctr" marL="0" indent="0" lvl="0">
                <a:lnSpc>
                  <a:spcPts val="3220"/>
                </a:lnSpc>
                <a:spcBef>
                  <a:spcPct val="0"/>
                </a:spcBef>
              </a:pPr>
              <a:r>
                <a:rPr lang="en-US" sz="2300">
                  <a:solidFill>
                    <a:srgbClr val="FFFFFF"/>
                  </a:solidFill>
                  <a:latin typeface="Open Sans Bold"/>
                </a:rPr>
                <a:t>COMPETENCIA</a:t>
              </a:r>
            </a:p>
          </p:txBody>
        </p:sp>
      </p:grpSp>
      <p:grpSp>
        <p:nvGrpSpPr>
          <p:cNvPr name="Group 17" id="17"/>
          <p:cNvGrpSpPr/>
          <p:nvPr/>
        </p:nvGrpSpPr>
        <p:grpSpPr>
          <a:xfrm rot="0">
            <a:off x="-61785" y="4467181"/>
            <a:ext cx="7683569" cy="5097634"/>
            <a:chOff x="0" y="0"/>
            <a:chExt cx="3526543" cy="2339671"/>
          </a:xfrm>
        </p:grpSpPr>
        <p:sp>
          <p:nvSpPr>
            <p:cNvPr name="Freeform 18" id="18"/>
            <p:cNvSpPr/>
            <p:nvPr/>
          </p:nvSpPr>
          <p:spPr>
            <a:xfrm flipH="false" flipV="false" rot="0">
              <a:off x="0" y="0"/>
              <a:ext cx="3526543" cy="2339671"/>
            </a:xfrm>
            <a:custGeom>
              <a:avLst/>
              <a:gdLst/>
              <a:ahLst/>
              <a:cxnLst/>
              <a:rect r="r" b="b" t="t" l="l"/>
              <a:pathLst>
                <a:path h="2339671" w="3526543">
                  <a:moveTo>
                    <a:pt x="0" y="0"/>
                  </a:moveTo>
                  <a:lnTo>
                    <a:pt x="3526543" y="0"/>
                  </a:lnTo>
                  <a:lnTo>
                    <a:pt x="3526543" y="2339671"/>
                  </a:lnTo>
                  <a:lnTo>
                    <a:pt x="0" y="2339671"/>
                  </a:lnTo>
                  <a:close/>
                </a:path>
              </a:pathLst>
            </a:custGeom>
            <a:solidFill>
              <a:srgbClr val="2767A3"/>
            </a:solidFill>
            <a:ln w="19050" cap="sq">
              <a:solidFill>
                <a:srgbClr val="FFFFFF"/>
              </a:solidFill>
              <a:prstDash val="solid"/>
              <a:miter/>
            </a:ln>
          </p:spPr>
        </p:sp>
        <p:sp>
          <p:nvSpPr>
            <p:cNvPr name="TextBox 19" id="19"/>
            <p:cNvSpPr txBox="true"/>
            <p:nvPr/>
          </p:nvSpPr>
          <p:spPr>
            <a:xfrm>
              <a:off x="0" y="-28575"/>
              <a:ext cx="3526543" cy="2368246"/>
            </a:xfrm>
            <a:prstGeom prst="rect">
              <a:avLst/>
            </a:prstGeom>
          </p:spPr>
          <p:txBody>
            <a:bodyPr anchor="ctr" rtlCol="false" tIns="26030" lIns="26030" bIns="26030" rIns="26030"/>
            <a:lstStyle/>
            <a:p>
              <a:pPr algn="ctr">
                <a:lnSpc>
                  <a:spcPts val="1424"/>
                </a:lnSpc>
              </a:pPr>
            </a:p>
          </p:txBody>
        </p:sp>
      </p:grpSp>
      <p:grpSp>
        <p:nvGrpSpPr>
          <p:cNvPr name="Group 20" id="20"/>
          <p:cNvGrpSpPr/>
          <p:nvPr/>
        </p:nvGrpSpPr>
        <p:grpSpPr>
          <a:xfrm rot="0">
            <a:off x="0" y="3102110"/>
            <a:ext cx="7560000" cy="440891"/>
            <a:chOff x="0" y="0"/>
            <a:chExt cx="2709333" cy="158005"/>
          </a:xfrm>
        </p:grpSpPr>
        <p:sp>
          <p:nvSpPr>
            <p:cNvPr name="Freeform 21" id="21"/>
            <p:cNvSpPr/>
            <p:nvPr/>
          </p:nvSpPr>
          <p:spPr>
            <a:xfrm flipH="false" flipV="false" rot="0">
              <a:off x="0" y="0"/>
              <a:ext cx="2709333" cy="158005"/>
            </a:xfrm>
            <a:custGeom>
              <a:avLst/>
              <a:gdLst/>
              <a:ahLst/>
              <a:cxnLst/>
              <a:rect r="r" b="b" t="t" l="l"/>
              <a:pathLst>
                <a:path h="158005" w="2709333">
                  <a:moveTo>
                    <a:pt x="0" y="0"/>
                  </a:moveTo>
                  <a:lnTo>
                    <a:pt x="2709333" y="0"/>
                  </a:lnTo>
                  <a:lnTo>
                    <a:pt x="2709333" y="158005"/>
                  </a:lnTo>
                  <a:lnTo>
                    <a:pt x="0" y="158005"/>
                  </a:lnTo>
                  <a:close/>
                </a:path>
              </a:pathLst>
            </a:custGeom>
            <a:solidFill>
              <a:srgbClr val="2767A3"/>
            </a:solidFill>
          </p:spPr>
        </p:sp>
        <p:sp>
          <p:nvSpPr>
            <p:cNvPr name="TextBox 22" id="22"/>
            <p:cNvSpPr txBox="true"/>
            <p:nvPr/>
          </p:nvSpPr>
          <p:spPr>
            <a:xfrm>
              <a:off x="0" y="-38100"/>
              <a:ext cx="2709333" cy="196105"/>
            </a:xfrm>
            <a:prstGeom prst="rect">
              <a:avLst/>
            </a:prstGeom>
          </p:spPr>
          <p:txBody>
            <a:bodyPr anchor="ctr" rtlCol="false" tIns="50800" lIns="50800" bIns="50800" rIns="50800"/>
            <a:lstStyle/>
            <a:p>
              <a:pPr algn="ctr">
                <a:lnSpc>
                  <a:spcPts val="1800"/>
                </a:lnSpc>
              </a:pPr>
            </a:p>
          </p:txBody>
        </p:sp>
      </p:grpSp>
      <p:grpSp>
        <p:nvGrpSpPr>
          <p:cNvPr name="Group 23" id="23"/>
          <p:cNvGrpSpPr/>
          <p:nvPr/>
        </p:nvGrpSpPr>
        <p:grpSpPr>
          <a:xfrm rot="0">
            <a:off x="0" y="3543001"/>
            <a:ext cx="7560000" cy="1082549"/>
            <a:chOff x="0" y="0"/>
            <a:chExt cx="2709333" cy="387961"/>
          </a:xfrm>
        </p:grpSpPr>
        <p:sp>
          <p:nvSpPr>
            <p:cNvPr name="Freeform 24" id="24"/>
            <p:cNvSpPr/>
            <p:nvPr/>
          </p:nvSpPr>
          <p:spPr>
            <a:xfrm flipH="false" flipV="false" rot="0">
              <a:off x="0" y="0"/>
              <a:ext cx="2709333" cy="387961"/>
            </a:xfrm>
            <a:custGeom>
              <a:avLst/>
              <a:gdLst/>
              <a:ahLst/>
              <a:cxnLst/>
              <a:rect r="r" b="b" t="t" l="l"/>
              <a:pathLst>
                <a:path h="387961" w="2709333">
                  <a:moveTo>
                    <a:pt x="0" y="0"/>
                  </a:moveTo>
                  <a:lnTo>
                    <a:pt x="2709333" y="0"/>
                  </a:lnTo>
                  <a:lnTo>
                    <a:pt x="2709333" y="387961"/>
                  </a:lnTo>
                  <a:lnTo>
                    <a:pt x="0" y="387961"/>
                  </a:lnTo>
                  <a:close/>
                </a:path>
              </a:pathLst>
            </a:custGeom>
            <a:solidFill>
              <a:srgbClr val="7FC5D8"/>
            </a:solidFill>
          </p:spPr>
        </p:sp>
        <p:sp>
          <p:nvSpPr>
            <p:cNvPr name="TextBox 25" id="25"/>
            <p:cNvSpPr txBox="true"/>
            <p:nvPr/>
          </p:nvSpPr>
          <p:spPr>
            <a:xfrm>
              <a:off x="0" y="-38100"/>
              <a:ext cx="2709333" cy="426061"/>
            </a:xfrm>
            <a:prstGeom prst="rect">
              <a:avLst/>
            </a:prstGeom>
          </p:spPr>
          <p:txBody>
            <a:bodyPr anchor="ctr" rtlCol="false" tIns="50800" lIns="50800" bIns="50800" rIns="50800"/>
            <a:lstStyle/>
            <a:p>
              <a:pPr algn="ctr">
                <a:lnSpc>
                  <a:spcPts val="1800"/>
                </a:lnSpc>
              </a:pPr>
            </a:p>
          </p:txBody>
        </p:sp>
      </p:grpSp>
      <p:sp>
        <p:nvSpPr>
          <p:cNvPr name="Freeform 26" id="26"/>
          <p:cNvSpPr/>
          <p:nvPr/>
        </p:nvSpPr>
        <p:spPr>
          <a:xfrm flipH="false" flipV="false" rot="0">
            <a:off x="82051" y="8853650"/>
            <a:ext cx="937092" cy="912780"/>
          </a:xfrm>
          <a:custGeom>
            <a:avLst/>
            <a:gdLst/>
            <a:ahLst/>
            <a:cxnLst/>
            <a:rect r="r" b="b" t="t" l="l"/>
            <a:pathLst>
              <a:path h="912780" w="937092">
                <a:moveTo>
                  <a:pt x="0" y="0"/>
                </a:moveTo>
                <a:lnTo>
                  <a:pt x="937092" y="0"/>
                </a:lnTo>
                <a:lnTo>
                  <a:pt x="937092" y="912781"/>
                </a:lnTo>
                <a:lnTo>
                  <a:pt x="0" y="912781"/>
                </a:lnTo>
                <a:lnTo>
                  <a:pt x="0" y="0"/>
                </a:lnTo>
                <a:close/>
              </a:path>
            </a:pathLst>
          </a:custGeom>
          <a:blipFill>
            <a:blip r:embed="rId5"/>
            <a:stretch>
              <a:fillRect l="0" t="0" r="0" b="0"/>
            </a:stretch>
          </a:blipFill>
        </p:spPr>
      </p:sp>
      <p:sp>
        <p:nvSpPr>
          <p:cNvPr name="Freeform 27" id="27"/>
          <p:cNvSpPr/>
          <p:nvPr/>
        </p:nvSpPr>
        <p:spPr>
          <a:xfrm flipH="false" flipV="false" rot="0">
            <a:off x="6017810" y="8403441"/>
            <a:ext cx="1603975" cy="1245085"/>
          </a:xfrm>
          <a:custGeom>
            <a:avLst/>
            <a:gdLst/>
            <a:ahLst/>
            <a:cxnLst/>
            <a:rect r="r" b="b" t="t" l="l"/>
            <a:pathLst>
              <a:path h="1245085" w="1603975">
                <a:moveTo>
                  <a:pt x="0" y="0"/>
                </a:moveTo>
                <a:lnTo>
                  <a:pt x="1603975" y="0"/>
                </a:lnTo>
                <a:lnTo>
                  <a:pt x="1603975" y="1245085"/>
                </a:lnTo>
                <a:lnTo>
                  <a:pt x="0" y="1245085"/>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TextBox 28" id="28"/>
          <p:cNvSpPr txBox="true"/>
          <p:nvPr/>
        </p:nvSpPr>
        <p:spPr>
          <a:xfrm rot="0">
            <a:off x="2469667" y="9780620"/>
            <a:ext cx="2694845" cy="726406"/>
          </a:xfrm>
          <a:prstGeom prst="rect">
            <a:avLst/>
          </a:prstGeom>
        </p:spPr>
        <p:txBody>
          <a:bodyPr anchor="t" rtlCol="false" tIns="0" lIns="0" bIns="0" rIns="0">
            <a:spAutoFit/>
          </a:bodyPr>
          <a:lstStyle/>
          <a:p>
            <a:pPr algn="ctr" marL="0" indent="0" lvl="1">
              <a:lnSpc>
                <a:spcPts val="1436"/>
              </a:lnSpc>
            </a:pPr>
            <a:r>
              <a:rPr lang="en-US" sz="1026" spc="25">
                <a:solidFill>
                  <a:srgbClr val="2F4052"/>
                </a:solidFill>
                <a:latin typeface="Raleway Bold"/>
              </a:rPr>
              <a:t>COMPUTACIONAL+: Plataforma de Recursos Educativos Abiertos de Pensamiento Computacional para colectivos de baja cualificación</a:t>
            </a:r>
          </a:p>
        </p:txBody>
      </p:sp>
      <p:sp>
        <p:nvSpPr>
          <p:cNvPr name="TextBox 29" id="29"/>
          <p:cNvSpPr txBox="true"/>
          <p:nvPr/>
        </p:nvSpPr>
        <p:spPr>
          <a:xfrm rot="0">
            <a:off x="82051" y="3185530"/>
            <a:ext cx="7379133" cy="293102"/>
          </a:xfrm>
          <a:prstGeom prst="rect">
            <a:avLst/>
          </a:prstGeom>
        </p:spPr>
        <p:txBody>
          <a:bodyPr anchor="t" rtlCol="false" tIns="0" lIns="0" bIns="0" rIns="0">
            <a:spAutoFit/>
          </a:bodyPr>
          <a:lstStyle/>
          <a:p>
            <a:pPr algn="ctr">
              <a:lnSpc>
                <a:spcPts val="2168"/>
              </a:lnSpc>
            </a:pPr>
            <a:r>
              <a:rPr lang="en-US" sz="2105" spc="155">
                <a:solidFill>
                  <a:srgbClr val="FFFFFF"/>
                </a:solidFill>
                <a:latin typeface="Raleway Bold"/>
              </a:rPr>
              <a:t>ACTIVIDAD 2. ADIBINARIO</a:t>
            </a:r>
          </a:p>
        </p:txBody>
      </p:sp>
      <p:sp>
        <p:nvSpPr>
          <p:cNvPr name="TextBox 30" id="30"/>
          <p:cNvSpPr txBox="true"/>
          <p:nvPr/>
        </p:nvSpPr>
        <p:spPr>
          <a:xfrm rot="0">
            <a:off x="433569" y="3709198"/>
            <a:ext cx="6954454" cy="710358"/>
          </a:xfrm>
          <a:prstGeom prst="rect">
            <a:avLst/>
          </a:prstGeom>
        </p:spPr>
        <p:txBody>
          <a:bodyPr anchor="t" rtlCol="false" tIns="0" lIns="0" bIns="0" rIns="0">
            <a:spAutoFit/>
          </a:bodyPr>
          <a:lstStyle/>
          <a:p>
            <a:pPr>
              <a:lnSpc>
                <a:spcPts val="2416"/>
              </a:lnSpc>
            </a:pPr>
            <a:r>
              <a:rPr lang="en-US" sz="1726" spc="43">
                <a:solidFill>
                  <a:srgbClr val="FFFFFF"/>
                </a:solidFill>
                <a:latin typeface="Raleway Bold"/>
              </a:rPr>
              <a:t>Objetivo:</a:t>
            </a:r>
          </a:p>
          <a:p>
            <a:pPr>
              <a:lnSpc>
                <a:spcPts val="1608"/>
              </a:lnSpc>
            </a:pPr>
            <a:r>
              <a:rPr lang="en-US" sz="1200" spc="30">
                <a:solidFill>
                  <a:srgbClr val="394E63"/>
                </a:solidFill>
                <a:latin typeface="Raleway Bold"/>
              </a:rPr>
              <a:t>Familiarizarse con el sistema binario como sistema de numeración. Aprender operaciones básicas y comprender las reglas fundamentales para realizarlas con base en este sistema.</a:t>
            </a:r>
          </a:p>
        </p:txBody>
      </p:sp>
      <p:sp>
        <p:nvSpPr>
          <p:cNvPr name="TextBox 31" id="31"/>
          <p:cNvSpPr txBox="true"/>
          <p:nvPr/>
        </p:nvSpPr>
        <p:spPr>
          <a:xfrm rot="0">
            <a:off x="433569" y="4918922"/>
            <a:ext cx="6731736" cy="4034862"/>
          </a:xfrm>
          <a:prstGeom prst="rect">
            <a:avLst/>
          </a:prstGeom>
        </p:spPr>
        <p:txBody>
          <a:bodyPr anchor="t" rtlCol="false" tIns="0" lIns="0" bIns="0" rIns="0">
            <a:spAutoFit/>
          </a:bodyPr>
          <a:lstStyle/>
          <a:p>
            <a:pPr>
              <a:lnSpc>
                <a:spcPts val="2416"/>
              </a:lnSpc>
            </a:pPr>
            <a:r>
              <a:rPr lang="en-US" sz="1726" spc="43">
                <a:solidFill>
                  <a:srgbClr val="FFFFFF"/>
                </a:solidFill>
                <a:latin typeface="Raleway Bold"/>
              </a:rPr>
              <a:t>Actividad:</a:t>
            </a:r>
          </a:p>
          <a:p>
            <a:pPr>
              <a:lnSpc>
                <a:spcPts val="1620"/>
              </a:lnSpc>
            </a:pPr>
            <a:r>
              <a:rPr lang="en-US" sz="1200">
                <a:solidFill>
                  <a:srgbClr val="FFFFFF"/>
                </a:solidFill>
                <a:latin typeface="Raleway Bold"/>
              </a:rPr>
              <a:t>Este año, en el marco de nuestras actividades para turistas, hemos organizado el Primer Campeonato Internacional de Cartas Binarias de Isla Competencia.</a:t>
            </a:r>
          </a:p>
          <a:p>
            <a:pPr>
              <a:lnSpc>
                <a:spcPts val="1080"/>
              </a:lnSpc>
            </a:pPr>
          </a:p>
          <a:p>
            <a:pPr>
              <a:lnSpc>
                <a:spcPts val="1620"/>
              </a:lnSpc>
            </a:pPr>
            <a:r>
              <a:rPr lang="en-US" sz="1200">
                <a:solidFill>
                  <a:srgbClr val="FFFFFF"/>
                </a:solidFill>
                <a:latin typeface="Raleway Bold"/>
              </a:rPr>
              <a:t>Cada participante en la actividad recibiréis 8 cartas dispuestas en orden, lo que significa que estarán numeradas del 0 al 7. La misión que se nos plantea es ir eliminado cartas sucesivamente hasta llegar a quedarnos sólo con una.</a:t>
            </a:r>
          </a:p>
          <a:p>
            <a:pPr>
              <a:lnSpc>
                <a:spcPts val="1079"/>
              </a:lnSpc>
            </a:pPr>
          </a:p>
          <a:p>
            <a:pPr>
              <a:lnSpc>
                <a:spcPts val="1620"/>
              </a:lnSpc>
            </a:pPr>
            <a:r>
              <a:rPr lang="en-US" sz="1200">
                <a:solidFill>
                  <a:srgbClr val="FFFFFF"/>
                </a:solidFill>
                <a:latin typeface="Raleway Bold"/>
              </a:rPr>
              <a:t>Para ello vas a comenzar quitando la mitad de las cartas del montón inicial. Repetimos este proceso hasta que quede una sola carta. Cada participante elige mentalmente un número del 0 al 7 antes de comenzar a eliminar cartas.</a:t>
            </a:r>
          </a:p>
          <a:p>
            <a:pPr>
              <a:lnSpc>
                <a:spcPts val="1080"/>
              </a:lnSpc>
            </a:pPr>
          </a:p>
          <a:p>
            <a:pPr>
              <a:lnSpc>
                <a:spcPts val="1620"/>
              </a:lnSpc>
            </a:pPr>
            <a:r>
              <a:rPr lang="en-US" sz="1200">
                <a:solidFill>
                  <a:srgbClr val="FFFFFF"/>
                </a:solidFill>
                <a:latin typeface="Raleway Bold"/>
              </a:rPr>
              <a:t>El objetivo es adivinar el número elegido por el compañero a través de preguntas sobre si el número pensado es mayor o igual que X número del montón.</a:t>
            </a:r>
          </a:p>
          <a:p>
            <a:pPr>
              <a:lnSpc>
                <a:spcPts val="1080"/>
              </a:lnSpc>
            </a:pPr>
          </a:p>
          <a:p>
            <a:pPr>
              <a:lnSpc>
                <a:spcPts val="1620"/>
              </a:lnSpc>
            </a:pPr>
            <a:r>
              <a:rPr lang="en-US" sz="1200">
                <a:solidFill>
                  <a:srgbClr val="FFFFFF"/>
                </a:solidFill>
                <a:latin typeface="Raleway Bold"/>
              </a:rPr>
              <a:t>El primer participante hace su elección y pregunta al otro si el número pensado es mayor o igual al número 4, por ejemplo. Basándose en la respuesta, se eliminarán la mitad de las cartas según la dirección sugerida.</a:t>
            </a:r>
          </a:p>
          <a:p>
            <a:pPr>
              <a:lnSpc>
                <a:spcPts val="1080"/>
              </a:lnSpc>
            </a:pPr>
          </a:p>
          <a:p>
            <a:pPr>
              <a:lnSpc>
                <a:spcPts val="1620"/>
              </a:lnSpc>
            </a:pPr>
            <a:r>
              <a:rPr lang="en-US" sz="1200">
                <a:solidFill>
                  <a:srgbClr val="FFFFFF"/>
                </a:solidFill>
                <a:latin typeface="Raleway Bold"/>
              </a:rPr>
              <a:t>Repetiremos este proceso hasta llegar a quedarnos con una sola carta.</a:t>
            </a:r>
          </a:p>
          <a:p>
            <a:pPr marL="0" indent="0" lvl="1">
              <a:lnSpc>
                <a:spcPts val="1620"/>
              </a:lnSpc>
            </a:pPr>
          </a:p>
        </p:txBody>
      </p:sp>
      <p:grpSp>
        <p:nvGrpSpPr>
          <p:cNvPr name="Group 32" id="32"/>
          <p:cNvGrpSpPr/>
          <p:nvPr/>
        </p:nvGrpSpPr>
        <p:grpSpPr>
          <a:xfrm rot="0">
            <a:off x="6747718" y="26762"/>
            <a:ext cx="712810" cy="978602"/>
            <a:chOff x="0" y="0"/>
            <a:chExt cx="950414" cy="1304802"/>
          </a:xfrm>
        </p:grpSpPr>
        <p:grpSp>
          <p:nvGrpSpPr>
            <p:cNvPr name="Group 33" id="33"/>
            <p:cNvGrpSpPr/>
            <p:nvPr/>
          </p:nvGrpSpPr>
          <p:grpSpPr>
            <a:xfrm rot="0">
              <a:off x="0" y="0"/>
              <a:ext cx="950414" cy="950414"/>
              <a:chOff x="0" y="0"/>
              <a:chExt cx="812800" cy="812800"/>
            </a:xfrm>
          </p:grpSpPr>
          <p:sp>
            <p:nvSpPr>
              <p:cNvPr name="Freeform 34" id="34"/>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4ECCD"/>
              </a:solidFill>
            </p:spPr>
          </p:sp>
          <p:sp>
            <p:nvSpPr>
              <p:cNvPr name="TextBox 35" id="35"/>
              <p:cNvSpPr txBox="true"/>
              <p:nvPr/>
            </p:nvSpPr>
            <p:spPr>
              <a:xfrm>
                <a:off x="76200" y="38100"/>
                <a:ext cx="660400" cy="698500"/>
              </a:xfrm>
              <a:prstGeom prst="rect">
                <a:avLst/>
              </a:prstGeom>
            </p:spPr>
            <p:txBody>
              <a:bodyPr anchor="ctr" rtlCol="false" tIns="50800" lIns="50800" bIns="50800" rIns="50800"/>
              <a:lstStyle/>
              <a:p>
                <a:pPr algn="ctr">
                  <a:lnSpc>
                    <a:spcPts val="1800"/>
                  </a:lnSpc>
                </a:pPr>
              </a:p>
            </p:txBody>
          </p:sp>
        </p:grpSp>
        <p:sp>
          <p:nvSpPr>
            <p:cNvPr name="Freeform 36" id="36"/>
            <p:cNvSpPr/>
            <p:nvPr/>
          </p:nvSpPr>
          <p:spPr>
            <a:xfrm flipH="false" flipV="false" rot="0">
              <a:off x="0" y="53280"/>
              <a:ext cx="738398" cy="1251522"/>
            </a:xfrm>
            <a:custGeom>
              <a:avLst/>
              <a:gdLst/>
              <a:ahLst/>
              <a:cxnLst/>
              <a:rect r="r" b="b" t="t" l="l"/>
              <a:pathLst>
                <a:path h="1251522" w="738398">
                  <a:moveTo>
                    <a:pt x="0" y="0"/>
                  </a:moveTo>
                  <a:lnTo>
                    <a:pt x="738398" y="0"/>
                  </a:lnTo>
                  <a:lnTo>
                    <a:pt x="738398" y="1251522"/>
                  </a:lnTo>
                  <a:lnTo>
                    <a:pt x="0" y="1251522"/>
                  </a:lnTo>
                  <a:lnTo>
                    <a:pt x="0" y="0"/>
                  </a:lnTo>
                  <a:close/>
                </a:path>
              </a:pathLst>
            </a:custGeom>
            <a:blipFill>
              <a:blip r:embed="rId8"/>
              <a:stretch>
                <a:fillRect l="0" t="0" r="0" b="0"/>
              </a:stretch>
            </a:blipFill>
          </p:spPr>
        </p:sp>
      </p:gr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8382" y="-180000"/>
            <a:ext cx="7568382" cy="4268620"/>
          </a:xfrm>
          <a:custGeom>
            <a:avLst/>
            <a:gdLst/>
            <a:ahLst/>
            <a:cxnLst/>
            <a:rect r="r" b="b" t="t" l="l"/>
            <a:pathLst>
              <a:path h="4268620" w="7568382">
                <a:moveTo>
                  <a:pt x="0" y="0"/>
                </a:moveTo>
                <a:lnTo>
                  <a:pt x="7568382" y="0"/>
                </a:lnTo>
                <a:lnTo>
                  <a:pt x="7568382" y="4268620"/>
                </a:lnTo>
                <a:lnTo>
                  <a:pt x="0" y="4268620"/>
                </a:lnTo>
                <a:lnTo>
                  <a:pt x="0" y="0"/>
                </a:lnTo>
                <a:close/>
              </a:path>
            </a:pathLst>
          </a:custGeom>
          <a:blipFill>
            <a:blip r:embed="rId2"/>
            <a:stretch>
              <a:fillRect l="0" t="-13737" r="0" b="-63564"/>
            </a:stretch>
          </a:blipFill>
        </p:spPr>
      </p:sp>
      <p:grpSp>
        <p:nvGrpSpPr>
          <p:cNvPr name="Group 3" id="3"/>
          <p:cNvGrpSpPr/>
          <p:nvPr/>
        </p:nvGrpSpPr>
        <p:grpSpPr>
          <a:xfrm rot="0">
            <a:off x="-61785" y="4472984"/>
            <a:ext cx="7683569" cy="5091832"/>
            <a:chOff x="0" y="0"/>
            <a:chExt cx="3526543" cy="2337008"/>
          </a:xfrm>
        </p:grpSpPr>
        <p:sp>
          <p:nvSpPr>
            <p:cNvPr name="Freeform 4" id="4"/>
            <p:cNvSpPr/>
            <p:nvPr/>
          </p:nvSpPr>
          <p:spPr>
            <a:xfrm flipH="false" flipV="false" rot="0">
              <a:off x="0" y="0"/>
              <a:ext cx="3526543" cy="2337008"/>
            </a:xfrm>
            <a:custGeom>
              <a:avLst/>
              <a:gdLst/>
              <a:ahLst/>
              <a:cxnLst/>
              <a:rect r="r" b="b" t="t" l="l"/>
              <a:pathLst>
                <a:path h="2337008" w="3526543">
                  <a:moveTo>
                    <a:pt x="0" y="0"/>
                  </a:moveTo>
                  <a:lnTo>
                    <a:pt x="3526543" y="0"/>
                  </a:lnTo>
                  <a:lnTo>
                    <a:pt x="3526543" y="2337008"/>
                  </a:lnTo>
                  <a:lnTo>
                    <a:pt x="0" y="2337008"/>
                  </a:lnTo>
                  <a:close/>
                </a:path>
              </a:pathLst>
            </a:custGeom>
            <a:solidFill>
              <a:srgbClr val="2767A3"/>
            </a:solidFill>
            <a:ln w="19050" cap="sq">
              <a:solidFill>
                <a:srgbClr val="FFFFFF"/>
              </a:solidFill>
              <a:prstDash val="solid"/>
              <a:miter/>
            </a:ln>
          </p:spPr>
        </p:sp>
        <p:sp>
          <p:nvSpPr>
            <p:cNvPr name="TextBox 5" id="5"/>
            <p:cNvSpPr txBox="true"/>
            <p:nvPr/>
          </p:nvSpPr>
          <p:spPr>
            <a:xfrm>
              <a:off x="0" y="-28575"/>
              <a:ext cx="3526543" cy="2365583"/>
            </a:xfrm>
            <a:prstGeom prst="rect">
              <a:avLst/>
            </a:prstGeom>
          </p:spPr>
          <p:txBody>
            <a:bodyPr anchor="ctr" rtlCol="false" tIns="26030" lIns="26030" bIns="26030" rIns="26030"/>
            <a:lstStyle/>
            <a:p>
              <a:pPr algn="ctr">
                <a:lnSpc>
                  <a:spcPts val="1424"/>
                </a:lnSpc>
              </a:pPr>
            </a:p>
          </p:txBody>
        </p:sp>
      </p:grpSp>
      <p:sp>
        <p:nvSpPr>
          <p:cNvPr name="Freeform 6" id="6"/>
          <p:cNvSpPr/>
          <p:nvPr/>
        </p:nvSpPr>
        <p:spPr>
          <a:xfrm flipH="false" flipV="false" rot="0">
            <a:off x="4940768" y="8432031"/>
            <a:ext cx="3024000" cy="1888055"/>
          </a:xfrm>
          <a:custGeom>
            <a:avLst/>
            <a:gdLst/>
            <a:ahLst/>
            <a:cxnLst/>
            <a:rect r="r" b="b" t="t" l="l"/>
            <a:pathLst>
              <a:path h="1888055" w="3024000">
                <a:moveTo>
                  <a:pt x="0" y="0"/>
                </a:moveTo>
                <a:lnTo>
                  <a:pt x="3024000" y="0"/>
                </a:lnTo>
                <a:lnTo>
                  <a:pt x="3024000" y="1888055"/>
                </a:lnTo>
                <a:lnTo>
                  <a:pt x="0" y="1888055"/>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grpSp>
        <p:nvGrpSpPr>
          <p:cNvPr name="Group 7" id="7"/>
          <p:cNvGrpSpPr/>
          <p:nvPr/>
        </p:nvGrpSpPr>
        <p:grpSpPr>
          <a:xfrm rot="0">
            <a:off x="1303020" y="439103"/>
            <a:ext cx="94298" cy="92392"/>
            <a:chOff x="0" y="0"/>
            <a:chExt cx="125730" cy="123190"/>
          </a:xfrm>
        </p:grpSpPr>
        <p:sp>
          <p:nvSpPr>
            <p:cNvPr name="Freeform 8" id="8"/>
            <p:cNvSpPr/>
            <p:nvPr/>
          </p:nvSpPr>
          <p:spPr>
            <a:xfrm flipH="false" flipV="false" rot="0">
              <a:off x="48260" y="48260"/>
              <a:ext cx="25400" cy="26670"/>
            </a:xfrm>
            <a:custGeom>
              <a:avLst/>
              <a:gdLst/>
              <a:ahLst/>
              <a:cxnLst/>
              <a:rect r="r" b="b" t="t" l="l"/>
              <a:pathLst>
                <a:path h="26670" w="25400">
                  <a:moveTo>
                    <a:pt x="25400" y="8890"/>
                  </a:moveTo>
                  <a:cubicBezTo>
                    <a:pt x="15240" y="26670"/>
                    <a:pt x="5080" y="22860"/>
                    <a:pt x="2540" y="19050"/>
                  </a:cubicBezTo>
                  <a:cubicBezTo>
                    <a:pt x="0" y="15240"/>
                    <a:pt x="2540" y="5080"/>
                    <a:pt x="6350" y="2540"/>
                  </a:cubicBezTo>
                  <a:cubicBezTo>
                    <a:pt x="8890" y="0"/>
                    <a:pt x="22860" y="3810"/>
                    <a:pt x="22860" y="3810"/>
                  </a:cubicBezTo>
                </a:path>
              </a:pathLst>
            </a:custGeom>
            <a:solidFill>
              <a:srgbClr val="0571D3"/>
            </a:solidFill>
            <a:ln cap="sq">
              <a:noFill/>
              <a:prstDash val="solid"/>
              <a:miter/>
            </a:ln>
          </p:spPr>
        </p:sp>
      </p:grpSp>
      <p:grpSp>
        <p:nvGrpSpPr>
          <p:cNvPr name="Group 9" id="9"/>
          <p:cNvGrpSpPr/>
          <p:nvPr/>
        </p:nvGrpSpPr>
        <p:grpSpPr>
          <a:xfrm rot="0">
            <a:off x="2951798" y="379095"/>
            <a:ext cx="128588" cy="124777"/>
            <a:chOff x="0" y="0"/>
            <a:chExt cx="171450" cy="166370"/>
          </a:xfrm>
        </p:grpSpPr>
        <p:sp>
          <p:nvSpPr>
            <p:cNvPr name="Freeform 10" id="10"/>
            <p:cNvSpPr/>
            <p:nvPr/>
          </p:nvSpPr>
          <p:spPr>
            <a:xfrm flipH="false" flipV="false" rot="0">
              <a:off x="44450" y="43180"/>
              <a:ext cx="74930" cy="77470"/>
            </a:xfrm>
            <a:custGeom>
              <a:avLst/>
              <a:gdLst/>
              <a:ahLst/>
              <a:cxnLst/>
              <a:rect r="r" b="b" t="t" l="l"/>
              <a:pathLst>
                <a:path h="77470" w="74930">
                  <a:moveTo>
                    <a:pt x="74930" y="25400"/>
                  </a:moveTo>
                  <a:cubicBezTo>
                    <a:pt x="43180" y="77470"/>
                    <a:pt x="12700" y="67310"/>
                    <a:pt x="6350" y="57150"/>
                  </a:cubicBezTo>
                  <a:cubicBezTo>
                    <a:pt x="0" y="45720"/>
                    <a:pt x="5080" y="15240"/>
                    <a:pt x="15240" y="7620"/>
                  </a:cubicBezTo>
                  <a:cubicBezTo>
                    <a:pt x="25400" y="0"/>
                    <a:pt x="66040" y="10160"/>
                    <a:pt x="66040" y="10160"/>
                  </a:cubicBezTo>
                </a:path>
              </a:pathLst>
            </a:custGeom>
            <a:solidFill>
              <a:srgbClr val="E7191F"/>
            </a:solidFill>
            <a:ln cap="sq">
              <a:noFill/>
              <a:prstDash val="solid"/>
              <a:miter/>
            </a:ln>
          </p:spPr>
        </p:sp>
      </p:grpSp>
      <p:grpSp>
        <p:nvGrpSpPr>
          <p:cNvPr name="Group 11" id="11"/>
          <p:cNvGrpSpPr/>
          <p:nvPr/>
        </p:nvGrpSpPr>
        <p:grpSpPr>
          <a:xfrm rot="0">
            <a:off x="3043238" y="270510"/>
            <a:ext cx="128588" cy="124777"/>
            <a:chOff x="0" y="0"/>
            <a:chExt cx="171450" cy="166370"/>
          </a:xfrm>
        </p:grpSpPr>
        <p:sp>
          <p:nvSpPr>
            <p:cNvPr name="Freeform 12" id="12"/>
            <p:cNvSpPr/>
            <p:nvPr/>
          </p:nvSpPr>
          <p:spPr>
            <a:xfrm flipH="false" flipV="false" rot="0">
              <a:off x="44450" y="41910"/>
              <a:ext cx="76200" cy="78740"/>
            </a:xfrm>
            <a:custGeom>
              <a:avLst/>
              <a:gdLst/>
              <a:ahLst/>
              <a:cxnLst/>
              <a:rect r="r" b="b" t="t" l="l"/>
              <a:pathLst>
                <a:path h="78740" w="76200">
                  <a:moveTo>
                    <a:pt x="76200" y="26670"/>
                  </a:moveTo>
                  <a:cubicBezTo>
                    <a:pt x="43180" y="78740"/>
                    <a:pt x="13970" y="68580"/>
                    <a:pt x="6350" y="58420"/>
                  </a:cubicBezTo>
                  <a:cubicBezTo>
                    <a:pt x="0" y="46990"/>
                    <a:pt x="6350" y="16510"/>
                    <a:pt x="16510" y="8890"/>
                  </a:cubicBezTo>
                  <a:cubicBezTo>
                    <a:pt x="25400" y="0"/>
                    <a:pt x="66040" y="11430"/>
                    <a:pt x="66040" y="11430"/>
                  </a:cubicBezTo>
                </a:path>
              </a:pathLst>
            </a:custGeom>
            <a:solidFill>
              <a:srgbClr val="E7191F"/>
            </a:solidFill>
            <a:ln cap="sq">
              <a:noFill/>
              <a:prstDash val="solid"/>
              <a:miter/>
            </a:ln>
          </p:spPr>
        </p:sp>
      </p:grpSp>
      <p:grpSp>
        <p:nvGrpSpPr>
          <p:cNvPr name="Group 13" id="13"/>
          <p:cNvGrpSpPr/>
          <p:nvPr/>
        </p:nvGrpSpPr>
        <p:grpSpPr>
          <a:xfrm rot="0">
            <a:off x="2563259" y="0"/>
            <a:ext cx="2257536" cy="970483"/>
            <a:chOff x="0" y="0"/>
            <a:chExt cx="3010048" cy="1293977"/>
          </a:xfrm>
        </p:grpSpPr>
        <p:grpSp>
          <p:nvGrpSpPr>
            <p:cNvPr name="Group 14" id="14"/>
            <p:cNvGrpSpPr/>
            <p:nvPr/>
          </p:nvGrpSpPr>
          <p:grpSpPr>
            <a:xfrm rot="0">
              <a:off x="0" y="0"/>
              <a:ext cx="3010048" cy="1293977"/>
              <a:chOff x="0" y="0"/>
              <a:chExt cx="809050" cy="347799"/>
            </a:xfrm>
          </p:grpSpPr>
          <p:sp>
            <p:nvSpPr>
              <p:cNvPr name="Freeform 15" id="15"/>
              <p:cNvSpPr/>
              <p:nvPr/>
            </p:nvSpPr>
            <p:spPr>
              <a:xfrm flipH="false" flipV="false" rot="0">
                <a:off x="0" y="0"/>
                <a:ext cx="809050" cy="347799"/>
              </a:xfrm>
              <a:custGeom>
                <a:avLst/>
                <a:gdLst/>
                <a:ahLst/>
                <a:cxnLst/>
                <a:rect r="r" b="b" t="t" l="l"/>
                <a:pathLst>
                  <a:path h="347799" w="809050">
                    <a:moveTo>
                      <a:pt x="0" y="0"/>
                    </a:moveTo>
                    <a:lnTo>
                      <a:pt x="809050" y="0"/>
                    </a:lnTo>
                    <a:lnTo>
                      <a:pt x="809050" y="347799"/>
                    </a:lnTo>
                    <a:lnTo>
                      <a:pt x="0" y="347799"/>
                    </a:lnTo>
                    <a:close/>
                  </a:path>
                </a:pathLst>
              </a:custGeom>
              <a:gradFill rotWithShape="true">
                <a:gsLst>
                  <a:gs pos="0">
                    <a:srgbClr val="FF3131">
                      <a:alpha val="100000"/>
                    </a:srgbClr>
                  </a:gs>
                  <a:gs pos="100000">
                    <a:srgbClr val="FF914D">
                      <a:alpha val="100000"/>
                    </a:srgbClr>
                  </a:gs>
                </a:gsLst>
                <a:lin ang="0"/>
              </a:gradFill>
            </p:spPr>
          </p:sp>
          <p:sp>
            <p:nvSpPr>
              <p:cNvPr name="TextBox 16" id="16"/>
              <p:cNvSpPr txBox="true"/>
              <p:nvPr/>
            </p:nvSpPr>
            <p:spPr>
              <a:xfrm>
                <a:off x="0" y="-38100"/>
                <a:ext cx="809050" cy="385899"/>
              </a:xfrm>
              <a:prstGeom prst="rect">
                <a:avLst/>
              </a:prstGeom>
            </p:spPr>
            <p:txBody>
              <a:bodyPr anchor="ctr" rtlCol="false" tIns="50800" lIns="50800" bIns="50800" rIns="50800"/>
              <a:lstStyle/>
              <a:p>
                <a:pPr algn="ctr">
                  <a:lnSpc>
                    <a:spcPts val="1800"/>
                  </a:lnSpc>
                </a:pPr>
              </a:p>
            </p:txBody>
          </p:sp>
        </p:grpSp>
        <p:sp>
          <p:nvSpPr>
            <p:cNvPr name="TextBox 17" id="17"/>
            <p:cNvSpPr txBox="true"/>
            <p:nvPr/>
          </p:nvSpPr>
          <p:spPr>
            <a:xfrm rot="0">
              <a:off x="1059721" y="69277"/>
              <a:ext cx="904557" cy="556681"/>
            </a:xfrm>
            <a:prstGeom prst="rect">
              <a:avLst/>
            </a:prstGeom>
          </p:spPr>
          <p:txBody>
            <a:bodyPr anchor="t" rtlCol="false" tIns="0" lIns="0" bIns="0" rIns="0">
              <a:spAutoFit/>
            </a:bodyPr>
            <a:lstStyle/>
            <a:p>
              <a:pPr algn="ctr" marL="0" indent="0" lvl="0">
                <a:lnSpc>
                  <a:spcPts val="3500"/>
                </a:lnSpc>
                <a:spcBef>
                  <a:spcPct val="0"/>
                </a:spcBef>
              </a:pPr>
              <a:r>
                <a:rPr lang="en-US" sz="2500">
                  <a:solidFill>
                    <a:srgbClr val="FFFFFF"/>
                  </a:solidFill>
                  <a:latin typeface="Open Sans Bold"/>
                </a:rPr>
                <a:t>ISLA</a:t>
              </a:r>
            </a:p>
          </p:txBody>
        </p:sp>
        <p:sp>
          <p:nvSpPr>
            <p:cNvPr name="TextBox 18" id="18"/>
            <p:cNvSpPr txBox="true"/>
            <p:nvPr/>
          </p:nvSpPr>
          <p:spPr>
            <a:xfrm rot="0">
              <a:off x="108024" y="599363"/>
              <a:ext cx="2794000" cy="503129"/>
            </a:xfrm>
            <a:prstGeom prst="rect">
              <a:avLst/>
            </a:prstGeom>
          </p:spPr>
          <p:txBody>
            <a:bodyPr anchor="t" rtlCol="false" tIns="0" lIns="0" bIns="0" rIns="0">
              <a:spAutoFit/>
            </a:bodyPr>
            <a:lstStyle/>
            <a:p>
              <a:pPr algn="ctr" marL="0" indent="0" lvl="0">
                <a:lnSpc>
                  <a:spcPts val="3220"/>
                </a:lnSpc>
                <a:spcBef>
                  <a:spcPct val="0"/>
                </a:spcBef>
              </a:pPr>
              <a:r>
                <a:rPr lang="en-US" sz="2300">
                  <a:solidFill>
                    <a:srgbClr val="FFFFFF"/>
                  </a:solidFill>
                  <a:latin typeface="Open Sans Bold"/>
                </a:rPr>
                <a:t>COMPETENCIA</a:t>
              </a:r>
            </a:p>
          </p:txBody>
        </p:sp>
      </p:grpSp>
      <p:grpSp>
        <p:nvGrpSpPr>
          <p:cNvPr name="Group 19" id="19"/>
          <p:cNvGrpSpPr/>
          <p:nvPr/>
        </p:nvGrpSpPr>
        <p:grpSpPr>
          <a:xfrm rot="0">
            <a:off x="0" y="3102110"/>
            <a:ext cx="7560000" cy="440891"/>
            <a:chOff x="0" y="0"/>
            <a:chExt cx="2709333" cy="158005"/>
          </a:xfrm>
        </p:grpSpPr>
        <p:sp>
          <p:nvSpPr>
            <p:cNvPr name="Freeform 20" id="20"/>
            <p:cNvSpPr/>
            <p:nvPr/>
          </p:nvSpPr>
          <p:spPr>
            <a:xfrm flipH="false" flipV="false" rot="0">
              <a:off x="0" y="0"/>
              <a:ext cx="2709333" cy="158005"/>
            </a:xfrm>
            <a:custGeom>
              <a:avLst/>
              <a:gdLst/>
              <a:ahLst/>
              <a:cxnLst/>
              <a:rect r="r" b="b" t="t" l="l"/>
              <a:pathLst>
                <a:path h="158005" w="2709333">
                  <a:moveTo>
                    <a:pt x="0" y="0"/>
                  </a:moveTo>
                  <a:lnTo>
                    <a:pt x="2709333" y="0"/>
                  </a:lnTo>
                  <a:lnTo>
                    <a:pt x="2709333" y="158005"/>
                  </a:lnTo>
                  <a:lnTo>
                    <a:pt x="0" y="158005"/>
                  </a:lnTo>
                  <a:close/>
                </a:path>
              </a:pathLst>
            </a:custGeom>
            <a:solidFill>
              <a:srgbClr val="2767A3"/>
            </a:solidFill>
          </p:spPr>
        </p:sp>
        <p:sp>
          <p:nvSpPr>
            <p:cNvPr name="TextBox 21" id="21"/>
            <p:cNvSpPr txBox="true"/>
            <p:nvPr/>
          </p:nvSpPr>
          <p:spPr>
            <a:xfrm>
              <a:off x="0" y="-38100"/>
              <a:ext cx="2709333" cy="196105"/>
            </a:xfrm>
            <a:prstGeom prst="rect">
              <a:avLst/>
            </a:prstGeom>
          </p:spPr>
          <p:txBody>
            <a:bodyPr anchor="ctr" rtlCol="false" tIns="50800" lIns="50800" bIns="50800" rIns="50800"/>
            <a:lstStyle/>
            <a:p>
              <a:pPr algn="ctr">
                <a:lnSpc>
                  <a:spcPts val="1800"/>
                </a:lnSpc>
              </a:pPr>
            </a:p>
          </p:txBody>
        </p:sp>
      </p:grpSp>
      <p:grpSp>
        <p:nvGrpSpPr>
          <p:cNvPr name="Group 22" id="22"/>
          <p:cNvGrpSpPr/>
          <p:nvPr/>
        </p:nvGrpSpPr>
        <p:grpSpPr>
          <a:xfrm rot="0">
            <a:off x="0" y="3543001"/>
            <a:ext cx="7560000" cy="1044351"/>
            <a:chOff x="0" y="0"/>
            <a:chExt cx="2709333" cy="374272"/>
          </a:xfrm>
        </p:grpSpPr>
        <p:sp>
          <p:nvSpPr>
            <p:cNvPr name="Freeform 23" id="23"/>
            <p:cNvSpPr/>
            <p:nvPr/>
          </p:nvSpPr>
          <p:spPr>
            <a:xfrm flipH="false" flipV="false" rot="0">
              <a:off x="0" y="0"/>
              <a:ext cx="2709333" cy="374272"/>
            </a:xfrm>
            <a:custGeom>
              <a:avLst/>
              <a:gdLst/>
              <a:ahLst/>
              <a:cxnLst/>
              <a:rect r="r" b="b" t="t" l="l"/>
              <a:pathLst>
                <a:path h="374272" w="2709333">
                  <a:moveTo>
                    <a:pt x="0" y="0"/>
                  </a:moveTo>
                  <a:lnTo>
                    <a:pt x="2709333" y="0"/>
                  </a:lnTo>
                  <a:lnTo>
                    <a:pt x="2709333" y="374272"/>
                  </a:lnTo>
                  <a:lnTo>
                    <a:pt x="0" y="374272"/>
                  </a:lnTo>
                  <a:close/>
                </a:path>
              </a:pathLst>
            </a:custGeom>
            <a:solidFill>
              <a:srgbClr val="7FC5D8"/>
            </a:solidFill>
          </p:spPr>
        </p:sp>
        <p:sp>
          <p:nvSpPr>
            <p:cNvPr name="TextBox 24" id="24"/>
            <p:cNvSpPr txBox="true"/>
            <p:nvPr/>
          </p:nvSpPr>
          <p:spPr>
            <a:xfrm>
              <a:off x="0" y="-38100"/>
              <a:ext cx="2709333" cy="412372"/>
            </a:xfrm>
            <a:prstGeom prst="rect">
              <a:avLst/>
            </a:prstGeom>
          </p:spPr>
          <p:txBody>
            <a:bodyPr anchor="ctr" rtlCol="false" tIns="50800" lIns="50800" bIns="50800" rIns="50800"/>
            <a:lstStyle/>
            <a:p>
              <a:pPr algn="ctr">
                <a:lnSpc>
                  <a:spcPts val="1800"/>
                </a:lnSpc>
              </a:pPr>
            </a:p>
          </p:txBody>
        </p:sp>
      </p:grpSp>
      <p:grpSp>
        <p:nvGrpSpPr>
          <p:cNvPr name="Group 25" id="25"/>
          <p:cNvGrpSpPr/>
          <p:nvPr/>
        </p:nvGrpSpPr>
        <p:grpSpPr>
          <a:xfrm rot="0">
            <a:off x="6747718" y="26762"/>
            <a:ext cx="712810" cy="978602"/>
            <a:chOff x="0" y="0"/>
            <a:chExt cx="950414" cy="1304802"/>
          </a:xfrm>
        </p:grpSpPr>
        <p:grpSp>
          <p:nvGrpSpPr>
            <p:cNvPr name="Group 26" id="26"/>
            <p:cNvGrpSpPr/>
            <p:nvPr/>
          </p:nvGrpSpPr>
          <p:grpSpPr>
            <a:xfrm rot="0">
              <a:off x="0" y="0"/>
              <a:ext cx="950414" cy="950414"/>
              <a:chOff x="0" y="0"/>
              <a:chExt cx="812800" cy="812800"/>
            </a:xfrm>
          </p:grpSpPr>
          <p:sp>
            <p:nvSpPr>
              <p:cNvPr name="Freeform 27" id="27"/>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4ECCD"/>
              </a:solidFill>
            </p:spPr>
          </p:sp>
          <p:sp>
            <p:nvSpPr>
              <p:cNvPr name="TextBox 28" id="28"/>
              <p:cNvSpPr txBox="true"/>
              <p:nvPr/>
            </p:nvSpPr>
            <p:spPr>
              <a:xfrm>
                <a:off x="76200" y="38100"/>
                <a:ext cx="660400" cy="698500"/>
              </a:xfrm>
              <a:prstGeom prst="rect">
                <a:avLst/>
              </a:prstGeom>
            </p:spPr>
            <p:txBody>
              <a:bodyPr anchor="ctr" rtlCol="false" tIns="50800" lIns="50800" bIns="50800" rIns="50800"/>
              <a:lstStyle/>
              <a:p>
                <a:pPr algn="ctr">
                  <a:lnSpc>
                    <a:spcPts val="1800"/>
                  </a:lnSpc>
                </a:pPr>
              </a:p>
            </p:txBody>
          </p:sp>
        </p:grpSp>
        <p:sp>
          <p:nvSpPr>
            <p:cNvPr name="Freeform 29" id="29"/>
            <p:cNvSpPr/>
            <p:nvPr/>
          </p:nvSpPr>
          <p:spPr>
            <a:xfrm flipH="false" flipV="false" rot="0">
              <a:off x="0" y="53280"/>
              <a:ext cx="738398" cy="1251522"/>
            </a:xfrm>
            <a:custGeom>
              <a:avLst/>
              <a:gdLst/>
              <a:ahLst/>
              <a:cxnLst/>
              <a:rect r="r" b="b" t="t" l="l"/>
              <a:pathLst>
                <a:path h="1251522" w="738398">
                  <a:moveTo>
                    <a:pt x="0" y="0"/>
                  </a:moveTo>
                  <a:lnTo>
                    <a:pt x="738398" y="0"/>
                  </a:lnTo>
                  <a:lnTo>
                    <a:pt x="738398" y="1251522"/>
                  </a:lnTo>
                  <a:lnTo>
                    <a:pt x="0" y="1251522"/>
                  </a:lnTo>
                  <a:lnTo>
                    <a:pt x="0" y="0"/>
                  </a:lnTo>
                  <a:close/>
                </a:path>
              </a:pathLst>
            </a:custGeom>
            <a:blipFill>
              <a:blip r:embed="rId5"/>
              <a:stretch>
                <a:fillRect l="0" t="0" r="0" b="0"/>
              </a:stretch>
            </a:blipFill>
          </p:spPr>
        </p:sp>
      </p:grpSp>
      <p:sp>
        <p:nvSpPr>
          <p:cNvPr name="TextBox 30" id="30"/>
          <p:cNvSpPr txBox="true"/>
          <p:nvPr/>
        </p:nvSpPr>
        <p:spPr>
          <a:xfrm rot="0">
            <a:off x="433569" y="4807487"/>
            <a:ext cx="6731736" cy="4414705"/>
          </a:xfrm>
          <a:prstGeom prst="rect">
            <a:avLst/>
          </a:prstGeom>
        </p:spPr>
        <p:txBody>
          <a:bodyPr anchor="t" rtlCol="false" tIns="0" lIns="0" bIns="0" rIns="0">
            <a:spAutoFit/>
          </a:bodyPr>
          <a:lstStyle/>
          <a:p>
            <a:pPr>
              <a:lnSpc>
                <a:spcPts val="1985"/>
              </a:lnSpc>
            </a:pPr>
            <a:r>
              <a:rPr lang="en-US" sz="1726" spc="43">
                <a:solidFill>
                  <a:srgbClr val="FFFFFF"/>
                </a:solidFill>
                <a:latin typeface="Raleway Bold"/>
              </a:rPr>
              <a:t>Actividad:</a:t>
            </a:r>
          </a:p>
          <a:p>
            <a:pPr>
              <a:lnSpc>
                <a:spcPts val="1379"/>
              </a:lnSpc>
            </a:pPr>
            <a:r>
              <a:rPr lang="en-US" sz="1199">
                <a:solidFill>
                  <a:srgbClr val="FFFFFF"/>
                </a:solidFill>
                <a:latin typeface="Raleway Bold"/>
              </a:rPr>
              <a:t>En Isla Competencia nos encantan las especies marinas y por eso hemos creado una gran reserva acuática, que ha hecho que seamos la envidia de las islas de alrededor.</a:t>
            </a:r>
          </a:p>
          <a:p>
            <a:pPr>
              <a:lnSpc>
                <a:spcPts val="920"/>
              </a:lnSpc>
            </a:pPr>
          </a:p>
          <a:p>
            <a:pPr>
              <a:lnSpc>
                <a:spcPts val="1379"/>
              </a:lnSpc>
            </a:pPr>
            <a:r>
              <a:rPr lang="en-US" sz="1199">
                <a:solidFill>
                  <a:srgbClr val="FFFFFF"/>
                </a:solidFill>
                <a:latin typeface="Raleway Bold"/>
              </a:rPr>
              <a:t>De hecho, queremos presentarnos a la Primera Edición de los</a:t>
            </a:r>
            <a:r>
              <a:rPr lang="en-US" sz="1199">
                <a:solidFill>
                  <a:srgbClr val="F4ECCD"/>
                </a:solidFill>
                <a:latin typeface="Raleway Bold"/>
              </a:rPr>
              <a:t> Premios Inter_Islas</a:t>
            </a:r>
            <a:r>
              <a:rPr lang="en-US" sz="1199">
                <a:solidFill>
                  <a:srgbClr val="FFFFFF"/>
                </a:solidFill>
                <a:latin typeface="Raleway Bold"/>
              </a:rPr>
              <a:t> en la que va a premiarse la mejor iniciativa de este tipo. Queda muy poco para que se otorguen los premios y la verdad es que vamos un poco ajustados de tiempo.</a:t>
            </a:r>
          </a:p>
          <a:p>
            <a:pPr>
              <a:lnSpc>
                <a:spcPts val="919"/>
              </a:lnSpc>
            </a:pPr>
          </a:p>
          <a:p>
            <a:pPr>
              <a:lnSpc>
                <a:spcPts val="1379"/>
              </a:lnSpc>
            </a:pPr>
            <a:r>
              <a:rPr lang="en-US" sz="1199">
                <a:solidFill>
                  <a:srgbClr val="FFFFFF"/>
                </a:solidFill>
                <a:latin typeface="Raleway Bold"/>
              </a:rPr>
              <a:t>La organización, nos ha pedido una relación de las especies que habitan en la reserva que presentamos a concurso y por supuesto se la hemos enviado:</a:t>
            </a:r>
          </a:p>
          <a:p>
            <a:pPr>
              <a:lnSpc>
                <a:spcPts val="920"/>
              </a:lnSpc>
            </a:pPr>
          </a:p>
          <a:p>
            <a:pPr>
              <a:lnSpc>
                <a:spcPts val="1379"/>
              </a:lnSpc>
            </a:pPr>
            <a:r>
              <a:rPr lang="en-US" sz="1199">
                <a:solidFill>
                  <a:srgbClr val="FDC128"/>
                </a:solidFill>
                <a:latin typeface="Raleway Bold"/>
              </a:rPr>
              <a:t>Pez Mariposa/ Calamar Gigante/ Pez Abisal/ Globo de Agua/ Dragón de Mar</a:t>
            </a:r>
          </a:p>
          <a:p>
            <a:pPr>
              <a:lnSpc>
                <a:spcPts val="919"/>
              </a:lnSpc>
            </a:pPr>
          </a:p>
          <a:p>
            <a:pPr>
              <a:lnSpc>
                <a:spcPts val="1319"/>
              </a:lnSpc>
            </a:pPr>
            <a:r>
              <a:rPr lang="en-US" sz="1199">
                <a:solidFill>
                  <a:srgbClr val="FFFFFF"/>
                </a:solidFill>
                <a:latin typeface="Raleway Bold"/>
              </a:rPr>
              <a:t>Tu tarea es elegir un animal del ese grupo y escribir sus características en una tarjeta (Puedes buscar la info en Intenet). Haz un dibujo del animal en la parte trasera de la ficha, pero NO escribas su nombre.</a:t>
            </a:r>
          </a:p>
          <a:p>
            <a:pPr>
              <a:lnSpc>
                <a:spcPts val="880"/>
              </a:lnSpc>
            </a:pPr>
          </a:p>
          <a:p>
            <a:pPr>
              <a:lnSpc>
                <a:spcPts val="1319"/>
              </a:lnSpc>
            </a:pPr>
            <a:r>
              <a:rPr lang="en-US" sz="1199">
                <a:solidFill>
                  <a:srgbClr val="FFFFFF"/>
                </a:solidFill>
                <a:latin typeface="Raleway Bold"/>
              </a:rPr>
              <a:t>En otra tarjeta, escribe la descripción de un paisaje para el animal que has seleccionado. Dibuja esta descripción en la parte trasera.</a:t>
            </a:r>
          </a:p>
          <a:p>
            <a:pPr>
              <a:lnSpc>
                <a:spcPts val="880"/>
              </a:lnSpc>
            </a:pPr>
          </a:p>
          <a:p>
            <a:pPr>
              <a:lnSpc>
                <a:spcPts val="1319"/>
              </a:lnSpc>
            </a:pPr>
            <a:r>
              <a:rPr lang="en-US" sz="1199">
                <a:solidFill>
                  <a:srgbClr val="FFFFFF"/>
                </a:solidFill>
                <a:latin typeface="Raleway Bold"/>
              </a:rPr>
              <a:t>Ahora coloca las tarjetas, con las características de los animales y la descripción del paisaje en un espacio en el que puedas disponer de toda la información.</a:t>
            </a:r>
          </a:p>
          <a:p>
            <a:pPr>
              <a:lnSpc>
                <a:spcPts val="880"/>
              </a:lnSpc>
            </a:pPr>
          </a:p>
          <a:p>
            <a:pPr>
              <a:lnSpc>
                <a:spcPts val="1319"/>
              </a:lnSpc>
            </a:pPr>
            <a:r>
              <a:rPr lang="en-US" sz="1199">
                <a:solidFill>
                  <a:srgbClr val="FFFFFF"/>
                </a:solidFill>
                <a:latin typeface="Raleway Bold"/>
              </a:rPr>
              <a:t>Escoge una pareja con la que jugar y elige un animal y un paisaje teniendo en cuenta la siguiente consigna: ese animal no se puede adaptar al medio elegido.</a:t>
            </a:r>
          </a:p>
          <a:p>
            <a:pPr>
              <a:lnSpc>
                <a:spcPts val="879"/>
              </a:lnSpc>
            </a:pPr>
          </a:p>
          <a:p>
            <a:pPr>
              <a:lnSpc>
                <a:spcPts val="1319"/>
              </a:lnSpc>
            </a:pPr>
            <a:r>
              <a:rPr lang="en-US" sz="1199">
                <a:solidFill>
                  <a:srgbClr val="FFFFFF"/>
                </a:solidFill>
                <a:latin typeface="Raleway Bold"/>
              </a:rPr>
              <a:t>Ha llegado el momento de hacer la programación de las tarjetas que </a:t>
            </a:r>
          </a:p>
          <a:p>
            <a:pPr>
              <a:lnSpc>
                <a:spcPts val="1319"/>
              </a:lnSpc>
            </a:pPr>
            <a:r>
              <a:rPr lang="en-US" sz="1199">
                <a:solidFill>
                  <a:srgbClr val="FFFFFF"/>
                </a:solidFill>
                <a:latin typeface="Raleway Bold"/>
              </a:rPr>
              <a:t>elijas. Recuerda recoger por escrito estas programaciones para </a:t>
            </a:r>
          </a:p>
          <a:p>
            <a:pPr marL="0" indent="0" lvl="1">
              <a:lnSpc>
                <a:spcPts val="1319"/>
              </a:lnSpc>
            </a:pPr>
            <a:r>
              <a:rPr lang="en-US" sz="1199">
                <a:solidFill>
                  <a:srgbClr val="FFFFFF"/>
                </a:solidFill>
                <a:latin typeface="Raleway Bold"/>
              </a:rPr>
              <a:t>después poder compararlas.</a:t>
            </a:r>
          </a:p>
        </p:txBody>
      </p:sp>
      <p:sp>
        <p:nvSpPr>
          <p:cNvPr name="Freeform 31" id="31"/>
          <p:cNvSpPr/>
          <p:nvPr/>
        </p:nvSpPr>
        <p:spPr>
          <a:xfrm flipH="false" flipV="false" rot="0">
            <a:off x="6939127" y="8354339"/>
            <a:ext cx="574894" cy="1176253"/>
          </a:xfrm>
          <a:custGeom>
            <a:avLst/>
            <a:gdLst/>
            <a:ahLst/>
            <a:cxnLst/>
            <a:rect r="r" b="b" t="t" l="l"/>
            <a:pathLst>
              <a:path h="1176253" w="574894">
                <a:moveTo>
                  <a:pt x="0" y="0"/>
                </a:moveTo>
                <a:lnTo>
                  <a:pt x="574894" y="0"/>
                </a:lnTo>
                <a:lnTo>
                  <a:pt x="574894" y="1176253"/>
                </a:lnTo>
                <a:lnTo>
                  <a:pt x="0" y="1176253"/>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grpSp>
        <p:nvGrpSpPr>
          <p:cNvPr name="Group 32" id="32"/>
          <p:cNvGrpSpPr/>
          <p:nvPr/>
        </p:nvGrpSpPr>
        <p:grpSpPr>
          <a:xfrm rot="0">
            <a:off x="0" y="9530592"/>
            <a:ext cx="7560000" cy="1161408"/>
            <a:chOff x="0" y="0"/>
            <a:chExt cx="2709333" cy="416223"/>
          </a:xfrm>
        </p:grpSpPr>
        <p:sp>
          <p:nvSpPr>
            <p:cNvPr name="Freeform 33" id="33"/>
            <p:cNvSpPr/>
            <p:nvPr/>
          </p:nvSpPr>
          <p:spPr>
            <a:xfrm flipH="false" flipV="false" rot="0">
              <a:off x="0" y="0"/>
              <a:ext cx="2709333" cy="416223"/>
            </a:xfrm>
            <a:custGeom>
              <a:avLst/>
              <a:gdLst/>
              <a:ahLst/>
              <a:cxnLst/>
              <a:rect r="r" b="b" t="t" l="l"/>
              <a:pathLst>
                <a:path h="416223" w="2709333">
                  <a:moveTo>
                    <a:pt x="0" y="0"/>
                  </a:moveTo>
                  <a:lnTo>
                    <a:pt x="2709333" y="0"/>
                  </a:lnTo>
                  <a:lnTo>
                    <a:pt x="2709333" y="416223"/>
                  </a:lnTo>
                  <a:lnTo>
                    <a:pt x="0" y="416223"/>
                  </a:lnTo>
                  <a:close/>
                </a:path>
              </a:pathLst>
            </a:custGeom>
            <a:solidFill>
              <a:srgbClr val="FFFFFF"/>
            </a:solidFill>
          </p:spPr>
        </p:sp>
        <p:sp>
          <p:nvSpPr>
            <p:cNvPr name="TextBox 34" id="34"/>
            <p:cNvSpPr txBox="true"/>
            <p:nvPr/>
          </p:nvSpPr>
          <p:spPr>
            <a:xfrm>
              <a:off x="0" y="-38100"/>
              <a:ext cx="2709333" cy="454323"/>
            </a:xfrm>
            <a:prstGeom prst="rect">
              <a:avLst/>
            </a:prstGeom>
          </p:spPr>
          <p:txBody>
            <a:bodyPr anchor="ctr" rtlCol="false" tIns="50800" lIns="50800" bIns="50800" rIns="50800"/>
            <a:lstStyle/>
            <a:p>
              <a:pPr algn="ctr">
                <a:lnSpc>
                  <a:spcPts val="1800"/>
                </a:lnSpc>
              </a:pPr>
            </a:p>
          </p:txBody>
        </p:sp>
      </p:grpSp>
      <p:sp>
        <p:nvSpPr>
          <p:cNvPr name="Freeform 35" id="35"/>
          <p:cNvSpPr/>
          <p:nvPr/>
        </p:nvSpPr>
        <p:spPr>
          <a:xfrm flipH="false" flipV="false" rot="0">
            <a:off x="433569" y="9766431"/>
            <a:ext cx="1671166" cy="783359"/>
          </a:xfrm>
          <a:custGeom>
            <a:avLst/>
            <a:gdLst/>
            <a:ahLst/>
            <a:cxnLst/>
            <a:rect r="r" b="b" t="t" l="l"/>
            <a:pathLst>
              <a:path h="783359" w="1671166">
                <a:moveTo>
                  <a:pt x="0" y="0"/>
                </a:moveTo>
                <a:lnTo>
                  <a:pt x="1671166" y="0"/>
                </a:lnTo>
                <a:lnTo>
                  <a:pt x="1671166" y="783359"/>
                </a:lnTo>
                <a:lnTo>
                  <a:pt x="0" y="783359"/>
                </a:lnTo>
                <a:lnTo>
                  <a:pt x="0" y="0"/>
                </a:lnTo>
                <a:close/>
              </a:path>
            </a:pathLst>
          </a:custGeom>
          <a:blipFill>
            <a:blip r:embed="rId8"/>
            <a:stretch>
              <a:fillRect l="0" t="0" r="0" b="0"/>
            </a:stretch>
          </a:blipFill>
        </p:spPr>
      </p:sp>
      <p:sp>
        <p:nvSpPr>
          <p:cNvPr name="Freeform 36" id="36"/>
          <p:cNvSpPr/>
          <p:nvPr/>
        </p:nvSpPr>
        <p:spPr>
          <a:xfrm flipH="false" flipV="false" rot="0">
            <a:off x="5540741" y="9716706"/>
            <a:ext cx="1624564" cy="771482"/>
          </a:xfrm>
          <a:custGeom>
            <a:avLst/>
            <a:gdLst/>
            <a:ahLst/>
            <a:cxnLst/>
            <a:rect r="r" b="b" t="t" l="l"/>
            <a:pathLst>
              <a:path h="771482" w="1624564">
                <a:moveTo>
                  <a:pt x="0" y="0"/>
                </a:moveTo>
                <a:lnTo>
                  <a:pt x="1624564" y="0"/>
                </a:lnTo>
                <a:lnTo>
                  <a:pt x="1624564" y="771482"/>
                </a:lnTo>
                <a:lnTo>
                  <a:pt x="0" y="771482"/>
                </a:lnTo>
                <a:lnTo>
                  <a:pt x="0" y="0"/>
                </a:lnTo>
                <a:close/>
              </a:path>
            </a:pathLst>
          </a:custGeom>
          <a:blipFill>
            <a:blip r:embed="rId9"/>
            <a:stretch>
              <a:fillRect l="0" t="0" r="0" b="0"/>
            </a:stretch>
          </a:blipFill>
        </p:spPr>
      </p:sp>
      <p:sp>
        <p:nvSpPr>
          <p:cNvPr name="TextBox 37" id="37"/>
          <p:cNvSpPr txBox="true"/>
          <p:nvPr/>
        </p:nvSpPr>
        <p:spPr>
          <a:xfrm rot="0">
            <a:off x="2469667" y="9780620"/>
            <a:ext cx="2694845" cy="726406"/>
          </a:xfrm>
          <a:prstGeom prst="rect">
            <a:avLst/>
          </a:prstGeom>
        </p:spPr>
        <p:txBody>
          <a:bodyPr anchor="t" rtlCol="false" tIns="0" lIns="0" bIns="0" rIns="0">
            <a:spAutoFit/>
          </a:bodyPr>
          <a:lstStyle/>
          <a:p>
            <a:pPr algn="ctr" marL="0" indent="0" lvl="1">
              <a:lnSpc>
                <a:spcPts val="1436"/>
              </a:lnSpc>
            </a:pPr>
            <a:r>
              <a:rPr lang="en-US" sz="1026" spc="25">
                <a:solidFill>
                  <a:srgbClr val="2F4052"/>
                </a:solidFill>
                <a:latin typeface="Raleway Bold"/>
              </a:rPr>
              <a:t>COMPUTACIONAL+: Plataforma de Recursos Educativos Abiertos de Pensamiento Computacional para colectivos de baja cualificación</a:t>
            </a:r>
          </a:p>
        </p:txBody>
      </p:sp>
      <p:sp>
        <p:nvSpPr>
          <p:cNvPr name="TextBox 38" id="38"/>
          <p:cNvSpPr txBox="true"/>
          <p:nvPr/>
        </p:nvSpPr>
        <p:spPr>
          <a:xfrm rot="0">
            <a:off x="82051" y="3185530"/>
            <a:ext cx="7379133" cy="293102"/>
          </a:xfrm>
          <a:prstGeom prst="rect">
            <a:avLst/>
          </a:prstGeom>
        </p:spPr>
        <p:txBody>
          <a:bodyPr anchor="t" rtlCol="false" tIns="0" lIns="0" bIns="0" rIns="0">
            <a:spAutoFit/>
          </a:bodyPr>
          <a:lstStyle/>
          <a:p>
            <a:pPr algn="ctr">
              <a:lnSpc>
                <a:spcPts val="2168"/>
              </a:lnSpc>
            </a:pPr>
            <a:r>
              <a:rPr lang="en-US" sz="2105" spc="155">
                <a:solidFill>
                  <a:srgbClr val="FFFFFF"/>
                </a:solidFill>
                <a:latin typeface="Raleway Bold"/>
              </a:rPr>
              <a:t>ACTIVIDAD 3. SIGUIENDO LAS PISTAS</a:t>
            </a:r>
          </a:p>
        </p:txBody>
      </p:sp>
      <p:sp>
        <p:nvSpPr>
          <p:cNvPr name="TextBox 39" id="39"/>
          <p:cNvSpPr txBox="true"/>
          <p:nvPr/>
        </p:nvSpPr>
        <p:spPr>
          <a:xfrm rot="0">
            <a:off x="433569" y="3609083"/>
            <a:ext cx="7026959" cy="863901"/>
          </a:xfrm>
          <a:prstGeom prst="rect">
            <a:avLst/>
          </a:prstGeom>
        </p:spPr>
        <p:txBody>
          <a:bodyPr anchor="t" rtlCol="false" tIns="0" lIns="0" bIns="0" rIns="0">
            <a:spAutoFit/>
          </a:bodyPr>
          <a:lstStyle/>
          <a:p>
            <a:pPr>
              <a:lnSpc>
                <a:spcPts val="2416"/>
              </a:lnSpc>
            </a:pPr>
            <a:r>
              <a:rPr lang="en-US" sz="1726" spc="43">
                <a:solidFill>
                  <a:srgbClr val="FFFFFF"/>
                </a:solidFill>
                <a:latin typeface="Raleway Bold"/>
              </a:rPr>
              <a:t>Objetivo:</a:t>
            </a:r>
          </a:p>
          <a:p>
            <a:pPr>
              <a:lnSpc>
                <a:spcPts val="1440"/>
              </a:lnSpc>
            </a:pPr>
            <a:r>
              <a:rPr lang="en-US" sz="1200" spc="30">
                <a:solidFill>
                  <a:srgbClr val="394E63"/>
                </a:solidFill>
                <a:latin typeface="Raleway Bold"/>
              </a:rPr>
              <a:t>El objetivo de esta actividad es promover el interés por el Pensamiento Computacional, utilizándolo para la resolución de problemas sencillos de programación a la vez que se desarrollan habilidades interpersonales y se fomenta la creatividad.</a:t>
            </a:r>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8382" y="-180000"/>
            <a:ext cx="7568382" cy="4268620"/>
          </a:xfrm>
          <a:custGeom>
            <a:avLst/>
            <a:gdLst/>
            <a:ahLst/>
            <a:cxnLst/>
            <a:rect r="r" b="b" t="t" l="l"/>
            <a:pathLst>
              <a:path h="4268620" w="7568382">
                <a:moveTo>
                  <a:pt x="0" y="0"/>
                </a:moveTo>
                <a:lnTo>
                  <a:pt x="7568382" y="0"/>
                </a:lnTo>
                <a:lnTo>
                  <a:pt x="7568382" y="4268620"/>
                </a:lnTo>
                <a:lnTo>
                  <a:pt x="0" y="4268620"/>
                </a:lnTo>
                <a:lnTo>
                  <a:pt x="0" y="0"/>
                </a:lnTo>
                <a:close/>
              </a:path>
            </a:pathLst>
          </a:custGeom>
          <a:blipFill>
            <a:blip r:embed="rId2"/>
            <a:stretch>
              <a:fillRect l="0" t="-13737" r="0" b="-63564"/>
            </a:stretch>
          </a:blipFill>
        </p:spPr>
      </p:sp>
      <p:grpSp>
        <p:nvGrpSpPr>
          <p:cNvPr name="Group 3" id="3"/>
          <p:cNvGrpSpPr/>
          <p:nvPr/>
        </p:nvGrpSpPr>
        <p:grpSpPr>
          <a:xfrm rot="0">
            <a:off x="-61785" y="4587352"/>
            <a:ext cx="7683569" cy="4977463"/>
            <a:chOff x="0" y="0"/>
            <a:chExt cx="3526543" cy="2284516"/>
          </a:xfrm>
        </p:grpSpPr>
        <p:sp>
          <p:nvSpPr>
            <p:cNvPr name="Freeform 4" id="4"/>
            <p:cNvSpPr/>
            <p:nvPr/>
          </p:nvSpPr>
          <p:spPr>
            <a:xfrm flipH="false" flipV="false" rot="0">
              <a:off x="0" y="0"/>
              <a:ext cx="3526543" cy="2284516"/>
            </a:xfrm>
            <a:custGeom>
              <a:avLst/>
              <a:gdLst/>
              <a:ahLst/>
              <a:cxnLst/>
              <a:rect r="r" b="b" t="t" l="l"/>
              <a:pathLst>
                <a:path h="2284516" w="3526543">
                  <a:moveTo>
                    <a:pt x="0" y="0"/>
                  </a:moveTo>
                  <a:lnTo>
                    <a:pt x="3526543" y="0"/>
                  </a:lnTo>
                  <a:lnTo>
                    <a:pt x="3526543" y="2284516"/>
                  </a:lnTo>
                  <a:lnTo>
                    <a:pt x="0" y="2284516"/>
                  </a:lnTo>
                  <a:close/>
                </a:path>
              </a:pathLst>
            </a:custGeom>
            <a:solidFill>
              <a:srgbClr val="2767A3"/>
            </a:solidFill>
            <a:ln w="19050" cap="sq">
              <a:solidFill>
                <a:srgbClr val="FFFFFF"/>
              </a:solidFill>
              <a:prstDash val="solid"/>
              <a:miter/>
            </a:ln>
          </p:spPr>
        </p:sp>
        <p:sp>
          <p:nvSpPr>
            <p:cNvPr name="TextBox 5" id="5"/>
            <p:cNvSpPr txBox="true"/>
            <p:nvPr/>
          </p:nvSpPr>
          <p:spPr>
            <a:xfrm>
              <a:off x="0" y="-28575"/>
              <a:ext cx="3526543" cy="2313091"/>
            </a:xfrm>
            <a:prstGeom prst="rect">
              <a:avLst/>
            </a:prstGeom>
          </p:spPr>
          <p:txBody>
            <a:bodyPr anchor="ctr" rtlCol="false" tIns="26030" lIns="26030" bIns="26030" rIns="26030"/>
            <a:lstStyle/>
            <a:p>
              <a:pPr algn="ctr">
                <a:lnSpc>
                  <a:spcPts val="1424"/>
                </a:lnSpc>
              </a:pPr>
            </a:p>
          </p:txBody>
        </p:sp>
      </p:grpSp>
      <p:sp>
        <p:nvSpPr>
          <p:cNvPr name="Freeform 6" id="6"/>
          <p:cNvSpPr/>
          <p:nvPr/>
        </p:nvSpPr>
        <p:spPr>
          <a:xfrm flipH="false" flipV="false" rot="0">
            <a:off x="5540741" y="9716706"/>
            <a:ext cx="1624564" cy="771482"/>
          </a:xfrm>
          <a:custGeom>
            <a:avLst/>
            <a:gdLst/>
            <a:ahLst/>
            <a:cxnLst/>
            <a:rect r="r" b="b" t="t" l="l"/>
            <a:pathLst>
              <a:path h="771482" w="1624564">
                <a:moveTo>
                  <a:pt x="0" y="0"/>
                </a:moveTo>
                <a:lnTo>
                  <a:pt x="1624564" y="0"/>
                </a:lnTo>
                <a:lnTo>
                  <a:pt x="1624564" y="771482"/>
                </a:lnTo>
                <a:lnTo>
                  <a:pt x="0" y="771482"/>
                </a:lnTo>
                <a:lnTo>
                  <a:pt x="0" y="0"/>
                </a:lnTo>
                <a:close/>
              </a:path>
            </a:pathLst>
          </a:custGeom>
          <a:blipFill>
            <a:blip r:embed="rId3"/>
            <a:stretch>
              <a:fillRect l="0" t="0" r="0" b="0"/>
            </a:stretch>
          </a:blipFill>
        </p:spPr>
      </p:sp>
      <p:sp>
        <p:nvSpPr>
          <p:cNvPr name="Freeform 7" id="7"/>
          <p:cNvSpPr/>
          <p:nvPr/>
        </p:nvSpPr>
        <p:spPr>
          <a:xfrm flipH="false" flipV="false" rot="0">
            <a:off x="433569" y="9766431"/>
            <a:ext cx="1671166" cy="783359"/>
          </a:xfrm>
          <a:custGeom>
            <a:avLst/>
            <a:gdLst/>
            <a:ahLst/>
            <a:cxnLst/>
            <a:rect r="r" b="b" t="t" l="l"/>
            <a:pathLst>
              <a:path h="783359" w="1671166">
                <a:moveTo>
                  <a:pt x="0" y="0"/>
                </a:moveTo>
                <a:lnTo>
                  <a:pt x="1671166" y="0"/>
                </a:lnTo>
                <a:lnTo>
                  <a:pt x="1671166" y="783359"/>
                </a:lnTo>
                <a:lnTo>
                  <a:pt x="0" y="783359"/>
                </a:lnTo>
                <a:lnTo>
                  <a:pt x="0" y="0"/>
                </a:lnTo>
                <a:close/>
              </a:path>
            </a:pathLst>
          </a:custGeom>
          <a:blipFill>
            <a:blip r:embed="rId4"/>
            <a:stretch>
              <a:fillRect l="0" t="0" r="0" b="0"/>
            </a:stretch>
          </a:blipFill>
        </p:spPr>
      </p:sp>
      <p:grpSp>
        <p:nvGrpSpPr>
          <p:cNvPr name="Group 8" id="8"/>
          <p:cNvGrpSpPr/>
          <p:nvPr/>
        </p:nvGrpSpPr>
        <p:grpSpPr>
          <a:xfrm rot="0">
            <a:off x="1303020" y="439103"/>
            <a:ext cx="94298" cy="92392"/>
            <a:chOff x="0" y="0"/>
            <a:chExt cx="125730" cy="123190"/>
          </a:xfrm>
        </p:grpSpPr>
        <p:sp>
          <p:nvSpPr>
            <p:cNvPr name="Freeform 9" id="9"/>
            <p:cNvSpPr/>
            <p:nvPr/>
          </p:nvSpPr>
          <p:spPr>
            <a:xfrm flipH="false" flipV="false" rot="0">
              <a:off x="48260" y="48260"/>
              <a:ext cx="25400" cy="26670"/>
            </a:xfrm>
            <a:custGeom>
              <a:avLst/>
              <a:gdLst/>
              <a:ahLst/>
              <a:cxnLst/>
              <a:rect r="r" b="b" t="t" l="l"/>
              <a:pathLst>
                <a:path h="26670" w="25400">
                  <a:moveTo>
                    <a:pt x="25400" y="8890"/>
                  </a:moveTo>
                  <a:cubicBezTo>
                    <a:pt x="15240" y="26670"/>
                    <a:pt x="5080" y="22860"/>
                    <a:pt x="2540" y="19050"/>
                  </a:cubicBezTo>
                  <a:cubicBezTo>
                    <a:pt x="0" y="15240"/>
                    <a:pt x="2540" y="5080"/>
                    <a:pt x="6350" y="2540"/>
                  </a:cubicBezTo>
                  <a:cubicBezTo>
                    <a:pt x="8890" y="0"/>
                    <a:pt x="22860" y="3810"/>
                    <a:pt x="22860" y="3810"/>
                  </a:cubicBezTo>
                </a:path>
              </a:pathLst>
            </a:custGeom>
            <a:solidFill>
              <a:srgbClr val="0571D3"/>
            </a:solidFill>
            <a:ln cap="sq">
              <a:noFill/>
              <a:prstDash val="solid"/>
              <a:miter/>
            </a:ln>
          </p:spPr>
        </p:sp>
      </p:grpSp>
      <p:grpSp>
        <p:nvGrpSpPr>
          <p:cNvPr name="Group 10" id="10"/>
          <p:cNvGrpSpPr/>
          <p:nvPr/>
        </p:nvGrpSpPr>
        <p:grpSpPr>
          <a:xfrm rot="0">
            <a:off x="2951798" y="379095"/>
            <a:ext cx="128588" cy="124777"/>
            <a:chOff x="0" y="0"/>
            <a:chExt cx="171450" cy="166370"/>
          </a:xfrm>
        </p:grpSpPr>
        <p:sp>
          <p:nvSpPr>
            <p:cNvPr name="Freeform 11" id="11"/>
            <p:cNvSpPr/>
            <p:nvPr/>
          </p:nvSpPr>
          <p:spPr>
            <a:xfrm flipH="false" flipV="false" rot="0">
              <a:off x="44450" y="43180"/>
              <a:ext cx="74930" cy="77470"/>
            </a:xfrm>
            <a:custGeom>
              <a:avLst/>
              <a:gdLst/>
              <a:ahLst/>
              <a:cxnLst/>
              <a:rect r="r" b="b" t="t" l="l"/>
              <a:pathLst>
                <a:path h="77470" w="74930">
                  <a:moveTo>
                    <a:pt x="74930" y="25400"/>
                  </a:moveTo>
                  <a:cubicBezTo>
                    <a:pt x="43180" y="77470"/>
                    <a:pt x="12700" y="67310"/>
                    <a:pt x="6350" y="57150"/>
                  </a:cubicBezTo>
                  <a:cubicBezTo>
                    <a:pt x="0" y="45720"/>
                    <a:pt x="5080" y="15240"/>
                    <a:pt x="15240" y="7620"/>
                  </a:cubicBezTo>
                  <a:cubicBezTo>
                    <a:pt x="25400" y="0"/>
                    <a:pt x="66040" y="10160"/>
                    <a:pt x="66040" y="10160"/>
                  </a:cubicBezTo>
                </a:path>
              </a:pathLst>
            </a:custGeom>
            <a:solidFill>
              <a:srgbClr val="E7191F"/>
            </a:solidFill>
            <a:ln cap="sq">
              <a:noFill/>
              <a:prstDash val="solid"/>
              <a:miter/>
            </a:ln>
          </p:spPr>
        </p:sp>
      </p:grpSp>
      <p:grpSp>
        <p:nvGrpSpPr>
          <p:cNvPr name="Group 12" id="12"/>
          <p:cNvGrpSpPr/>
          <p:nvPr/>
        </p:nvGrpSpPr>
        <p:grpSpPr>
          <a:xfrm rot="0">
            <a:off x="3043238" y="270510"/>
            <a:ext cx="128588" cy="124777"/>
            <a:chOff x="0" y="0"/>
            <a:chExt cx="171450" cy="166370"/>
          </a:xfrm>
        </p:grpSpPr>
        <p:sp>
          <p:nvSpPr>
            <p:cNvPr name="Freeform 13" id="13"/>
            <p:cNvSpPr/>
            <p:nvPr/>
          </p:nvSpPr>
          <p:spPr>
            <a:xfrm flipH="false" flipV="false" rot="0">
              <a:off x="44450" y="41910"/>
              <a:ext cx="76200" cy="78740"/>
            </a:xfrm>
            <a:custGeom>
              <a:avLst/>
              <a:gdLst/>
              <a:ahLst/>
              <a:cxnLst/>
              <a:rect r="r" b="b" t="t" l="l"/>
              <a:pathLst>
                <a:path h="78740" w="76200">
                  <a:moveTo>
                    <a:pt x="76200" y="26670"/>
                  </a:moveTo>
                  <a:cubicBezTo>
                    <a:pt x="43180" y="78740"/>
                    <a:pt x="13970" y="68580"/>
                    <a:pt x="6350" y="58420"/>
                  </a:cubicBezTo>
                  <a:cubicBezTo>
                    <a:pt x="0" y="46990"/>
                    <a:pt x="6350" y="16510"/>
                    <a:pt x="16510" y="8890"/>
                  </a:cubicBezTo>
                  <a:cubicBezTo>
                    <a:pt x="25400" y="0"/>
                    <a:pt x="66040" y="11430"/>
                    <a:pt x="66040" y="11430"/>
                  </a:cubicBezTo>
                </a:path>
              </a:pathLst>
            </a:custGeom>
            <a:solidFill>
              <a:srgbClr val="E7191F"/>
            </a:solidFill>
            <a:ln cap="sq">
              <a:noFill/>
              <a:prstDash val="solid"/>
              <a:miter/>
            </a:ln>
          </p:spPr>
        </p:sp>
      </p:grpSp>
      <p:grpSp>
        <p:nvGrpSpPr>
          <p:cNvPr name="Group 14" id="14"/>
          <p:cNvGrpSpPr/>
          <p:nvPr/>
        </p:nvGrpSpPr>
        <p:grpSpPr>
          <a:xfrm rot="0">
            <a:off x="2563259" y="0"/>
            <a:ext cx="2257536" cy="970483"/>
            <a:chOff x="0" y="0"/>
            <a:chExt cx="3010048" cy="1293977"/>
          </a:xfrm>
        </p:grpSpPr>
        <p:grpSp>
          <p:nvGrpSpPr>
            <p:cNvPr name="Group 15" id="15"/>
            <p:cNvGrpSpPr/>
            <p:nvPr/>
          </p:nvGrpSpPr>
          <p:grpSpPr>
            <a:xfrm rot="0">
              <a:off x="0" y="0"/>
              <a:ext cx="3010048" cy="1293977"/>
              <a:chOff x="0" y="0"/>
              <a:chExt cx="809050" cy="347799"/>
            </a:xfrm>
          </p:grpSpPr>
          <p:sp>
            <p:nvSpPr>
              <p:cNvPr name="Freeform 16" id="16"/>
              <p:cNvSpPr/>
              <p:nvPr/>
            </p:nvSpPr>
            <p:spPr>
              <a:xfrm flipH="false" flipV="false" rot="0">
                <a:off x="0" y="0"/>
                <a:ext cx="809050" cy="347799"/>
              </a:xfrm>
              <a:custGeom>
                <a:avLst/>
                <a:gdLst/>
                <a:ahLst/>
                <a:cxnLst/>
                <a:rect r="r" b="b" t="t" l="l"/>
                <a:pathLst>
                  <a:path h="347799" w="809050">
                    <a:moveTo>
                      <a:pt x="0" y="0"/>
                    </a:moveTo>
                    <a:lnTo>
                      <a:pt x="809050" y="0"/>
                    </a:lnTo>
                    <a:lnTo>
                      <a:pt x="809050" y="347799"/>
                    </a:lnTo>
                    <a:lnTo>
                      <a:pt x="0" y="347799"/>
                    </a:lnTo>
                    <a:close/>
                  </a:path>
                </a:pathLst>
              </a:custGeom>
              <a:gradFill rotWithShape="true">
                <a:gsLst>
                  <a:gs pos="0">
                    <a:srgbClr val="FF3131">
                      <a:alpha val="100000"/>
                    </a:srgbClr>
                  </a:gs>
                  <a:gs pos="100000">
                    <a:srgbClr val="FF914D">
                      <a:alpha val="100000"/>
                    </a:srgbClr>
                  </a:gs>
                </a:gsLst>
                <a:lin ang="0"/>
              </a:gradFill>
            </p:spPr>
          </p:sp>
          <p:sp>
            <p:nvSpPr>
              <p:cNvPr name="TextBox 17" id="17"/>
              <p:cNvSpPr txBox="true"/>
              <p:nvPr/>
            </p:nvSpPr>
            <p:spPr>
              <a:xfrm>
                <a:off x="0" y="-38100"/>
                <a:ext cx="809050" cy="385899"/>
              </a:xfrm>
              <a:prstGeom prst="rect">
                <a:avLst/>
              </a:prstGeom>
            </p:spPr>
            <p:txBody>
              <a:bodyPr anchor="ctr" rtlCol="false" tIns="50800" lIns="50800" bIns="50800" rIns="50800"/>
              <a:lstStyle/>
              <a:p>
                <a:pPr algn="ctr">
                  <a:lnSpc>
                    <a:spcPts val="1800"/>
                  </a:lnSpc>
                </a:pPr>
              </a:p>
            </p:txBody>
          </p:sp>
        </p:grpSp>
        <p:sp>
          <p:nvSpPr>
            <p:cNvPr name="TextBox 18" id="18"/>
            <p:cNvSpPr txBox="true"/>
            <p:nvPr/>
          </p:nvSpPr>
          <p:spPr>
            <a:xfrm rot="0">
              <a:off x="1059721" y="69277"/>
              <a:ext cx="904557" cy="556681"/>
            </a:xfrm>
            <a:prstGeom prst="rect">
              <a:avLst/>
            </a:prstGeom>
          </p:spPr>
          <p:txBody>
            <a:bodyPr anchor="t" rtlCol="false" tIns="0" lIns="0" bIns="0" rIns="0">
              <a:spAutoFit/>
            </a:bodyPr>
            <a:lstStyle/>
            <a:p>
              <a:pPr algn="ctr" marL="0" indent="0" lvl="0">
                <a:lnSpc>
                  <a:spcPts val="3500"/>
                </a:lnSpc>
                <a:spcBef>
                  <a:spcPct val="0"/>
                </a:spcBef>
              </a:pPr>
              <a:r>
                <a:rPr lang="en-US" sz="2500">
                  <a:solidFill>
                    <a:srgbClr val="FFFFFF"/>
                  </a:solidFill>
                  <a:latin typeface="Open Sans Bold"/>
                </a:rPr>
                <a:t>ISLA</a:t>
              </a:r>
            </a:p>
          </p:txBody>
        </p:sp>
        <p:sp>
          <p:nvSpPr>
            <p:cNvPr name="TextBox 19" id="19"/>
            <p:cNvSpPr txBox="true"/>
            <p:nvPr/>
          </p:nvSpPr>
          <p:spPr>
            <a:xfrm rot="0">
              <a:off x="108024" y="599363"/>
              <a:ext cx="2794000" cy="503129"/>
            </a:xfrm>
            <a:prstGeom prst="rect">
              <a:avLst/>
            </a:prstGeom>
          </p:spPr>
          <p:txBody>
            <a:bodyPr anchor="t" rtlCol="false" tIns="0" lIns="0" bIns="0" rIns="0">
              <a:spAutoFit/>
            </a:bodyPr>
            <a:lstStyle/>
            <a:p>
              <a:pPr algn="ctr" marL="0" indent="0" lvl="0">
                <a:lnSpc>
                  <a:spcPts val="3220"/>
                </a:lnSpc>
                <a:spcBef>
                  <a:spcPct val="0"/>
                </a:spcBef>
              </a:pPr>
              <a:r>
                <a:rPr lang="en-US" sz="2300">
                  <a:solidFill>
                    <a:srgbClr val="FFFFFF"/>
                  </a:solidFill>
                  <a:latin typeface="Open Sans Bold"/>
                </a:rPr>
                <a:t>COMPETENCIA</a:t>
              </a:r>
            </a:p>
          </p:txBody>
        </p:sp>
      </p:grpSp>
      <p:grpSp>
        <p:nvGrpSpPr>
          <p:cNvPr name="Group 20" id="20"/>
          <p:cNvGrpSpPr/>
          <p:nvPr/>
        </p:nvGrpSpPr>
        <p:grpSpPr>
          <a:xfrm rot="0">
            <a:off x="0" y="3102110"/>
            <a:ext cx="7560000" cy="440891"/>
            <a:chOff x="0" y="0"/>
            <a:chExt cx="2709333" cy="158005"/>
          </a:xfrm>
        </p:grpSpPr>
        <p:sp>
          <p:nvSpPr>
            <p:cNvPr name="Freeform 21" id="21"/>
            <p:cNvSpPr/>
            <p:nvPr/>
          </p:nvSpPr>
          <p:spPr>
            <a:xfrm flipH="false" flipV="false" rot="0">
              <a:off x="0" y="0"/>
              <a:ext cx="2709333" cy="158005"/>
            </a:xfrm>
            <a:custGeom>
              <a:avLst/>
              <a:gdLst/>
              <a:ahLst/>
              <a:cxnLst/>
              <a:rect r="r" b="b" t="t" l="l"/>
              <a:pathLst>
                <a:path h="158005" w="2709333">
                  <a:moveTo>
                    <a:pt x="0" y="0"/>
                  </a:moveTo>
                  <a:lnTo>
                    <a:pt x="2709333" y="0"/>
                  </a:lnTo>
                  <a:lnTo>
                    <a:pt x="2709333" y="158005"/>
                  </a:lnTo>
                  <a:lnTo>
                    <a:pt x="0" y="158005"/>
                  </a:lnTo>
                  <a:close/>
                </a:path>
              </a:pathLst>
            </a:custGeom>
            <a:solidFill>
              <a:srgbClr val="2767A3"/>
            </a:solidFill>
          </p:spPr>
        </p:sp>
        <p:sp>
          <p:nvSpPr>
            <p:cNvPr name="TextBox 22" id="22"/>
            <p:cNvSpPr txBox="true"/>
            <p:nvPr/>
          </p:nvSpPr>
          <p:spPr>
            <a:xfrm>
              <a:off x="0" y="-38100"/>
              <a:ext cx="2709333" cy="196105"/>
            </a:xfrm>
            <a:prstGeom prst="rect">
              <a:avLst/>
            </a:prstGeom>
          </p:spPr>
          <p:txBody>
            <a:bodyPr anchor="ctr" rtlCol="false" tIns="50800" lIns="50800" bIns="50800" rIns="50800"/>
            <a:lstStyle/>
            <a:p>
              <a:pPr algn="ctr">
                <a:lnSpc>
                  <a:spcPts val="1800"/>
                </a:lnSpc>
              </a:pPr>
            </a:p>
          </p:txBody>
        </p:sp>
      </p:grpSp>
      <p:grpSp>
        <p:nvGrpSpPr>
          <p:cNvPr name="Group 23" id="23"/>
          <p:cNvGrpSpPr/>
          <p:nvPr/>
        </p:nvGrpSpPr>
        <p:grpSpPr>
          <a:xfrm rot="0">
            <a:off x="0" y="3543001"/>
            <a:ext cx="7560000" cy="1357464"/>
            <a:chOff x="0" y="0"/>
            <a:chExt cx="2709333" cy="486485"/>
          </a:xfrm>
        </p:grpSpPr>
        <p:sp>
          <p:nvSpPr>
            <p:cNvPr name="Freeform 24" id="24"/>
            <p:cNvSpPr/>
            <p:nvPr/>
          </p:nvSpPr>
          <p:spPr>
            <a:xfrm flipH="false" flipV="false" rot="0">
              <a:off x="0" y="0"/>
              <a:ext cx="2709333" cy="486485"/>
            </a:xfrm>
            <a:custGeom>
              <a:avLst/>
              <a:gdLst/>
              <a:ahLst/>
              <a:cxnLst/>
              <a:rect r="r" b="b" t="t" l="l"/>
              <a:pathLst>
                <a:path h="486485" w="2709333">
                  <a:moveTo>
                    <a:pt x="0" y="0"/>
                  </a:moveTo>
                  <a:lnTo>
                    <a:pt x="2709333" y="0"/>
                  </a:lnTo>
                  <a:lnTo>
                    <a:pt x="2709333" y="486485"/>
                  </a:lnTo>
                  <a:lnTo>
                    <a:pt x="0" y="486485"/>
                  </a:lnTo>
                  <a:close/>
                </a:path>
              </a:pathLst>
            </a:custGeom>
            <a:solidFill>
              <a:srgbClr val="7FC5D8"/>
            </a:solidFill>
          </p:spPr>
        </p:sp>
        <p:sp>
          <p:nvSpPr>
            <p:cNvPr name="TextBox 25" id="25"/>
            <p:cNvSpPr txBox="true"/>
            <p:nvPr/>
          </p:nvSpPr>
          <p:spPr>
            <a:xfrm>
              <a:off x="0" y="-38100"/>
              <a:ext cx="2709333" cy="524585"/>
            </a:xfrm>
            <a:prstGeom prst="rect">
              <a:avLst/>
            </a:prstGeom>
          </p:spPr>
          <p:txBody>
            <a:bodyPr anchor="ctr" rtlCol="false" tIns="50800" lIns="50800" bIns="50800" rIns="50800"/>
            <a:lstStyle/>
            <a:p>
              <a:pPr algn="ctr">
                <a:lnSpc>
                  <a:spcPts val="1800"/>
                </a:lnSpc>
              </a:pPr>
            </a:p>
          </p:txBody>
        </p:sp>
      </p:grpSp>
      <p:grpSp>
        <p:nvGrpSpPr>
          <p:cNvPr name="Group 26" id="26"/>
          <p:cNvGrpSpPr/>
          <p:nvPr/>
        </p:nvGrpSpPr>
        <p:grpSpPr>
          <a:xfrm rot="0">
            <a:off x="6747718" y="26762"/>
            <a:ext cx="712810" cy="978602"/>
            <a:chOff x="0" y="0"/>
            <a:chExt cx="950414" cy="1304802"/>
          </a:xfrm>
        </p:grpSpPr>
        <p:grpSp>
          <p:nvGrpSpPr>
            <p:cNvPr name="Group 27" id="27"/>
            <p:cNvGrpSpPr/>
            <p:nvPr/>
          </p:nvGrpSpPr>
          <p:grpSpPr>
            <a:xfrm rot="0">
              <a:off x="0" y="0"/>
              <a:ext cx="950414" cy="950414"/>
              <a:chOff x="0" y="0"/>
              <a:chExt cx="812800" cy="812800"/>
            </a:xfrm>
          </p:grpSpPr>
          <p:sp>
            <p:nvSpPr>
              <p:cNvPr name="Freeform 28" id="28"/>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4ECCD"/>
              </a:solidFill>
            </p:spPr>
          </p:sp>
          <p:sp>
            <p:nvSpPr>
              <p:cNvPr name="TextBox 29" id="29"/>
              <p:cNvSpPr txBox="true"/>
              <p:nvPr/>
            </p:nvSpPr>
            <p:spPr>
              <a:xfrm>
                <a:off x="76200" y="38100"/>
                <a:ext cx="660400" cy="698500"/>
              </a:xfrm>
              <a:prstGeom prst="rect">
                <a:avLst/>
              </a:prstGeom>
            </p:spPr>
            <p:txBody>
              <a:bodyPr anchor="ctr" rtlCol="false" tIns="50800" lIns="50800" bIns="50800" rIns="50800"/>
              <a:lstStyle/>
              <a:p>
                <a:pPr algn="ctr">
                  <a:lnSpc>
                    <a:spcPts val="1800"/>
                  </a:lnSpc>
                </a:pPr>
              </a:p>
            </p:txBody>
          </p:sp>
        </p:grpSp>
        <p:sp>
          <p:nvSpPr>
            <p:cNvPr name="Freeform 30" id="30"/>
            <p:cNvSpPr/>
            <p:nvPr/>
          </p:nvSpPr>
          <p:spPr>
            <a:xfrm flipH="false" flipV="false" rot="0">
              <a:off x="0" y="53280"/>
              <a:ext cx="738398" cy="1251522"/>
            </a:xfrm>
            <a:custGeom>
              <a:avLst/>
              <a:gdLst/>
              <a:ahLst/>
              <a:cxnLst/>
              <a:rect r="r" b="b" t="t" l="l"/>
              <a:pathLst>
                <a:path h="1251522" w="738398">
                  <a:moveTo>
                    <a:pt x="0" y="0"/>
                  </a:moveTo>
                  <a:lnTo>
                    <a:pt x="738398" y="0"/>
                  </a:lnTo>
                  <a:lnTo>
                    <a:pt x="738398" y="1251522"/>
                  </a:lnTo>
                  <a:lnTo>
                    <a:pt x="0" y="1251522"/>
                  </a:lnTo>
                  <a:lnTo>
                    <a:pt x="0" y="0"/>
                  </a:lnTo>
                  <a:close/>
                </a:path>
              </a:pathLst>
            </a:custGeom>
            <a:blipFill>
              <a:blip r:embed="rId5"/>
              <a:stretch>
                <a:fillRect l="0" t="0" r="0" b="0"/>
              </a:stretch>
            </a:blipFill>
          </p:spPr>
        </p:sp>
      </p:grpSp>
      <p:sp>
        <p:nvSpPr>
          <p:cNvPr name="Freeform 31" id="31"/>
          <p:cNvSpPr/>
          <p:nvPr/>
        </p:nvSpPr>
        <p:spPr>
          <a:xfrm flipH="false" flipV="false" rot="0">
            <a:off x="0" y="8483354"/>
            <a:ext cx="2048350" cy="1325841"/>
          </a:xfrm>
          <a:custGeom>
            <a:avLst/>
            <a:gdLst/>
            <a:ahLst/>
            <a:cxnLst/>
            <a:rect r="r" b="b" t="t" l="l"/>
            <a:pathLst>
              <a:path h="1325841" w="2048350">
                <a:moveTo>
                  <a:pt x="0" y="0"/>
                </a:moveTo>
                <a:lnTo>
                  <a:pt x="2048350" y="0"/>
                </a:lnTo>
                <a:lnTo>
                  <a:pt x="2048350" y="1325841"/>
                </a:lnTo>
                <a:lnTo>
                  <a:pt x="0" y="1325841"/>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32" id="32"/>
          <p:cNvSpPr/>
          <p:nvPr/>
        </p:nvSpPr>
        <p:spPr>
          <a:xfrm flipH="false" flipV="false" rot="0">
            <a:off x="6001853" y="8274011"/>
            <a:ext cx="1558147" cy="1325841"/>
          </a:xfrm>
          <a:custGeom>
            <a:avLst/>
            <a:gdLst/>
            <a:ahLst/>
            <a:cxnLst/>
            <a:rect r="r" b="b" t="t" l="l"/>
            <a:pathLst>
              <a:path h="1325841" w="1558147">
                <a:moveTo>
                  <a:pt x="0" y="0"/>
                </a:moveTo>
                <a:lnTo>
                  <a:pt x="1558147" y="0"/>
                </a:lnTo>
                <a:lnTo>
                  <a:pt x="1558147" y="1325841"/>
                </a:lnTo>
                <a:lnTo>
                  <a:pt x="0" y="1325841"/>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TextBox 33" id="33"/>
          <p:cNvSpPr txBox="true"/>
          <p:nvPr/>
        </p:nvSpPr>
        <p:spPr>
          <a:xfrm rot="0">
            <a:off x="433569" y="5240345"/>
            <a:ext cx="6731736" cy="2966991"/>
          </a:xfrm>
          <a:prstGeom prst="rect">
            <a:avLst/>
          </a:prstGeom>
        </p:spPr>
        <p:txBody>
          <a:bodyPr anchor="t" rtlCol="false" tIns="0" lIns="0" bIns="0" rIns="0">
            <a:spAutoFit/>
          </a:bodyPr>
          <a:lstStyle/>
          <a:p>
            <a:pPr algn="just">
              <a:lnSpc>
                <a:spcPts val="1985"/>
              </a:lnSpc>
            </a:pPr>
            <a:r>
              <a:rPr lang="en-US" sz="1726" spc="43">
                <a:solidFill>
                  <a:srgbClr val="FFFFFF"/>
                </a:solidFill>
                <a:latin typeface="Raleway Bold"/>
              </a:rPr>
              <a:t>Actividad:</a:t>
            </a:r>
          </a:p>
          <a:p>
            <a:pPr algn="just">
              <a:lnSpc>
                <a:spcPts val="1451"/>
              </a:lnSpc>
            </a:pPr>
            <a:r>
              <a:rPr lang="en-US" sz="1199" spc="-8">
                <a:solidFill>
                  <a:srgbClr val="FFFFFF"/>
                </a:solidFill>
                <a:latin typeface="Raleway Bold"/>
              </a:rPr>
              <a:t>Te damos la bienvenida a la carrera anual de Obstáculos de Isla Competencia. Nuestros animadores no descansan y se pasan el día ofertando nuevas actividades, como </a:t>
            </a:r>
            <a:r>
              <a:rPr lang="en-US" sz="1199" spc="-8">
                <a:solidFill>
                  <a:srgbClr val="FFCF59"/>
                </a:solidFill>
                <a:latin typeface="Raleway Bold"/>
              </a:rPr>
              <a:t>“Superando Obstáculos”</a:t>
            </a:r>
            <a:r>
              <a:rPr lang="en-US" sz="1199" spc="-8">
                <a:solidFill>
                  <a:srgbClr val="FFFFFF"/>
                </a:solidFill>
                <a:latin typeface="Raleway Bold"/>
              </a:rPr>
              <a:t>. Para participar tienes que buscar unos compañeros y crear dos equipos.</a:t>
            </a:r>
          </a:p>
          <a:p>
            <a:pPr algn="just">
              <a:lnSpc>
                <a:spcPts val="968"/>
              </a:lnSpc>
            </a:pPr>
          </a:p>
          <a:p>
            <a:pPr algn="just">
              <a:lnSpc>
                <a:spcPts val="1451"/>
              </a:lnSpc>
            </a:pPr>
            <a:r>
              <a:rPr lang="en-US" sz="1199">
                <a:solidFill>
                  <a:srgbClr val="FFFFFF"/>
                </a:solidFill>
                <a:latin typeface="Raleway Bold"/>
              </a:rPr>
              <a:t>Vamos a trabajar un poco con las manos, porque ahora toca crear un recorrido de obstáculos en el suelo. Puedes usar cuerdas, cintas adhesivas, conos...</a:t>
            </a:r>
          </a:p>
          <a:p>
            <a:pPr algn="just">
              <a:lnSpc>
                <a:spcPts val="968"/>
              </a:lnSpc>
            </a:pPr>
          </a:p>
          <a:p>
            <a:pPr algn="just">
              <a:lnSpc>
                <a:spcPts val="1451"/>
              </a:lnSpc>
            </a:pPr>
            <a:r>
              <a:rPr lang="en-US" sz="1199">
                <a:solidFill>
                  <a:srgbClr val="FFFFFF"/>
                </a:solidFill>
                <a:latin typeface="Raleway Bold"/>
              </a:rPr>
              <a:t>Cada equipo diseñareis vuestro propio recorrido, donde cada miembro tendrá un rol asignado como puede ser levantar una cuerda, mover un cono, etc.</a:t>
            </a:r>
          </a:p>
          <a:p>
            <a:pPr algn="just">
              <a:lnSpc>
                <a:spcPts val="967"/>
              </a:lnSpc>
            </a:pPr>
          </a:p>
          <a:p>
            <a:pPr algn="just">
              <a:lnSpc>
                <a:spcPts val="1451"/>
              </a:lnSpc>
            </a:pPr>
            <a:r>
              <a:rPr lang="en-US" sz="1199">
                <a:solidFill>
                  <a:srgbClr val="FFFFFF"/>
                </a:solidFill>
                <a:latin typeface="Raleway Bold"/>
              </a:rPr>
              <a:t>Tenéis que poner en común estrategias para coordinar las acciones de manera eficiente evitando los obstáculos.</a:t>
            </a:r>
          </a:p>
          <a:p>
            <a:pPr algn="just">
              <a:lnSpc>
                <a:spcPts val="968"/>
              </a:lnSpc>
            </a:pPr>
          </a:p>
          <a:p>
            <a:pPr algn="just">
              <a:lnSpc>
                <a:spcPts val="1451"/>
              </a:lnSpc>
            </a:pPr>
            <a:r>
              <a:rPr lang="en-US" sz="1199">
                <a:solidFill>
                  <a:srgbClr val="FFFFFF"/>
                </a:solidFill>
                <a:latin typeface="Raleway Bold"/>
              </a:rPr>
              <a:t>Practicareis varias veces para mejorar la sincronización y coordinación del recorrido.</a:t>
            </a:r>
          </a:p>
          <a:p>
            <a:pPr algn="just">
              <a:lnSpc>
                <a:spcPts val="968"/>
              </a:lnSpc>
            </a:pPr>
          </a:p>
          <a:p>
            <a:pPr algn="just" marL="0" indent="0" lvl="1">
              <a:lnSpc>
                <a:spcPts val="1451"/>
              </a:lnSpc>
            </a:pPr>
            <a:r>
              <a:rPr lang="en-US" sz="1199">
                <a:solidFill>
                  <a:srgbClr val="FFFFFF"/>
                </a:solidFill>
                <a:latin typeface="Raleway Bold"/>
              </a:rPr>
              <a:t>Ten en cuenta que se premiará no solo la velocidad, sino también la creatividad y eficacia en la resolución de problemas.</a:t>
            </a:r>
          </a:p>
        </p:txBody>
      </p:sp>
      <p:sp>
        <p:nvSpPr>
          <p:cNvPr name="TextBox 34" id="34"/>
          <p:cNvSpPr txBox="true"/>
          <p:nvPr/>
        </p:nvSpPr>
        <p:spPr>
          <a:xfrm rot="0">
            <a:off x="2469667" y="9780620"/>
            <a:ext cx="2694845" cy="726406"/>
          </a:xfrm>
          <a:prstGeom prst="rect">
            <a:avLst/>
          </a:prstGeom>
        </p:spPr>
        <p:txBody>
          <a:bodyPr anchor="t" rtlCol="false" tIns="0" lIns="0" bIns="0" rIns="0">
            <a:spAutoFit/>
          </a:bodyPr>
          <a:lstStyle/>
          <a:p>
            <a:pPr algn="ctr" marL="0" indent="0" lvl="1">
              <a:lnSpc>
                <a:spcPts val="1436"/>
              </a:lnSpc>
            </a:pPr>
            <a:r>
              <a:rPr lang="en-US" sz="1026" spc="25">
                <a:solidFill>
                  <a:srgbClr val="2F4052"/>
                </a:solidFill>
                <a:latin typeface="Raleway Bold"/>
              </a:rPr>
              <a:t>COMPUTACIONAL+: Plataforma de Recursos Educativos Abiertos de Pensamiento Computacional para colectivos de baja cualificación</a:t>
            </a:r>
          </a:p>
        </p:txBody>
      </p:sp>
      <p:sp>
        <p:nvSpPr>
          <p:cNvPr name="TextBox 35" id="35"/>
          <p:cNvSpPr txBox="true"/>
          <p:nvPr/>
        </p:nvSpPr>
        <p:spPr>
          <a:xfrm rot="0">
            <a:off x="82051" y="3185530"/>
            <a:ext cx="7379133" cy="293102"/>
          </a:xfrm>
          <a:prstGeom prst="rect">
            <a:avLst/>
          </a:prstGeom>
        </p:spPr>
        <p:txBody>
          <a:bodyPr anchor="t" rtlCol="false" tIns="0" lIns="0" bIns="0" rIns="0">
            <a:spAutoFit/>
          </a:bodyPr>
          <a:lstStyle/>
          <a:p>
            <a:pPr algn="ctr">
              <a:lnSpc>
                <a:spcPts val="2168"/>
              </a:lnSpc>
            </a:pPr>
            <a:r>
              <a:rPr lang="en-US" sz="2105" spc="155">
                <a:solidFill>
                  <a:srgbClr val="FFFFFF"/>
                </a:solidFill>
                <a:latin typeface="Raleway Bold"/>
              </a:rPr>
              <a:t>ACTIVIDAD 4. SUPERANDO OBSTÁCULOS</a:t>
            </a:r>
          </a:p>
        </p:txBody>
      </p:sp>
      <p:sp>
        <p:nvSpPr>
          <p:cNvPr name="TextBox 36" id="36"/>
          <p:cNvSpPr txBox="true"/>
          <p:nvPr/>
        </p:nvSpPr>
        <p:spPr>
          <a:xfrm rot="0">
            <a:off x="433569" y="3675758"/>
            <a:ext cx="6890929" cy="1044876"/>
          </a:xfrm>
          <a:prstGeom prst="rect">
            <a:avLst/>
          </a:prstGeom>
        </p:spPr>
        <p:txBody>
          <a:bodyPr anchor="t" rtlCol="false" tIns="0" lIns="0" bIns="0" rIns="0">
            <a:spAutoFit/>
          </a:bodyPr>
          <a:lstStyle/>
          <a:p>
            <a:pPr>
              <a:lnSpc>
                <a:spcPts val="2416"/>
              </a:lnSpc>
            </a:pPr>
            <a:r>
              <a:rPr lang="en-US" sz="1726" spc="43">
                <a:solidFill>
                  <a:srgbClr val="FFFFFF"/>
                </a:solidFill>
                <a:latin typeface="Raleway Bold"/>
              </a:rPr>
              <a:t>Objetivo:</a:t>
            </a:r>
          </a:p>
          <a:p>
            <a:pPr>
              <a:lnSpc>
                <a:spcPts val="1440"/>
              </a:lnSpc>
            </a:pPr>
            <a:r>
              <a:rPr lang="en-US" sz="1200">
                <a:solidFill>
                  <a:srgbClr val="394E63"/>
                </a:solidFill>
                <a:latin typeface="Raleway Bold"/>
              </a:rPr>
              <a:t>Esta actividad desenchufada ofrece a los participantes una experiencia práctica y lúdica para comprender los conceptos de paralelismo y sincronización en un contexto no digital. Al trabajar juntos para superar obstáculos, los participantes desarrollarán habilidades valiosas de trabajo en equipo y coordinación que pueden aplicar en diversos aspectos de sus vidas.</a:t>
            </a:r>
          </a:p>
        </p:txBody>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8382" y="-180000"/>
            <a:ext cx="7568382" cy="4268620"/>
          </a:xfrm>
          <a:custGeom>
            <a:avLst/>
            <a:gdLst/>
            <a:ahLst/>
            <a:cxnLst/>
            <a:rect r="r" b="b" t="t" l="l"/>
            <a:pathLst>
              <a:path h="4268620" w="7568382">
                <a:moveTo>
                  <a:pt x="0" y="0"/>
                </a:moveTo>
                <a:lnTo>
                  <a:pt x="7568382" y="0"/>
                </a:lnTo>
                <a:lnTo>
                  <a:pt x="7568382" y="4268620"/>
                </a:lnTo>
                <a:lnTo>
                  <a:pt x="0" y="4268620"/>
                </a:lnTo>
                <a:lnTo>
                  <a:pt x="0" y="0"/>
                </a:lnTo>
                <a:close/>
              </a:path>
            </a:pathLst>
          </a:custGeom>
          <a:blipFill>
            <a:blip r:embed="rId2"/>
            <a:stretch>
              <a:fillRect l="0" t="-13737" r="0" b="-63564"/>
            </a:stretch>
          </a:blipFill>
        </p:spPr>
      </p:sp>
      <p:grpSp>
        <p:nvGrpSpPr>
          <p:cNvPr name="Group 3" id="3"/>
          <p:cNvGrpSpPr/>
          <p:nvPr/>
        </p:nvGrpSpPr>
        <p:grpSpPr>
          <a:xfrm rot="0">
            <a:off x="-61785" y="4587352"/>
            <a:ext cx="7683569" cy="4977463"/>
            <a:chOff x="0" y="0"/>
            <a:chExt cx="3526543" cy="2284516"/>
          </a:xfrm>
        </p:grpSpPr>
        <p:sp>
          <p:nvSpPr>
            <p:cNvPr name="Freeform 4" id="4"/>
            <p:cNvSpPr/>
            <p:nvPr/>
          </p:nvSpPr>
          <p:spPr>
            <a:xfrm flipH="false" flipV="false" rot="0">
              <a:off x="0" y="0"/>
              <a:ext cx="3526543" cy="2284516"/>
            </a:xfrm>
            <a:custGeom>
              <a:avLst/>
              <a:gdLst/>
              <a:ahLst/>
              <a:cxnLst/>
              <a:rect r="r" b="b" t="t" l="l"/>
              <a:pathLst>
                <a:path h="2284516" w="3526543">
                  <a:moveTo>
                    <a:pt x="0" y="0"/>
                  </a:moveTo>
                  <a:lnTo>
                    <a:pt x="3526543" y="0"/>
                  </a:lnTo>
                  <a:lnTo>
                    <a:pt x="3526543" y="2284516"/>
                  </a:lnTo>
                  <a:lnTo>
                    <a:pt x="0" y="2284516"/>
                  </a:lnTo>
                  <a:close/>
                </a:path>
              </a:pathLst>
            </a:custGeom>
            <a:solidFill>
              <a:srgbClr val="2767A3"/>
            </a:solidFill>
            <a:ln w="19050" cap="sq">
              <a:solidFill>
                <a:srgbClr val="FFFFFF"/>
              </a:solidFill>
              <a:prstDash val="solid"/>
              <a:miter/>
            </a:ln>
          </p:spPr>
        </p:sp>
        <p:sp>
          <p:nvSpPr>
            <p:cNvPr name="TextBox 5" id="5"/>
            <p:cNvSpPr txBox="true"/>
            <p:nvPr/>
          </p:nvSpPr>
          <p:spPr>
            <a:xfrm>
              <a:off x="0" y="-28575"/>
              <a:ext cx="3526543" cy="2313091"/>
            </a:xfrm>
            <a:prstGeom prst="rect">
              <a:avLst/>
            </a:prstGeom>
          </p:spPr>
          <p:txBody>
            <a:bodyPr anchor="ctr" rtlCol="false" tIns="26030" lIns="26030" bIns="26030" rIns="26030"/>
            <a:lstStyle/>
            <a:p>
              <a:pPr algn="ctr">
                <a:lnSpc>
                  <a:spcPts val="1424"/>
                </a:lnSpc>
              </a:pPr>
            </a:p>
          </p:txBody>
        </p:sp>
      </p:grpSp>
      <p:sp>
        <p:nvSpPr>
          <p:cNvPr name="Freeform 6" id="6"/>
          <p:cNvSpPr/>
          <p:nvPr/>
        </p:nvSpPr>
        <p:spPr>
          <a:xfrm flipH="false" flipV="false" rot="0">
            <a:off x="5540741" y="9716706"/>
            <a:ext cx="1624564" cy="771482"/>
          </a:xfrm>
          <a:custGeom>
            <a:avLst/>
            <a:gdLst/>
            <a:ahLst/>
            <a:cxnLst/>
            <a:rect r="r" b="b" t="t" l="l"/>
            <a:pathLst>
              <a:path h="771482" w="1624564">
                <a:moveTo>
                  <a:pt x="0" y="0"/>
                </a:moveTo>
                <a:lnTo>
                  <a:pt x="1624564" y="0"/>
                </a:lnTo>
                <a:lnTo>
                  <a:pt x="1624564" y="771482"/>
                </a:lnTo>
                <a:lnTo>
                  <a:pt x="0" y="771482"/>
                </a:lnTo>
                <a:lnTo>
                  <a:pt x="0" y="0"/>
                </a:lnTo>
                <a:close/>
              </a:path>
            </a:pathLst>
          </a:custGeom>
          <a:blipFill>
            <a:blip r:embed="rId3"/>
            <a:stretch>
              <a:fillRect l="0" t="0" r="0" b="0"/>
            </a:stretch>
          </a:blipFill>
        </p:spPr>
      </p:sp>
      <p:sp>
        <p:nvSpPr>
          <p:cNvPr name="Freeform 7" id="7"/>
          <p:cNvSpPr/>
          <p:nvPr/>
        </p:nvSpPr>
        <p:spPr>
          <a:xfrm flipH="false" flipV="false" rot="0">
            <a:off x="433569" y="9766431"/>
            <a:ext cx="1671166" cy="783359"/>
          </a:xfrm>
          <a:custGeom>
            <a:avLst/>
            <a:gdLst/>
            <a:ahLst/>
            <a:cxnLst/>
            <a:rect r="r" b="b" t="t" l="l"/>
            <a:pathLst>
              <a:path h="783359" w="1671166">
                <a:moveTo>
                  <a:pt x="0" y="0"/>
                </a:moveTo>
                <a:lnTo>
                  <a:pt x="1671166" y="0"/>
                </a:lnTo>
                <a:lnTo>
                  <a:pt x="1671166" y="783359"/>
                </a:lnTo>
                <a:lnTo>
                  <a:pt x="0" y="783359"/>
                </a:lnTo>
                <a:lnTo>
                  <a:pt x="0" y="0"/>
                </a:lnTo>
                <a:close/>
              </a:path>
            </a:pathLst>
          </a:custGeom>
          <a:blipFill>
            <a:blip r:embed="rId4"/>
            <a:stretch>
              <a:fillRect l="0" t="0" r="0" b="0"/>
            </a:stretch>
          </a:blipFill>
        </p:spPr>
      </p:sp>
      <p:grpSp>
        <p:nvGrpSpPr>
          <p:cNvPr name="Group 8" id="8"/>
          <p:cNvGrpSpPr/>
          <p:nvPr/>
        </p:nvGrpSpPr>
        <p:grpSpPr>
          <a:xfrm rot="0">
            <a:off x="1303020" y="439103"/>
            <a:ext cx="94298" cy="92392"/>
            <a:chOff x="0" y="0"/>
            <a:chExt cx="125730" cy="123190"/>
          </a:xfrm>
        </p:grpSpPr>
        <p:sp>
          <p:nvSpPr>
            <p:cNvPr name="Freeform 9" id="9"/>
            <p:cNvSpPr/>
            <p:nvPr/>
          </p:nvSpPr>
          <p:spPr>
            <a:xfrm flipH="false" flipV="false" rot="0">
              <a:off x="48260" y="48260"/>
              <a:ext cx="25400" cy="26670"/>
            </a:xfrm>
            <a:custGeom>
              <a:avLst/>
              <a:gdLst/>
              <a:ahLst/>
              <a:cxnLst/>
              <a:rect r="r" b="b" t="t" l="l"/>
              <a:pathLst>
                <a:path h="26670" w="25400">
                  <a:moveTo>
                    <a:pt x="25400" y="8890"/>
                  </a:moveTo>
                  <a:cubicBezTo>
                    <a:pt x="15240" y="26670"/>
                    <a:pt x="5080" y="22860"/>
                    <a:pt x="2540" y="19050"/>
                  </a:cubicBezTo>
                  <a:cubicBezTo>
                    <a:pt x="0" y="15240"/>
                    <a:pt x="2540" y="5080"/>
                    <a:pt x="6350" y="2540"/>
                  </a:cubicBezTo>
                  <a:cubicBezTo>
                    <a:pt x="8890" y="0"/>
                    <a:pt x="22860" y="3810"/>
                    <a:pt x="22860" y="3810"/>
                  </a:cubicBezTo>
                </a:path>
              </a:pathLst>
            </a:custGeom>
            <a:solidFill>
              <a:srgbClr val="0571D3"/>
            </a:solidFill>
            <a:ln cap="sq">
              <a:noFill/>
              <a:prstDash val="solid"/>
              <a:miter/>
            </a:ln>
          </p:spPr>
        </p:sp>
      </p:grpSp>
      <p:grpSp>
        <p:nvGrpSpPr>
          <p:cNvPr name="Group 10" id="10"/>
          <p:cNvGrpSpPr/>
          <p:nvPr/>
        </p:nvGrpSpPr>
        <p:grpSpPr>
          <a:xfrm rot="0">
            <a:off x="2951798" y="379095"/>
            <a:ext cx="128588" cy="124777"/>
            <a:chOff x="0" y="0"/>
            <a:chExt cx="171450" cy="166370"/>
          </a:xfrm>
        </p:grpSpPr>
        <p:sp>
          <p:nvSpPr>
            <p:cNvPr name="Freeform 11" id="11"/>
            <p:cNvSpPr/>
            <p:nvPr/>
          </p:nvSpPr>
          <p:spPr>
            <a:xfrm flipH="false" flipV="false" rot="0">
              <a:off x="44450" y="43180"/>
              <a:ext cx="74930" cy="77470"/>
            </a:xfrm>
            <a:custGeom>
              <a:avLst/>
              <a:gdLst/>
              <a:ahLst/>
              <a:cxnLst/>
              <a:rect r="r" b="b" t="t" l="l"/>
              <a:pathLst>
                <a:path h="77470" w="74930">
                  <a:moveTo>
                    <a:pt x="74930" y="25400"/>
                  </a:moveTo>
                  <a:cubicBezTo>
                    <a:pt x="43180" y="77470"/>
                    <a:pt x="12700" y="67310"/>
                    <a:pt x="6350" y="57150"/>
                  </a:cubicBezTo>
                  <a:cubicBezTo>
                    <a:pt x="0" y="45720"/>
                    <a:pt x="5080" y="15240"/>
                    <a:pt x="15240" y="7620"/>
                  </a:cubicBezTo>
                  <a:cubicBezTo>
                    <a:pt x="25400" y="0"/>
                    <a:pt x="66040" y="10160"/>
                    <a:pt x="66040" y="10160"/>
                  </a:cubicBezTo>
                </a:path>
              </a:pathLst>
            </a:custGeom>
            <a:solidFill>
              <a:srgbClr val="E7191F"/>
            </a:solidFill>
            <a:ln cap="sq">
              <a:noFill/>
              <a:prstDash val="solid"/>
              <a:miter/>
            </a:ln>
          </p:spPr>
        </p:sp>
      </p:grpSp>
      <p:grpSp>
        <p:nvGrpSpPr>
          <p:cNvPr name="Group 12" id="12"/>
          <p:cNvGrpSpPr/>
          <p:nvPr/>
        </p:nvGrpSpPr>
        <p:grpSpPr>
          <a:xfrm rot="0">
            <a:off x="3043238" y="270510"/>
            <a:ext cx="128588" cy="124777"/>
            <a:chOff x="0" y="0"/>
            <a:chExt cx="171450" cy="166370"/>
          </a:xfrm>
        </p:grpSpPr>
        <p:sp>
          <p:nvSpPr>
            <p:cNvPr name="Freeform 13" id="13"/>
            <p:cNvSpPr/>
            <p:nvPr/>
          </p:nvSpPr>
          <p:spPr>
            <a:xfrm flipH="false" flipV="false" rot="0">
              <a:off x="44450" y="41910"/>
              <a:ext cx="76200" cy="78740"/>
            </a:xfrm>
            <a:custGeom>
              <a:avLst/>
              <a:gdLst/>
              <a:ahLst/>
              <a:cxnLst/>
              <a:rect r="r" b="b" t="t" l="l"/>
              <a:pathLst>
                <a:path h="78740" w="76200">
                  <a:moveTo>
                    <a:pt x="76200" y="26670"/>
                  </a:moveTo>
                  <a:cubicBezTo>
                    <a:pt x="43180" y="78740"/>
                    <a:pt x="13970" y="68580"/>
                    <a:pt x="6350" y="58420"/>
                  </a:cubicBezTo>
                  <a:cubicBezTo>
                    <a:pt x="0" y="46990"/>
                    <a:pt x="6350" y="16510"/>
                    <a:pt x="16510" y="8890"/>
                  </a:cubicBezTo>
                  <a:cubicBezTo>
                    <a:pt x="25400" y="0"/>
                    <a:pt x="66040" y="11430"/>
                    <a:pt x="66040" y="11430"/>
                  </a:cubicBezTo>
                </a:path>
              </a:pathLst>
            </a:custGeom>
            <a:solidFill>
              <a:srgbClr val="E7191F"/>
            </a:solidFill>
            <a:ln cap="sq">
              <a:noFill/>
              <a:prstDash val="solid"/>
              <a:miter/>
            </a:ln>
          </p:spPr>
        </p:sp>
      </p:grpSp>
      <p:grpSp>
        <p:nvGrpSpPr>
          <p:cNvPr name="Group 14" id="14"/>
          <p:cNvGrpSpPr/>
          <p:nvPr/>
        </p:nvGrpSpPr>
        <p:grpSpPr>
          <a:xfrm rot="0">
            <a:off x="2563259" y="0"/>
            <a:ext cx="2257536" cy="970483"/>
            <a:chOff x="0" y="0"/>
            <a:chExt cx="3010048" cy="1293977"/>
          </a:xfrm>
        </p:grpSpPr>
        <p:grpSp>
          <p:nvGrpSpPr>
            <p:cNvPr name="Group 15" id="15"/>
            <p:cNvGrpSpPr/>
            <p:nvPr/>
          </p:nvGrpSpPr>
          <p:grpSpPr>
            <a:xfrm rot="0">
              <a:off x="0" y="0"/>
              <a:ext cx="3010048" cy="1293977"/>
              <a:chOff x="0" y="0"/>
              <a:chExt cx="809050" cy="347799"/>
            </a:xfrm>
          </p:grpSpPr>
          <p:sp>
            <p:nvSpPr>
              <p:cNvPr name="Freeform 16" id="16"/>
              <p:cNvSpPr/>
              <p:nvPr/>
            </p:nvSpPr>
            <p:spPr>
              <a:xfrm flipH="false" flipV="false" rot="0">
                <a:off x="0" y="0"/>
                <a:ext cx="809050" cy="347799"/>
              </a:xfrm>
              <a:custGeom>
                <a:avLst/>
                <a:gdLst/>
                <a:ahLst/>
                <a:cxnLst/>
                <a:rect r="r" b="b" t="t" l="l"/>
                <a:pathLst>
                  <a:path h="347799" w="809050">
                    <a:moveTo>
                      <a:pt x="0" y="0"/>
                    </a:moveTo>
                    <a:lnTo>
                      <a:pt x="809050" y="0"/>
                    </a:lnTo>
                    <a:lnTo>
                      <a:pt x="809050" y="347799"/>
                    </a:lnTo>
                    <a:lnTo>
                      <a:pt x="0" y="347799"/>
                    </a:lnTo>
                    <a:close/>
                  </a:path>
                </a:pathLst>
              </a:custGeom>
              <a:gradFill rotWithShape="true">
                <a:gsLst>
                  <a:gs pos="0">
                    <a:srgbClr val="FF3131">
                      <a:alpha val="100000"/>
                    </a:srgbClr>
                  </a:gs>
                  <a:gs pos="100000">
                    <a:srgbClr val="FF914D">
                      <a:alpha val="100000"/>
                    </a:srgbClr>
                  </a:gs>
                </a:gsLst>
                <a:lin ang="0"/>
              </a:gradFill>
            </p:spPr>
          </p:sp>
          <p:sp>
            <p:nvSpPr>
              <p:cNvPr name="TextBox 17" id="17"/>
              <p:cNvSpPr txBox="true"/>
              <p:nvPr/>
            </p:nvSpPr>
            <p:spPr>
              <a:xfrm>
                <a:off x="0" y="-38100"/>
                <a:ext cx="809050" cy="385899"/>
              </a:xfrm>
              <a:prstGeom prst="rect">
                <a:avLst/>
              </a:prstGeom>
            </p:spPr>
            <p:txBody>
              <a:bodyPr anchor="ctr" rtlCol="false" tIns="50800" lIns="50800" bIns="50800" rIns="50800"/>
              <a:lstStyle/>
              <a:p>
                <a:pPr algn="ctr">
                  <a:lnSpc>
                    <a:spcPts val="1800"/>
                  </a:lnSpc>
                </a:pPr>
              </a:p>
            </p:txBody>
          </p:sp>
        </p:grpSp>
        <p:sp>
          <p:nvSpPr>
            <p:cNvPr name="TextBox 18" id="18"/>
            <p:cNvSpPr txBox="true"/>
            <p:nvPr/>
          </p:nvSpPr>
          <p:spPr>
            <a:xfrm rot="0">
              <a:off x="1059721" y="69277"/>
              <a:ext cx="904557" cy="556681"/>
            </a:xfrm>
            <a:prstGeom prst="rect">
              <a:avLst/>
            </a:prstGeom>
          </p:spPr>
          <p:txBody>
            <a:bodyPr anchor="t" rtlCol="false" tIns="0" lIns="0" bIns="0" rIns="0">
              <a:spAutoFit/>
            </a:bodyPr>
            <a:lstStyle/>
            <a:p>
              <a:pPr algn="ctr" marL="0" indent="0" lvl="0">
                <a:lnSpc>
                  <a:spcPts val="3500"/>
                </a:lnSpc>
                <a:spcBef>
                  <a:spcPct val="0"/>
                </a:spcBef>
              </a:pPr>
              <a:r>
                <a:rPr lang="en-US" sz="2500">
                  <a:solidFill>
                    <a:srgbClr val="FFFFFF"/>
                  </a:solidFill>
                  <a:latin typeface="Open Sans Bold"/>
                </a:rPr>
                <a:t>ISLA</a:t>
              </a:r>
            </a:p>
          </p:txBody>
        </p:sp>
        <p:sp>
          <p:nvSpPr>
            <p:cNvPr name="TextBox 19" id="19"/>
            <p:cNvSpPr txBox="true"/>
            <p:nvPr/>
          </p:nvSpPr>
          <p:spPr>
            <a:xfrm rot="0">
              <a:off x="108024" y="599363"/>
              <a:ext cx="2794000" cy="503129"/>
            </a:xfrm>
            <a:prstGeom prst="rect">
              <a:avLst/>
            </a:prstGeom>
          </p:spPr>
          <p:txBody>
            <a:bodyPr anchor="t" rtlCol="false" tIns="0" lIns="0" bIns="0" rIns="0">
              <a:spAutoFit/>
            </a:bodyPr>
            <a:lstStyle/>
            <a:p>
              <a:pPr algn="ctr" marL="0" indent="0" lvl="0">
                <a:lnSpc>
                  <a:spcPts val="3220"/>
                </a:lnSpc>
                <a:spcBef>
                  <a:spcPct val="0"/>
                </a:spcBef>
              </a:pPr>
              <a:r>
                <a:rPr lang="en-US" sz="2300">
                  <a:solidFill>
                    <a:srgbClr val="FFFFFF"/>
                  </a:solidFill>
                  <a:latin typeface="Open Sans Bold"/>
                </a:rPr>
                <a:t>COMPETENCIA</a:t>
              </a:r>
            </a:p>
          </p:txBody>
        </p:sp>
      </p:grpSp>
      <p:grpSp>
        <p:nvGrpSpPr>
          <p:cNvPr name="Group 20" id="20"/>
          <p:cNvGrpSpPr/>
          <p:nvPr/>
        </p:nvGrpSpPr>
        <p:grpSpPr>
          <a:xfrm rot="0">
            <a:off x="0" y="3102110"/>
            <a:ext cx="7560000" cy="440891"/>
            <a:chOff x="0" y="0"/>
            <a:chExt cx="2709333" cy="158005"/>
          </a:xfrm>
        </p:grpSpPr>
        <p:sp>
          <p:nvSpPr>
            <p:cNvPr name="Freeform 21" id="21"/>
            <p:cNvSpPr/>
            <p:nvPr/>
          </p:nvSpPr>
          <p:spPr>
            <a:xfrm flipH="false" flipV="false" rot="0">
              <a:off x="0" y="0"/>
              <a:ext cx="2709333" cy="158005"/>
            </a:xfrm>
            <a:custGeom>
              <a:avLst/>
              <a:gdLst/>
              <a:ahLst/>
              <a:cxnLst/>
              <a:rect r="r" b="b" t="t" l="l"/>
              <a:pathLst>
                <a:path h="158005" w="2709333">
                  <a:moveTo>
                    <a:pt x="0" y="0"/>
                  </a:moveTo>
                  <a:lnTo>
                    <a:pt x="2709333" y="0"/>
                  </a:lnTo>
                  <a:lnTo>
                    <a:pt x="2709333" y="158005"/>
                  </a:lnTo>
                  <a:lnTo>
                    <a:pt x="0" y="158005"/>
                  </a:lnTo>
                  <a:close/>
                </a:path>
              </a:pathLst>
            </a:custGeom>
            <a:solidFill>
              <a:srgbClr val="2767A3"/>
            </a:solidFill>
          </p:spPr>
        </p:sp>
        <p:sp>
          <p:nvSpPr>
            <p:cNvPr name="TextBox 22" id="22"/>
            <p:cNvSpPr txBox="true"/>
            <p:nvPr/>
          </p:nvSpPr>
          <p:spPr>
            <a:xfrm>
              <a:off x="0" y="-38100"/>
              <a:ext cx="2709333" cy="196105"/>
            </a:xfrm>
            <a:prstGeom prst="rect">
              <a:avLst/>
            </a:prstGeom>
          </p:spPr>
          <p:txBody>
            <a:bodyPr anchor="ctr" rtlCol="false" tIns="50800" lIns="50800" bIns="50800" rIns="50800"/>
            <a:lstStyle/>
            <a:p>
              <a:pPr algn="ctr">
                <a:lnSpc>
                  <a:spcPts val="1800"/>
                </a:lnSpc>
              </a:pPr>
            </a:p>
          </p:txBody>
        </p:sp>
      </p:grpSp>
      <p:grpSp>
        <p:nvGrpSpPr>
          <p:cNvPr name="Group 23" id="23"/>
          <p:cNvGrpSpPr/>
          <p:nvPr/>
        </p:nvGrpSpPr>
        <p:grpSpPr>
          <a:xfrm rot="0">
            <a:off x="0" y="3543001"/>
            <a:ext cx="7560000" cy="1994706"/>
            <a:chOff x="0" y="0"/>
            <a:chExt cx="2709333" cy="714858"/>
          </a:xfrm>
        </p:grpSpPr>
        <p:sp>
          <p:nvSpPr>
            <p:cNvPr name="Freeform 24" id="24"/>
            <p:cNvSpPr/>
            <p:nvPr/>
          </p:nvSpPr>
          <p:spPr>
            <a:xfrm flipH="false" flipV="false" rot="0">
              <a:off x="0" y="0"/>
              <a:ext cx="2709333" cy="714858"/>
            </a:xfrm>
            <a:custGeom>
              <a:avLst/>
              <a:gdLst/>
              <a:ahLst/>
              <a:cxnLst/>
              <a:rect r="r" b="b" t="t" l="l"/>
              <a:pathLst>
                <a:path h="714858" w="2709333">
                  <a:moveTo>
                    <a:pt x="0" y="0"/>
                  </a:moveTo>
                  <a:lnTo>
                    <a:pt x="2709333" y="0"/>
                  </a:lnTo>
                  <a:lnTo>
                    <a:pt x="2709333" y="714858"/>
                  </a:lnTo>
                  <a:lnTo>
                    <a:pt x="0" y="714858"/>
                  </a:lnTo>
                  <a:close/>
                </a:path>
              </a:pathLst>
            </a:custGeom>
            <a:solidFill>
              <a:srgbClr val="7FC5D8"/>
            </a:solidFill>
          </p:spPr>
        </p:sp>
        <p:sp>
          <p:nvSpPr>
            <p:cNvPr name="TextBox 25" id="25"/>
            <p:cNvSpPr txBox="true"/>
            <p:nvPr/>
          </p:nvSpPr>
          <p:spPr>
            <a:xfrm>
              <a:off x="0" y="-38100"/>
              <a:ext cx="2709333" cy="752958"/>
            </a:xfrm>
            <a:prstGeom prst="rect">
              <a:avLst/>
            </a:prstGeom>
          </p:spPr>
          <p:txBody>
            <a:bodyPr anchor="ctr" rtlCol="false" tIns="50800" lIns="50800" bIns="50800" rIns="50800"/>
            <a:lstStyle/>
            <a:p>
              <a:pPr algn="ctr">
                <a:lnSpc>
                  <a:spcPts val="1800"/>
                </a:lnSpc>
              </a:pPr>
            </a:p>
          </p:txBody>
        </p:sp>
      </p:grpSp>
      <p:grpSp>
        <p:nvGrpSpPr>
          <p:cNvPr name="Group 26" id="26"/>
          <p:cNvGrpSpPr/>
          <p:nvPr/>
        </p:nvGrpSpPr>
        <p:grpSpPr>
          <a:xfrm rot="0">
            <a:off x="6747718" y="26762"/>
            <a:ext cx="712810" cy="978602"/>
            <a:chOff x="0" y="0"/>
            <a:chExt cx="950414" cy="1304802"/>
          </a:xfrm>
        </p:grpSpPr>
        <p:grpSp>
          <p:nvGrpSpPr>
            <p:cNvPr name="Group 27" id="27"/>
            <p:cNvGrpSpPr/>
            <p:nvPr/>
          </p:nvGrpSpPr>
          <p:grpSpPr>
            <a:xfrm rot="0">
              <a:off x="0" y="0"/>
              <a:ext cx="950414" cy="950414"/>
              <a:chOff x="0" y="0"/>
              <a:chExt cx="812800" cy="812800"/>
            </a:xfrm>
          </p:grpSpPr>
          <p:sp>
            <p:nvSpPr>
              <p:cNvPr name="Freeform 28" id="28"/>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4ECCD"/>
              </a:solidFill>
            </p:spPr>
          </p:sp>
          <p:sp>
            <p:nvSpPr>
              <p:cNvPr name="TextBox 29" id="29"/>
              <p:cNvSpPr txBox="true"/>
              <p:nvPr/>
            </p:nvSpPr>
            <p:spPr>
              <a:xfrm>
                <a:off x="76200" y="38100"/>
                <a:ext cx="660400" cy="698500"/>
              </a:xfrm>
              <a:prstGeom prst="rect">
                <a:avLst/>
              </a:prstGeom>
            </p:spPr>
            <p:txBody>
              <a:bodyPr anchor="ctr" rtlCol="false" tIns="50800" lIns="50800" bIns="50800" rIns="50800"/>
              <a:lstStyle/>
              <a:p>
                <a:pPr algn="ctr">
                  <a:lnSpc>
                    <a:spcPts val="1800"/>
                  </a:lnSpc>
                </a:pPr>
              </a:p>
            </p:txBody>
          </p:sp>
        </p:grpSp>
        <p:sp>
          <p:nvSpPr>
            <p:cNvPr name="Freeform 30" id="30"/>
            <p:cNvSpPr/>
            <p:nvPr/>
          </p:nvSpPr>
          <p:spPr>
            <a:xfrm flipH="false" flipV="false" rot="0">
              <a:off x="0" y="53280"/>
              <a:ext cx="738398" cy="1251522"/>
            </a:xfrm>
            <a:custGeom>
              <a:avLst/>
              <a:gdLst/>
              <a:ahLst/>
              <a:cxnLst/>
              <a:rect r="r" b="b" t="t" l="l"/>
              <a:pathLst>
                <a:path h="1251522" w="738398">
                  <a:moveTo>
                    <a:pt x="0" y="0"/>
                  </a:moveTo>
                  <a:lnTo>
                    <a:pt x="738398" y="0"/>
                  </a:lnTo>
                  <a:lnTo>
                    <a:pt x="738398" y="1251522"/>
                  </a:lnTo>
                  <a:lnTo>
                    <a:pt x="0" y="1251522"/>
                  </a:lnTo>
                  <a:lnTo>
                    <a:pt x="0" y="0"/>
                  </a:lnTo>
                  <a:close/>
                </a:path>
              </a:pathLst>
            </a:custGeom>
            <a:blipFill>
              <a:blip r:embed="rId5"/>
              <a:stretch>
                <a:fillRect l="0" t="0" r="0" b="0"/>
              </a:stretch>
            </a:blipFill>
          </p:spPr>
        </p:sp>
      </p:grpSp>
      <p:sp>
        <p:nvSpPr>
          <p:cNvPr name="TextBox 31" id="31"/>
          <p:cNvSpPr txBox="true"/>
          <p:nvPr/>
        </p:nvSpPr>
        <p:spPr>
          <a:xfrm rot="0">
            <a:off x="433569" y="5785357"/>
            <a:ext cx="6731736" cy="3593572"/>
          </a:xfrm>
          <a:prstGeom prst="rect">
            <a:avLst/>
          </a:prstGeom>
        </p:spPr>
        <p:txBody>
          <a:bodyPr anchor="t" rtlCol="false" tIns="0" lIns="0" bIns="0" rIns="0">
            <a:spAutoFit/>
          </a:bodyPr>
          <a:lstStyle/>
          <a:p>
            <a:pPr>
              <a:lnSpc>
                <a:spcPts val="1985"/>
              </a:lnSpc>
            </a:pPr>
            <a:r>
              <a:rPr lang="en-US" sz="1726" spc="43">
                <a:solidFill>
                  <a:srgbClr val="FFFFFF"/>
                </a:solidFill>
                <a:latin typeface="Raleway Bold"/>
              </a:rPr>
              <a:t>Actividad:</a:t>
            </a:r>
          </a:p>
          <a:p>
            <a:pPr algn="ctr">
              <a:lnSpc>
                <a:spcPts val="1693"/>
              </a:lnSpc>
            </a:pPr>
            <a:r>
              <a:rPr lang="en-US" sz="1399" spc="-9">
                <a:solidFill>
                  <a:srgbClr val="FDC128"/>
                </a:solidFill>
                <a:latin typeface="Raleway Bold"/>
              </a:rPr>
              <a:t>¿Estás preparado para sincronizar acciones en el mundo digital?</a:t>
            </a:r>
          </a:p>
          <a:p>
            <a:pPr>
              <a:lnSpc>
                <a:spcPts val="968"/>
              </a:lnSpc>
            </a:pPr>
          </a:p>
          <a:p>
            <a:pPr algn="ctr">
              <a:lnSpc>
                <a:spcPts val="1452"/>
              </a:lnSpc>
            </a:pPr>
            <a:r>
              <a:rPr lang="en-US" sz="1200" spc="-8">
                <a:solidFill>
                  <a:srgbClr val="FFFFFF"/>
                </a:solidFill>
                <a:latin typeface="Raleway Bold"/>
              </a:rPr>
              <a:t>Esperamos que sí, porque esta actividad va precisamente de eso.</a:t>
            </a:r>
          </a:p>
          <a:p>
            <a:pPr>
              <a:lnSpc>
                <a:spcPts val="1452"/>
              </a:lnSpc>
            </a:pPr>
          </a:p>
          <a:p>
            <a:pPr>
              <a:lnSpc>
                <a:spcPts val="1452"/>
              </a:lnSpc>
            </a:pPr>
            <a:r>
              <a:rPr lang="en-US" sz="1200" spc="-8">
                <a:solidFill>
                  <a:srgbClr val="FFFFFF"/>
                </a:solidFill>
                <a:latin typeface="Raleway Bold"/>
              </a:rPr>
              <a:t>Nuestra célebre poetisa Rima de Plumalviento es famosa por transformar pensamientos en estrofas. Pero lo hace de manera peculiar, utilizando una tarjeta para cada verso. Ahora que está trabajando en su nueva e inspiradora obra nos ha pedido colaboración en su proceso creativo, ya que ha ocurrido una catástrofe, El viento ha desordenado la primera estrofa de su poemario y tenemos que ayudarla a darle coherencia de nuevo.</a:t>
            </a:r>
          </a:p>
          <a:p>
            <a:pPr>
              <a:lnSpc>
                <a:spcPts val="1452"/>
              </a:lnSpc>
            </a:pPr>
          </a:p>
          <a:p>
            <a:pPr>
              <a:lnSpc>
                <a:spcPts val="1452"/>
              </a:lnSpc>
            </a:pPr>
            <a:r>
              <a:rPr lang="en-US" sz="1200" spc="-8">
                <a:solidFill>
                  <a:srgbClr val="BFE9E0"/>
                </a:solidFill>
                <a:latin typeface="Raleway Bold"/>
              </a:rPr>
              <a:t>TRIANGULO</a:t>
            </a:r>
            <a:r>
              <a:rPr lang="en-US" sz="1200" spc="-8">
                <a:solidFill>
                  <a:srgbClr val="FFFFFF"/>
                </a:solidFill>
                <a:latin typeface="Raleway Bold"/>
              </a:rPr>
              <a:t>: En la Isla Competencia,</a:t>
            </a:r>
          </a:p>
          <a:p>
            <a:pPr>
              <a:lnSpc>
                <a:spcPts val="1452"/>
              </a:lnSpc>
            </a:pPr>
            <a:r>
              <a:rPr lang="en-US" sz="1200" spc="-8">
                <a:solidFill>
                  <a:srgbClr val="BFE9E0"/>
                </a:solidFill>
                <a:latin typeface="Raleway Bold"/>
              </a:rPr>
              <a:t>CIRCULO</a:t>
            </a:r>
            <a:r>
              <a:rPr lang="en-US" sz="1200" spc="-8">
                <a:solidFill>
                  <a:srgbClr val="FFFFFF"/>
                </a:solidFill>
                <a:latin typeface="Raleway Bold"/>
              </a:rPr>
              <a:t>: donde el conocimiento es esencia,</a:t>
            </a:r>
          </a:p>
          <a:p>
            <a:pPr>
              <a:lnSpc>
                <a:spcPts val="1452"/>
              </a:lnSpc>
            </a:pPr>
            <a:r>
              <a:rPr lang="en-US" sz="1200" spc="-8">
                <a:solidFill>
                  <a:srgbClr val="BFE9E0"/>
                </a:solidFill>
                <a:latin typeface="Raleway Bold"/>
              </a:rPr>
              <a:t>RECTANGULO</a:t>
            </a:r>
            <a:r>
              <a:rPr lang="en-US" sz="1200" spc="-8">
                <a:solidFill>
                  <a:srgbClr val="FFFFFF"/>
                </a:solidFill>
                <a:latin typeface="Raleway Bold"/>
              </a:rPr>
              <a:t>; se tejen mentes ávidas</a:t>
            </a:r>
          </a:p>
          <a:p>
            <a:pPr>
              <a:lnSpc>
                <a:spcPts val="1452"/>
              </a:lnSpc>
            </a:pPr>
            <a:r>
              <a:rPr lang="en-US" sz="1200" spc="-8">
                <a:solidFill>
                  <a:srgbClr val="BFE9E0"/>
                </a:solidFill>
                <a:latin typeface="Raleway Bold"/>
              </a:rPr>
              <a:t>CUADRADO</a:t>
            </a:r>
            <a:r>
              <a:rPr lang="en-US" sz="1200" spc="-8">
                <a:solidFill>
                  <a:srgbClr val="FFFFFF"/>
                </a:solidFill>
                <a:latin typeface="Raleway Bold"/>
              </a:rPr>
              <a:t>: en una danza intensa.</a:t>
            </a:r>
          </a:p>
          <a:p>
            <a:pPr>
              <a:lnSpc>
                <a:spcPts val="1452"/>
              </a:lnSpc>
            </a:pPr>
          </a:p>
          <a:p>
            <a:pPr>
              <a:lnSpc>
                <a:spcPts val="1452"/>
              </a:lnSpc>
            </a:pPr>
            <a:r>
              <a:rPr lang="en-US" sz="1200" spc="-8">
                <a:solidFill>
                  <a:srgbClr val="FFFFFF"/>
                </a:solidFill>
                <a:latin typeface="Raleway Bold"/>
              </a:rPr>
              <a:t>Plumalviento va a repartir unos mensajes asociados a símbolos que vas a tener que reproducir: tienes que seguir el orden correcto para sincronizar y recitar correctamente los versos de su último trabajo.</a:t>
            </a:r>
          </a:p>
          <a:p>
            <a:pPr marL="0" indent="0" lvl="1">
              <a:lnSpc>
                <a:spcPts val="1452"/>
              </a:lnSpc>
            </a:pPr>
          </a:p>
        </p:txBody>
      </p:sp>
      <p:sp>
        <p:nvSpPr>
          <p:cNvPr name="Freeform 32" id="32"/>
          <p:cNvSpPr/>
          <p:nvPr/>
        </p:nvSpPr>
        <p:spPr>
          <a:xfrm flipH="false" flipV="false" rot="-5400000">
            <a:off x="5746120" y="7169803"/>
            <a:ext cx="532937" cy="1919452"/>
          </a:xfrm>
          <a:custGeom>
            <a:avLst/>
            <a:gdLst/>
            <a:ahLst/>
            <a:cxnLst/>
            <a:rect r="r" b="b" t="t" l="l"/>
            <a:pathLst>
              <a:path h="1919452" w="532937">
                <a:moveTo>
                  <a:pt x="0" y="0"/>
                </a:moveTo>
                <a:lnTo>
                  <a:pt x="532937" y="0"/>
                </a:lnTo>
                <a:lnTo>
                  <a:pt x="532937" y="1919452"/>
                </a:lnTo>
                <a:lnTo>
                  <a:pt x="0" y="1919452"/>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grpSp>
        <p:nvGrpSpPr>
          <p:cNvPr name="Group 33" id="33"/>
          <p:cNvGrpSpPr/>
          <p:nvPr/>
        </p:nvGrpSpPr>
        <p:grpSpPr>
          <a:xfrm rot="0">
            <a:off x="4350402" y="7814299"/>
            <a:ext cx="630461" cy="630461"/>
            <a:chOff x="0" y="0"/>
            <a:chExt cx="812800" cy="812800"/>
          </a:xfrm>
        </p:grpSpPr>
        <p:sp>
          <p:nvSpPr>
            <p:cNvPr name="Freeform 34" id="34"/>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B9FF"/>
            </a:solidFill>
          </p:spPr>
        </p:sp>
        <p:sp>
          <p:nvSpPr>
            <p:cNvPr name="TextBox 35" id="35"/>
            <p:cNvSpPr txBox="true"/>
            <p:nvPr/>
          </p:nvSpPr>
          <p:spPr>
            <a:xfrm>
              <a:off x="76200" y="38100"/>
              <a:ext cx="660400" cy="698500"/>
            </a:xfrm>
            <a:prstGeom prst="rect">
              <a:avLst/>
            </a:prstGeom>
          </p:spPr>
          <p:txBody>
            <a:bodyPr anchor="ctr" rtlCol="false" tIns="50800" lIns="50800" bIns="50800" rIns="50800"/>
            <a:lstStyle/>
            <a:p>
              <a:pPr algn="ctr">
                <a:lnSpc>
                  <a:spcPts val="1800"/>
                </a:lnSpc>
              </a:pPr>
            </a:p>
          </p:txBody>
        </p:sp>
      </p:grpSp>
      <p:sp>
        <p:nvSpPr>
          <p:cNvPr name="TextBox 36" id="36"/>
          <p:cNvSpPr txBox="true"/>
          <p:nvPr/>
        </p:nvSpPr>
        <p:spPr>
          <a:xfrm rot="0">
            <a:off x="2469667" y="9780620"/>
            <a:ext cx="2694845" cy="726406"/>
          </a:xfrm>
          <a:prstGeom prst="rect">
            <a:avLst/>
          </a:prstGeom>
        </p:spPr>
        <p:txBody>
          <a:bodyPr anchor="t" rtlCol="false" tIns="0" lIns="0" bIns="0" rIns="0">
            <a:spAutoFit/>
          </a:bodyPr>
          <a:lstStyle/>
          <a:p>
            <a:pPr algn="ctr" marL="0" indent="0" lvl="1">
              <a:lnSpc>
                <a:spcPts val="1436"/>
              </a:lnSpc>
            </a:pPr>
            <a:r>
              <a:rPr lang="en-US" sz="1026" spc="25">
                <a:solidFill>
                  <a:srgbClr val="2F4052"/>
                </a:solidFill>
                <a:latin typeface="Raleway Bold"/>
              </a:rPr>
              <a:t>COMPUTACIONAL+: Plataforma de Recursos Educativos Abiertos de Pensamiento Computacional para colectivos de baja cualificación</a:t>
            </a:r>
          </a:p>
        </p:txBody>
      </p:sp>
      <p:sp>
        <p:nvSpPr>
          <p:cNvPr name="TextBox 37" id="37"/>
          <p:cNvSpPr txBox="true"/>
          <p:nvPr/>
        </p:nvSpPr>
        <p:spPr>
          <a:xfrm rot="0">
            <a:off x="82051" y="3185530"/>
            <a:ext cx="7379133" cy="293102"/>
          </a:xfrm>
          <a:prstGeom prst="rect">
            <a:avLst/>
          </a:prstGeom>
        </p:spPr>
        <p:txBody>
          <a:bodyPr anchor="t" rtlCol="false" tIns="0" lIns="0" bIns="0" rIns="0">
            <a:spAutoFit/>
          </a:bodyPr>
          <a:lstStyle/>
          <a:p>
            <a:pPr algn="ctr">
              <a:lnSpc>
                <a:spcPts val="2168"/>
              </a:lnSpc>
            </a:pPr>
            <a:r>
              <a:rPr lang="en-US" sz="2105" spc="155">
                <a:solidFill>
                  <a:srgbClr val="FFFFFF"/>
                </a:solidFill>
                <a:latin typeface="Raleway Bold"/>
              </a:rPr>
              <a:t>ACTIVIDAD 5. DESCUBRIENDO RIMAS</a:t>
            </a:r>
          </a:p>
        </p:txBody>
      </p:sp>
      <p:sp>
        <p:nvSpPr>
          <p:cNvPr name="TextBox 38" id="38"/>
          <p:cNvSpPr txBox="true"/>
          <p:nvPr/>
        </p:nvSpPr>
        <p:spPr>
          <a:xfrm rot="0">
            <a:off x="433569" y="3675758"/>
            <a:ext cx="6817682" cy="1861950"/>
          </a:xfrm>
          <a:prstGeom prst="rect">
            <a:avLst/>
          </a:prstGeom>
        </p:spPr>
        <p:txBody>
          <a:bodyPr anchor="t" rtlCol="false" tIns="0" lIns="0" bIns="0" rIns="0">
            <a:spAutoFit/>
          </a:bodyPr>
          <a:lstStyle/>
          <a:p>
            <a:pPr>
              <a:lnSpc>
                <a:spcPts val="2416"/>
              </a:lnSpc>
            </a:pPr>
            <a:r>
              <a:rPr lang="en-US" sz="1726" spc="43">
                <a:solidFill>
                  <a:srgbClr val="FFFFFF"/>
                </a:solidFill>
                <a:latin typeface="Raleway Bold"/>
              </a:rPr>
              <a:t>Objetivo:</a:t>
            </a:r>
          </a:p>
          <a:p>
            <a:pPr>
              <a:lnSpc>
                <a:spcPts val="1440"/>
              </a:lnSpc>
            </a:pPr>
            <a:r>
              <a:rPr lang="en-US" sz="1200">
                <a:solidFill>
                  <a:srgbClr val="394E63"/>
                </a:solidFill>
                <a:latin typeface="Raleway Bold"/>
              </a:rPr>
              <a:t>En esta actividad, nos sumergiremos en el fascinante mundo del paralelismo y la sincronización mediante eventos. Un evento, en el ámbito de la programación, es como una chispa que desencadena una serie de acciones.</a:t>
            </a:r>
          </a:p>
          <a:p>
            <a:pPr>
              <a:lnSpc>
                <a:spcPts val="960"/>
              </a:lnSpc>
            </a:pPr>
          </a:p>
          <a:p>
            <a:pPr>
              <a:lnSpc>
                <a:spcPts val="1440"/>
              </a:lnSpc>
            </a:pPr>
            <a:r>
              <a:rPr lang="en-US" sz="1200">
                <a:solidFill>
                  <a:srgbClr val="394E63"/>
                </a:solidFill>
                <a:latin typeface="Raleway Bold"/>
              </a:rPr>
              <a:t>Al incorporar eventos, no solo agregamos flexibilidad y dinamismo a nuestras creaciones informáticas, sino que también logramos sincronizar el comportamiento de diferentes elementos. De ese modo, no solo dotaremos a los programas de mayor versatilidad, sino que también lograremos mejor armonía en la ejecución de tareas simultáneas.</a:t>
            </a:r>
          </a:p>
          <a:p>
            <a:pPr>
              <a:lnSpc>
                <a:spcPts val="1440"/>
              </a:lnSpc>
            </a:pPr>
          </a:p>
        </p:txBody>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8382" y="-180000"/>
            <a:ext cx="7568382" cy="4268620"/>
          </a:xfrm>
          <a:custGeom>
            <a:avLst/>
            <a:gdLst/>
            <a:ahLst/>
            <a:cxnLst/>
            <a:rect r="r" b="b" t="t" l="l"/>
            <a:pathLst>
              <a:path h="4268620" w="7568382">
                <a:moveTo>
                  <a:pt x="0" y="0"/>
                </a:moveTo>
                <a:lnTo>
                  <a:pt x="7568382" y="0"/>
                </a:lnTo>
                <a:lnTo>
                  <a:pt x="7568382" y="4268620"/>
                </a:lnTo>
                <a:lnTo>
                  <a:pt x="0" y="4268620"/>
                </a:lnTo>
                <a:lnTo>
                  <a:pt x="0" y="0"/>
                </a:lnTo>
                <a:close/>
              </a:path>
            </a:pathLst>
          </a:custGeom>
          <a:blipFill>
            <a:blip r:embed="rId2"/>
            <a:stretch>
              <a:fillRect l="0" t="-13737" r="0" b="-63564"/>
            </a:stretch>
          </a:blipFill>
        </p:spPr>
      </p:sp>
      <p:grpSp>
        <p:nvGrpSpPr>
          <p:cNvPr name="Group 3" id="3"/>
          <p:cNvGrpSpPr/>
          <p:nvPr/>
        </p:nvGrpSpPr>
        <p:grpSpPr>
          <a:xfrm rot="0">
            <a:off x="-61785" y="4325756"/>
            <a:ext cx="7683569" cy="5239059"/>
            <a:chOff x="0" y="0"/>
            <a:chExt cx="3526543" cy="2404581"/>
          </a:xfrm>
        </p:grpSpPr>
        <p:sp>
          <p:nvSpPr>
            <p:cNvPr name="Freeform 4" id="4"/>
            <p:cNvSpPr/>
            <p:nvPr/>
          </p:nvSpPr>
          <p:spPr>
            <a:xfrm flipH="false" flipV="false" rot="0">
              <a:off x="0" y="0"/>
              <a:ext cx="3526543" cy="2404581"/>
            </a:xfrm>
            <a:custGeom>
              <a:avLst/>
              <a:gdLst/>
              <a:ahLst/>
              <a:cxnLst/>
              <a:rect r="r" b="b" t="t" l="l"/>
              <a:pathLst>
                <a:path h="2404581" w="3526543">
                  <a:moveTo>
                    <a:pt x="0" y="0"/>
                  </a:moveTo>
                  <a:lnTo>
                    <a:pt x="3526543" y="0"/>
                  </a:lnTo>
                  <a:lnTo>
                    <a:pt x="3526543" y="2404581"/>
                  </a:lnTo>
                  <a:lnTo>
                    <a:pt x="0" y="2404581"/>
                  </a:lnTo>
                  <a:close/>
                </a:path>
              </a:pathLst>
            </a:custGeom>
            <a:solidFill>
              <a:srgbClr val="4EA849"/>
            </a:solidFill>
            <a:ln w="19050" cap="sq">
              <a:solidFill>
                <a:srgbClr val="FFFFFF"/>
              </a:solidFill>
              <a:prstDash val="solid"/>
              <a:miter/>
            </a:ln>
          </p:spPr>
        </p:sp>
        <p:sp>
          <p:nvSpPr>
            <p:cNvPr name="TextBox 5" id="5"/>
            <p:cNvSpPr txBox="true"/>
            <p:nvPr/>
          </p:nvSpPr>
          <p:spPr>
            <a:xfrm>
              <a:off x="0" y="-28575"/>
              <a:ext cx="3526543" cy="2433156"/>
            </a:xfrm>
            <a:prstGeom prst="rect">
              <a:avLst/>
            </a:prstGeom>
          </p:spPr>
          <p:txBody>
            <a:bodyPr anchor="ctr" rtlCol="false" tIns="26030" lIns="26030" bIns="26030" rIns="26030"/>
            <a:lstStyle/>
            <a:p>
              <a:pPr algn="ctr">
                <a:lnSpc>
                  <a:spcPts val="1424"/>
                </a:lnSpc>
              </a:pPr>
            </a:p>
          </p:txBody>
        </p:sp>
      </p:grpSp>
      <p:sp>
        <p:nvSpPr>
          <p:cNvPr name="Freeform 6" id="6"/>
          <p:cNvSpPr/>
          <p:nvPr/>
        </p:nvSpPr>
        <p:spPr>
          <a:xfrm flipH="false" flipV="false" rot="0">
            <a:off x="5540741" y="9716706"/>
            <a:ext cx="1624564" cy="771482"/>
          </a:xfrm>
          <a:custGeom>
            <a:avLst/>
            <a:gdLst/>
            <a:ahLst/>
            <a:cxnLst/>
            <a:rect r="r" b="b" t="t" l="l"/>
            <a:pathLst>
              <a:path h="771482" w="1624564">
                <a:moveTo>
                  <a:pt x="0" y="0"/>
                </a:moveTo>
                <a:lnTo>
                  <a:pt x="1624564" y="0"/>
                </a:lnTo>
                <a:lnTo>
                  <a:pt x="1624564" y="771482"/>
                </a:lnTo>
                <a:lnTo>
                  <a:pt x="0" y="771482"/>
                </a:lnTo>
                <a:lnTo>
                  <a:pt x="0" y="0"/>
                </a:lnTo>
                <a:close/>
              </a:path>
            </a:pathLst>
          </a:custGeom>
          <a:blipFill>
            <a:blip r:embed="rId3"/>
            <a:stretch>
              <a:fillRect l="0" t="0" r="0" b="0"/>
            </a:stretch>
          </a:blipFill>
        </p:spPr>
      </p:sp>
      <p:sp>
        <p:nvSpPr>
          <p:cNvPr name="Freeform 7" id="7"/>
          <p:cNvSpPr/>
          <p:nvPr/>
        </p:nvSpPr>
        <p:spPr>
          <a:xfrm flipH="false" flipV="false" rot="0">
            <a:off x="433569" y="9766431"/>
            <a:ext cx="1671166" cy="783359"/>
          </a:xfrm>
          <a:custGeom>
            <a:avLst/>
            <a:gdLst/>
            <a:ahLst/>
            <a:cxnLst/>
            <a:rect r="r" b="b" t="t" l="l"/>
            <a:pathLst>
              <a:path h="783359" w="1671166">
                <a:moveTo>
                  <a:pt x="0" y="0"/>
                </a:moveTo>
                <a:lnTo>
                  <a:pt x="1671166" y="0"/>
                </a:lnTo>
                <a:lnTo>
                  <a:pt x="1671166" y="783359"/>
                </a:lnTo>
                <a:lnTo>
                  <a:pt x="0" y="783359"/>
                </a:lnTo>
                <a:lnTo>
                  <a:pt x="0" y="0"/>
                </a:lnTo>
                <a:close/>
              </a:path>
            </a:pathLst>
          </a:custGeom>
          <a:blipFill>
            <a:blip r:embed="rId4"/>
            <a:stretch>
              <a:fillRect l="0" t="0" r="0" b="0"/>
            </a:stretch>
          </a:blipFill>
        </p:spPr>
      </p:sp>
      <p:grpSp>
        <p:nvGrpSpPr>
          <p:cNvPr name="Group 8" id="8"/>
          <p:cNvGrpSpPr/>
          <p:nvPr/>
        </p:nvGrpSpPr>
        <p:grpSpPr>
          <a:xfrm rot="0">
            <a:off x="1303020" y="439103"/>
            <a:ext cx="94298" cy="92392"/>
            <a:chOff x="0" y="0"/>
            <a:chExt cx="125730" cy="123190"/>
          </a:xfrm>
        </p:grpSpPr>
        <p:sp>
          <p:nvSpPr>
            <p:cNvPr name="Freeform 9" id="9"/>
            <p:cNvSpPr/>
            <p:nvPr/>
          </p:nvSpPr>
          <p:spPr>
            <a:xfrm flipH="false" flipV="false" rot="0">
              <a:off x="48260" y="48260"/>
              <a:ext cx="25400" cy="26670"/>
            </a:xfrm>
            <a:custGeom>
              <a:avLst/>
              <a:gdLst/>
              <a:ahLst/>
              <a:cxnLst/>
              <a:rect r="r" b="b" t="t" l="l"/>
              <a:pathLst>
                <a:path h="26670" w="25400">
                  <a:moveTo>
                    <a:pt x="25400" y="8890"/>
                  </a:moveTo>
                  <a:cubicBezTo>
                    <a:pt x="15240" y="26670"/>
                    <a:pt x="5080" y="22860"/>
                    <a:pt x="2540" y="19050"/>
                  </a:cubicBezTo>
                  <a:cubicBezTo>
                    <a:pt x="0" y="15240"/>
                    <a:pt x="2540" y="5080"/>
                    <a:pt x="6350" y="2540"/>
                  </a:cubicBezTo>
                  <a:cubicBezTo>
                    <a:pt x="8890" y="0"/>
                    <a:pt x="22860" y="3810"/>
                    <a:pt x="22860" y="3810"/>
                  </a:cubicBezTo>
                </a:path>
              </a:pathLst>
            </a:custGeom>
            <a:solidFill>
              <a:srgbClr val="0571D3"/>
            </a:solidFill>
            <a:ln cap="sq">
              <a:noFill/>
              <a:prstDash val="solid"/>
              <a:miter/>
            </a:ln>
          </p:spPr>
        </p:sp>
      </p:grpSp>
      <p:grpSp>
        <p:nvGrpSpPr>
          <p:cNvPr name="Group 10" id="10"/>
          <p:cNvGrpSpPr/>
          <p:nvPr/>
        </p:nvGrpSpPr>
        <p:grpSpPr>
          <a:xfrm rot="0">
            <a:off x="2951798" y="379095"/>
            <a:ext cx="128588" cy="124777"/>
            <a:chOff x="0" y="0"/>
            <a:chExt cx="171450" cy="166370"/>
          </a:xfrm>
        </p:grpSpPr>
        <p:sp>
          <p:nvSpPr>
            <p:cNvPr name="Freeform 11" id="11"/>
            <p:cNvSpPr/>
            <p:nvPr/>
          </p:nvSpPr>
          <p:spPr>
            <a:xfrm flipH="false" flipV="false" rot="0">
              <a:off x="44450" y="43180"/>
              <a:ext cx="74930" cy="77470"/>
            </a:xfrm>
            <a:custGeom>
              <a:avLst/>
              <a:gdLst/>
              <a:ahLst/>
              <a:cxnLst/>
              <a:rect r="r" b="b" t="t" l="l"/>
              <a:pathLst>
                <a:path h="77470" w="74930">
                  <a:moveTo>
                    <a:pt x="74930" y="25400"/>
                  </a:moveTo>
                  <a:cubicBezTo>
                    <a:pt x="43180" y="77470"/>
                    <a:pt x="12700" y="67310"/>
                    <a:pt x="6350" y="57150"/>
                  </a:cubicBezTo>
                  <a:cubicBezTo>
                    <a:pt x="0" y="45720"/>
                    <a:pt x="5080" y="15240"/>
                    <a:pt x="15240" y="7620"/>
                  </a:cubicBezTo>
                  <a:cubicBezTo>
                    <a:pt x="25400" y="0"/>
                    <a:pt x="66040" y="10160"/>
                    <a:pt x="66040" y="10160"/>
                  </a:cubicBezTo>
                </a:path>
              </a:pathLst>
            </a:custGeom>
            <a:solidFill>
              <a:srgbClr val="E7191F"/>
            </a:solidFill>
            <a:ln cap="sq">
              <a:noFill/>
              <a:prstDash val="solid"/>
              <a:miter/>
            </a:ln>
          </p:spPr>
        </p:sp>
      </p:grpSp>
      <p:grpSp>
        <p:nvGrpSpPr>
          <p:cNvPr name="Group 12" id="12"/>
          <p:cNvGrpSpPr/>
          <p:nvPr/>
        </p:nvGrpSpPr>
        <p:grpSpPr>
          <a:xfrm rot="0">
            <a:off x="3043238" y="270510"/>
            <a:ext cx="128588" cy="124777"/>
            <a:chOff x="0" y="0"/>
            <a:chExt cx="171450" cy="166370"/>
          </a:xfrm>
        </p:grpSpPr>
        <p:sp>
          <p:nvSpPr>
            <p:cNvPr name="Freeform 13" id="13"/>
            <p:cNvSpPr/>
            <p:nvPr/>
          </p:nvSpPr>
          <p:spPr>
            <a:xfrm flipH="false" flipV="false" rot="0">
              <a:off x="44450" y="41910"/>
              <a:ext cx="76200" cy="78740"/>
            </a:xfrm>
            <a:custGeom>
              <a:avLst/>
              <a:gdLst/>
              <a:ahLst/>
              <a:cxnLst/>
              <a:rect r="r" b="b" t="t" l="l"/>
              <a:pathLst>
                <a:path h="78740" w="76200">
                  <a:moveTo>
                    <a:pt x="76200" y="26670"/>
                  </a:moveTo>
                  <a:cubicBezTo>
                    <a:pt x="43180" y="78740"/>
                    <a:pt x="13970" y="68580"/>
                    <a:pt x="6350" y="58420"/>
                  </a:cubicBezTo>
                  <a:cubicBezTo>
                    <a:pt x="0" y="46990"/>
                    <a:pt x="6350" y="16510"/>
                    <a:pt x="16510" y="8890"/>
                  </a:cubicBezTo>
                  <a:cubicBezTo>
                    <a:pt x="25400" y="0"/>
                    <a:pt x="66040" y="11430"/>
                    <a:pt x="66040" y="11430"/>
                  </a:cubicBezTo>
                </a:path>
              </a:pathLst>
            </a:custGeom>
            <a:solidFill>
              <a:srgbClr val="E7191F"/>
            </a:solidFill>
            <a:ln cap="sq">
              <a:noFill/>
              <a:prstDash val="solid"/>
              <a:miter/>
            </a:ln>
          </p:spPr>
        </p:sp>
      </p:grpSp>
      <p:grpSp>
        <p:nvGrpSpPr>
          <p:cNvPr name="Group 14" id="14"/>
          <p:cNvGrpSpPr/>
          <p:nvPr/>
        </p:nvGrpSpPr>
        <p:grpSpPr>
          <a:xfrm rot="0">
            <a:off x="2563259" y="0"/>
            <a:ext cx="2257536" cy="970483"/>
            <a:chOff x="0" y="0"/>
            <a:chExt cx="3010048" cy="1293977"/>
          </a:xfrm>
        </p:grpSpPr>
        <p:grpSp>
          <p:nvGrpSpPr>
            <p:cNvPr name="Group 15" id="15"/>
            <p:cNvGrpSpPr/>
            <p:nvPr/>
          </p:nvGrpSpPr>
          <p:grpSpPr>
            <a:xfrm rot="0">
              <a:off x="0" y="0"/>
              <a:ext cx="3010048" cy="1293977"/>
              <a:chOff x="0" y="0"/>
              <a:chExt cx="809050" cy="347799"/>
            </a:xfrm>
          </p:grpSpPr>
          <p:sp>
            <p:nvSpPr>
              <p:cNvPr name="Freeform 16" id="16"/>
              <p:cNvSpPr/>
              <p:nvPr/>
            </p:nvSpPr>
            <p:spPr>
              <a:xfrm flipH="false" flipV="false" rot="0">
                <a:off x="0" y="0"/>
                <a:ext cx="809050" cy="347799"/>
              </a:xfrm>
              <a:custGeom>
                <a:avLst/>
                <a:gdLst/>
                <a:ahLst/>
                <a:cxnLst/>
                <a:rect r="r" b="b" t="t" l="l"/>
                <a:pathLst>
                  <a:path h="347799" w="809050">
                    <a:moveTo>
                      <a:pt x="0" y="0"/>
                    </a:moveTo>
                    <a:lnTo>
                      <a:pt x="809050" y="0"/>
                    </a:lnTo>
                    <a:lnTo>
                      <a:pt x="809050" y="347799"/>
                    </a:lnTo>
                    <a:lnTo>
                      <a:pt x="0" y="347799"/>
                    </a:lnTo>
                    <a:close/>
                  </a:path>
                </a:pathLst>
              </a:custGeom>
              <a:gradFill rotWithShape="true">
                <a:gsLst>
                  <a:gs pos="0">
                    <a:srgbClr val="FF3131">
                      <a:alpha val="100000"/>
                    </a:srgbClr>
                  </a:gs>
                  <a:gs pos="100000">
                    <a:srgbClr val="FF914D">
                      <a:alpha val="100000"/>
                    </a:srgbClr>
                  </a:gs>
                </a:gsLst>
                <a:lin ang="0"/>
              </a:gradFill>
            </p:spPr>
          </p:sp>
          <p:sp>
            <p:nvSpPr>
              <p:cNvPr name="TextBox 17" id="17"/>
              <p:cNvSpPr txBox="true"/>
              <p:nvPr/>
            </p:nvSpPr>
            <p:spPr>
              <a:xfrm>
                <a:off x="0" y="-38100"/>
                <a:ext cx="809050" cy="385899"/>
              </a:xfrm>
              <a:prstGeom prst="rect">
                <a:avLst/>
              </a:prstGeom>
            </p:spPr>
            <p:txBody>
              <a:bodyPr anchor="ctr" rtlCol="false" tIns="50800" lIns="50800" bIns="50800" rIns="50800"/>
              <a:lstStyle/>
              <a:p>
                <a:pPr algn="ctr">
                  <a:lnSpc>
                    <a:spcPts val="1800"/>
                  </a:lnSpc>
                </a:pPr>
              </a:p>
            </p:txBody>
          </p:sp>
        </p:grpSp>
        <p:sp>
          <p:nvSpPr>
            <p:cNvPr name="TextBox 18" id="18"/>
            <p:cNvSpPr txBox="true"/>
            <p:nvPr/>
          </p:nvSpPr>
          <p:spPr>
            <a:xfrm rot="0">
              <a:off x="1059721" y="69277"/>
              <a:ext cx="904557" cy="556681"/>
            </a:xfrm>
            <a:prstGeom prst="rect">
              <a:avLst/>
            </a:prstGeom>
          </p:spPr>
          <p:txBody>
            <a:bodyPr anchor="t" rtlCol="false" tIns="0" lIns="0" bIns="0" rIns="0">
              <a:spAutoFit/>
            </a:bodyPr>
            <a:lstStyle/>
            <a:p>
              <a:pPr algn="ctr" marL="0" indent="0" lvl="0">
                <a:lnSpc>
                  <a:spcPts val="3500"/>
                </a:lnSpc>
                <a:spcBef>
                  <a:spcPct val="0"/>
                </a:spcBef>
              </a:pPr>
              <a:r>
                <a:rPr lang="en-US" sz="2500">
                  <a:solidFill>
                    <a:srgbClr val="FFFFFF"/>
                  </a:solidFill>
                  <a:latin typeface="Open Sans Bold"/>
                </a:rPr>
                <a:t>ISLA</a:t>
              </a:r>
            </a:p>
          </p:txBody>
        </p:sp>
        <p:sp>
          <p:nvSpPr>
            <p:cNvPr name="TextBox 19" id="19"/>
            <p:cNvSpPr txBox="true"/>
            <p:nvPr/>
          </p:nvSpPr>
          <p:spPr>
            <a:xfrm rot="0">
              <a:off x="108024" y="599363"/>
              <a:ext cx="2794000" cy="503129"/>
            </a:xfrm>
            <a:prstGeom prst="rect">
              <a:avLst/>
            </a:prstGeom>
          </p:spPr>
          <p:txBody>
            <a:bodyPr anchor="t" rtlCol="false" tIns="0" lIns="0" bIns="0" rIns="0">
              <a:spAutoFit/>
            </a:bodyPr>
            <a:lstStyle/>
            <a:p>
              <a:pPr algn="ctr" marL="0" indent="0" lvl="0">
                <a:lnSpc>
                  <a:spcPts val="3220"/>
                </a:lnSpc>
                <a:spcBef>
                  <a:spcPct val="0"/>
                </a:spcBef>
              </a:pPr>
              <a:r>
                <a:rPr lang="en-US" sz="2300">
                  <a:solidFill>
                    <a:srgbClr val="FFFFFF"/>
                  </a:solidFill>
                  <a:latin typeface="Open Sans Bold"/>
                </a:rPr>
                <a:t>COMPETENCIA</a:t>
              </a:r>
            </a:p>
          </p:txBody>
        </p:sp>
      </p:grpSp>
      <p:grpSp>
        <p:nvGrpSpPr>
          <p:cNvPr name="Group 20" id="20"/>
          <p:cNvGrpSpPr/>
          <p:nvPr/>
        </p:nvGrpSpPr>
        <p:grpSpPr>
          <a:xfrm rot="0">
            <a:off x="0" y="3102110"/>
            <a:ext cx="7560000" cy="440891"/>
            <a:chOff x="0" y="0"/>
            <a:chExt cx="2709333" cy="158005"/>
          </a:xfrm>
        </p:grpSpPr>
        <p:sp>
          <p:nvSpPr>
            <p:cNvPr name="Freeform 21" id="21"/>
            <p:cNvSpPr/>
            <p:nvPr/>
          </p:nvSpPr>
          <p:spPr>
            <a:xfrm flipH="false" flipV="false" rot="0">
              <a:off x="0" y="0"/>
              <a:ext cx="2709333" cy="158005"/>
            </a:xfrm>
            <a:custGeom>
              <a:avLst/>
              <a:gdLst/>
              <a:ahLst/>
              <a:cxnLst/>
              <a:rect r="r" b="b" t="t" l="l"/>
              <a:pathLst>
                <a:path h="158005" w="2709333">
                  <a:moveTo>
                    <a:pt x="0" y="0"/>
                  </a:moveTo>
                  <a:lnTo>
                    <a:pt x="2709333" y="0"/>
                  </a:lnTo>
                  <a:lnTo>
                    <a:pt x="2709333" y="158005"/>
                  </a:lnTo>
                  <a:lnTo>
                    <a:pt x="0" y="158005"/>
                  </a:lnTo>
                  <a:close/>
                </a:path>
              </a:pathLst>
            </a:custGeom>
            <a:solidFill>
              <a:srgbClr val="4EA849"/>
            </a:solidFill>
          </p:spPr>
        </p:sp>
        <p:sp>
          <p:nvSpPr>
            <p:cNvPr name="TextBox 22" id="22"/>
            <p:cNvSpPr txBox="true"/>
            <p:nvPr/>
          </p:nvSpPr>
          <p:spPr>
            <a:xfrm>
              <a:off x="0" y="-38100"/>
              <a:ext cx="2709333" cy="196105"/>
            </a:xfrm>
            <a:prstGeom prst="rect">
              <a:avLst/>
            </a:prstGeom>
          </p:spPr>
          <p:txBody>
            <a:bodyPr anchor="ctr" rtlCol="false" tIns="50800" lIns="50800" bIns="50800" rIns="50800"/>
            <a:lstStyle/>
            <a:p>
              <a:pPr algn="ctr">
                <a:lnSpc>
                  <a:spcPts val="1800"/>
                </a:lnSpc>
              </a:pPr>
            </a:p>
          </p:txBody>
        </p:sp>
      </p:grpSp>
      <p:grpSp>
        <p:nvGrpSpPr>
          <p:cNvPr name="Group 23" id="23"/>
          <p:cNvGrpSpPr/>
          <p:nvPr/>
        </p:nvGrpSpPr>
        <p:grpSpPr>
          <a:xfrm rot="0">
            <a:off x="0" y="3543001"/>
            <a:ext cx="7560000" cy="990957"/>
            <a:chOff x="0" y="0"/>
            <a:chExt cx="2709333" cy="355136"/>
          </a:xfrm>
        </p:grpSpPr>
        <p:sp>
          <p:nvSpPr>
            <p:cNvPr name="Freeform 24" id="24"/>
            <p:cNvSpPr/>
            <p:nvPr/>
          </p:nvSpPr>
          <p:spPr>
            <a:xfrm flipH="false" flipV="false" rot="0">
              <a:off x="0" y="0"/>
              <a:ext cx="2709333" cy="355136"/>
            </a:xfrm>
            <a:custGeom>
              <a:avLst/>
              <a:gdLst/>
              <a:ahLst/>
              <a:cxnLst/>
              <a:rect r="r" b="b" t="t" l="l"/>
              <a:pathLst>
                <a:path h="355136" w="2709333">
                  <a:moveTo>
                    <a:pt x="0" y="0"/>
                  </a:moveTo>
                  <a:lnTo>
                    <a:pt x="2709333" y="0"/>
                  </a:lnTo>
                  <a:lnTo>
                    <a:pt x="2709333" y="355136"/>
                  </a:lnTo>
                  <a:lnTo>
                    <a:pt x="0" y="355136"/>
                  </a:lnTo>
                  <a:close/>
                </a:path>
              </a:pathLst>
            </a:custGeom>
            <a:solidFill>
              <a:srgbClr val="A0C478"/>
            </a:solidFill>
          </p:spPr>
        </p:sp>
        <p:sp>
          <p:nvSpPr>
            <p:cNvPr name="TextBox 25" id="25"/>
            <p:cNvSpPr txBox="true"/>
            <p:nvPr/>
          </p:nvSpPr>
          <p:spPr>
            <a:xfrm>
              <a:off x="0" y="-38100"/>
              <a:ext cx="2709333" cy="393236"/>
            </a:xfrm>
            <a:prstGeom prst="rect">
              <a:avLst/>
            </a:prstGeom>
          </p:spPr>
          <p:txBody>
            <a:bodyPr anchor="ctr" rtlCol="false" tIns="50800" lIns="50800" bIns="50800" rIns="50800"/>
            <a:lstStyle/>
            <a:p>
              <a:pPr algn="ctr">
                <a:lnSpc>
                  <a:spcPts val="1800"/>
                </a:lnSpc>
              </a:pPr>
            </a:p>
          </p:txBody>
        </p:sp>
      </p:grpSp>
      <p:grpSp>
        <p:nvGrpSpPr>
          <p:cNvPr name="Group 26" id="26"/>
          <p:cNvGrpSpPr/>
          <p:nvPr/>
        </p:nvGrpSpPr>
        <p:grpSpPr>
          <a:xfrm rot="0">
            <a:off x="6747718" y="26762"/>
            <a:ext cx="712810" cy="978602"/>
            <a:chOff x="0" y="0"/>
            <a:chExt cx="950414" cy="1304802"/>
          </a:xfrm>
        </p:grpSpPr>
        <p:grpSp>
          <p:nvGrpSpPr>
            <p:cNvPr name="Group 27" id="27"/>
            <p:cNvGrpSpPr/>
            <p:nvPr/>
          </p:nvGrpSpPr>
          <p:grpSpPr>
            <a:xfrm rot="0">
              <a:off x="0" y="0"/>
              <a:ext cx="950414" cy="950414"/>
              <a:chOff x="0" y="0"/>
              <a:chExt cx="812800" cy="812800"/>
            </a:xfrm>
          </p:grpSpPr>
          <p:sp>
            <p:nvSpPr>
              <p:cNvPr name="Freeform 28" id="28"/>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4ECCD"/>
              </a:solidFill>
            </p:spPr>
          </p:sp>
          <p:sp>
            <p:nvSpPr>
              <p:cNvPr name="TextBox 29" id="29"/>
              <p:cNvSpPr txBox="true"/>
              <p:nvPr/>
            </p:nvSpPr>
            <p:spPr>
              <a:xfrm>
                <a:off x="76200" y="38100"/>
                <a:ext cx="660400" cy="698500"/>
              </a:xfrm>
              <a:prstGeom prst="rect">
                <a:avLst/>
              </a:prstGeom>
            </p:spPr>
            <p:txBody>
              <a:bodyPr anchor="ctr" rtlCol="false" tIns="50800" lIns="50800" bIns="50800" rIns="50800"/>
              <a:lstStyle/>
              <a:p>
                <a:pPr algn="ctr">
                  <a:lnSpc>
                    <a:spcPts val="1800"/>
                  </a:lnSpc>
                </a:pPr>
              </a:p>
            </p:txBody>
          </p:sp>
        </p:grpSp>
        <p:sp>
          <p:nvSpPr>
            <p:cNvPr name="Freeform 30" id="30"/>
            <p:cNvSpPr/>
            <p:nvPr/>
          </p:nvSpPr>
          <p:spPr>
            <a:xfrm flipH="false" flipV="false" rot="0">
              <a:off x="0" y="53280"/>
              <a:ext cx="738398" cy="1251522"/>
            </a:xfrm>
            <a:custGeom>
              <a:avLst/>
              <a:gdLst/>
              <a:ahLst/>
              <a:cxnLst/>
              <a:rect r="r" b="b" t="t" l="l"/>
              <a:pathLst>
                <a:path h="1251522" w="738398">
                  <a:moveTo>
                    <a:pt x="0" y="0"/>
                  </a:moveTo>
                  <a:lnTo>
                    <a:pt x="738398" y="0"/>
                  </a:lnTo>
                  <a:lnTo>
                    <a:pt x="738398" y="1251522"/>
                  </a:lnTo>
                  <a:lnTo>
                    <a:pt x="0" y="1251522"/>
                  </a:lnTo>
                  <a:lnTo>
                    <a:pt x="0" y="0"/>
                  </a:lnTo>
                  <a:close/>
                </a:path>
              </a:pathLst>
            </a:custGeom>
            <a:blipFill>
              <a:blip r:embed="rId5"/>
              <a:stretch>
                <a:fillRect l="0" t="0" r="0" b="0"/>
              </a:stretch>
            </a:blipFill>
          </p:spPr>
        </p:sp>
      </p:grpSp>
      <p:grpSp>
        <p:nvGrpSpPr>
          <p:cNvPr name="Group 31" id="31"/>
          <p:cNvGrpSpPr/>
          <p:nvPr/>
        </p:nvGrpSpPr>
        <p:grpSpPr>
          <a:xfrm rot="0">
            <a:off x="5982845" y="42194"/>
            <a:ext cx="712810" cy="978602"/>
            <a:chOff x="0" y="0"/>
            <a:chExt cx="950414" cy="1304802"/>
          </a:xfrm>
        </p:grpSpPr>
        <p:grpSp>
          <p:nvGrpSpPr>
            <p:cNvPr name="Group 32" id="32"/>
            <p:cNvGrpSpPr/>
            <p:nvPr/>
          </p:nvGrpSpPr>
          <p:grpSpPr>
            <a:xfrm rot="0">
              <a:off x="0" y="0"/>
              <a:ext cx="950414" cy="950414"/>
              <a:chOff x="0" y="0"/>
              <a:chExt cx="812800" cy="812800"/>
            </a:xfrm>
          </p:grpSpPr>
          <p:sp>
            <p:nvSpPr>
              <p:cNvPr name="Freeform 33" id="33"/>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4ECCD"/>
              </a:solidFill>
            </p:spPr>
          </p:sp>
          <p:sp>
            <p:nvSpPr>
              <p:cNvPr name="TextBox 34" id="34"/>
              <p:cNvSpPr txBox="true"/>
              <p:nvPr/>
            </p:nvSpPr>
            <p:spPr>
              <a:xfrm>
                <a:off x="76200" y="38100"/>
                <a:ext cx="660400" cy="698500"/>
              </a:xfrm>
              <a:prstGeom prst="rect">
                <a:avLst/>
              </a:prstGeom>
            </p:spPr>
            <p:txBody>
              <a:bodyPr anchor="ctr" rtlCol="false" tIns="50800" lIns="50800" bIns="50800" rIns="50800"/>
              <a:lstStyle/>
              <a:p>
                <a:pPr algn="ctr">
                  <a:lnSpc>
                    <a:spcPts val="1800"/>
                  </a:lnSpc>
                </a:pPr>
              </a:p>
            </p:txBody>
          </p:sp>
        </p:grpSp>
        <p:sp>
          <p:nvSpPr>
            <p:cNvPr name="Freeform 35" id="35"/>
            <p:cNvSpPr/>
            <p:nvPr/>
          </p:nvSpPr>
          <p:spPr>
            <a:xfrm flipH="false" flipV="false" rot="0">
              <a:off x="0" y="53280"/>
              <a:ext cx="738398" cy="1251522"/>
            </a:xfrm>
            <a:custGeom>
              <a:avLst/>
              <a:gdLst/>
              <a:ahLst/>
              <a:cxnLst/>
              <a:rect r="r" b="b" t="t" l="l"/>
              <a:pathLst>
                <a:path h="1251522" w="738398">
                  <a:moveTo>
                    <a:pt x="0" y="0"/>
                  </a:moveTo>
                  <a:lnTo>
                    <a:pt x="738398" y="0"/>
                  </a:lnTo>
                  <a:lnTo>
                    <a:pt x="738398" y="1251522"/>
                  </a:lnTo>
                  <a:lnTo>
                    <a:pt x="0" y="1251522"/>
                  </a:lnTo>
                  <a:lnTo>
                    <a:pt x="0" y="0"/>
                  </a:lnTo>
                  <a:close/>
                </a:path>
              </a:pathLst>
            </a:custGeom>
            <a:blipFill>
              <a:blip r:embed="rId5"/>
              <a:stretch>
                <a:fillRect l="0" t="0" r="0" b="0"/>
              </a:stretch>
            </a:blipFill>
          </p:spPr>
        </p:sp>
      </p:grpSp>
      <p:sp>
        <p:nvSpPr>
          <p:cNvPr name="Freeform 36" id="36"/>
          <p:cNvSpPr/>
          <p:nvPr/>
        </p:nvSpPr>
        <p:spPr>
          <a:xfrm flipH="false" flipV="false" rot="0">
            <a:off x="4741954" y="7669206"/>
            <a:ext cx="3024000" cy="1787940"/>
          </a:xfrm>
          <a:custGeom>
            <a:avLst/>
            <a:gdLst/>
            <a:ahLst/>
            <a:cxnLst/>
            <a:rect r="r" b="b" t="t" l="l"/>
            <a:pathLst>
              <a:path h="1787940" w="3024000">
                <a:moveTo>
                  <a:pt x="0" y="0"/>
                </a:moveTo>
                <a:lnTo>
                  <a:pt x="3024000" y="0"/>
                </a:lnTo>
                <a:lnTo>
                  <a:pt x="3024000" y="1787940"/>
                </a:lnTo>
                <a:lnTo>
                  <a:pt x="0" y="1787940"/>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TextBox 37" id="37"/>
          <p:cNvSpPr txBox="true"/>
          <p:nvPr/>
        </p:nvSpPr>
        <p:spPr>
          <a:xfrm rot="0">
            <a:off x="433569" y="4858885"/>
            <a:ext cx="6731736" cy="1900186"/>
          </a:xfrm>
          <a:prstGeom prst="rect">
            <a:avLst/>
          </a:prstGeom>
        </p:spPr>
        <p:txBody>
          <a:bodyPr anchor="t" rtlCol="false" tIns="0" lIns="0" bIns="0" rIns="0">
            <a:spAutoFit/>
          </a:bodyPr>
          <a:lstStyle/>
          <a:p>
            <a:pPr algn="l">
              <a:lnSpc>
                <a:spcPts val="1985"/>
              </a:lnSpc>
            </a:pPr>
            <a:r>
              <a:rPr lang="en-US" sz="1726" spc="43">
                <a:solidFill>
                  <a:srgbClr val="FFFFFF"/>
                </a:solidFill>
                <a:latin typeface="Raleway Bold"/>
              </a:rPr>
              <a:t>Actividad:</a:t>
            </a:r>
            <a:r>
              <a:rPr lang="en-US" sz="1726" spc="43">
                <a:solidFill>
                  <a:srgbClr val="FDC128"/>
                </a:solidFill>
                <a:latin typeface="Raleway Bold"/>
              </a:rPr>
              <a:t> </a:t>
            </a:r>
          </a:p>
          <a:p>
            <a:pPr algn="l">
              <a:lnSpc>
                <a:spcPts val="1452"/>
              </a:lnSpc>
            </a:pPr>
            <a:r>
              <a:rPr lang="en-US" sz="1200" spc="-8">
                <a:solidFill>
                  <a:srgbClr val="FFFFFF"/>
                </a:solidFill>
                <a:latin typeface="Raleway Bold"/>
              </a:rPr>
              <a:t>Las rutinas del pensamiento", son herramientas que nos ayudan a pensar con más profundidad y claridad. Un ejemplo de rutinas del pensamiento, serían, por ejemplo:</a:t>
            </a:r>
          </a:p>
          <a:p>
            <a:pPr algn="l">
              <a:lnSpc>
                <a:spcPts val="968"/>
              </a:lnSpc>
            </a:pPr>
          </a:p>
          <a:p>
            <a:pPr algn="ctr">
              <a:lnSpc>
                <a:spcPts val="1452"/>
              </a:lnSpc>
            </a:pPr>
            <a:r>
              <a:rPr lang="en-US" sz="1200" spc="-8">
                <a:solidFill>
                  <a:srgbClr val="FFFFFF"/>
                </a:solidFill>
                <a:latin typeface="Raleway Bold"/>
              </a:rPr>
              <a:t>"</a:t>
            </a:r>
            <a:r>
              <a:rPr lang="en-US" sz="1200" spc="-8">
                <a:solidFill>
                  <a:srgbClr val="F4ECCD"/>
                </a:solidFill>
                <a:latin typeface="Raleway Bold"/>
              </a:rPr>
              <a:t>Observar</a:t>
            </a:r>
            <a:r>
              <a:rPr lang="en-US" sz="1200" spc="-8">
                <a:solidFill>
                  <a:srgbClr val="FFFFFF"/>
                </a:solidFill>
                <a:latin typeface="Raleway Bold"/>
              </a:rPr>
              <a:t>, </a:t>
            </a:r>
            <a:r>
              <a:rPr lang="en-US" sz="1200" spc="-8">
                <a:solidFill>
                  <a:srgbClr val="F4ECCD"/>
                </a:solidFill>
                <a:latin typeface="Raleway Bold"/>
              </a:rPr>
              <a:t>Reflexionar</a:t>
            </a:r>
            <a:r>
              <a:rPr lang="en-US" sz="1200" spc="-8">
                <a:solidFill>
                  <a:srgbClr val="FFFFFF"/>
                </a:solidFill>
                <a:latin typeface="Raleway Bold"/>
              </a:rPr>
              <a:t>, </a:t>
            </a:r>
            <a:r>
              <a:rPr lang="en-US" sz="1200" spc="-8">
                <a:solidFill>
                  <a:srgbClr val="F4ECCD"/>
                </a:solidFill>
                <a:latin typeface="Raleway Bold"/>
              </a:rPr>
              <a:t>Preguntar</a:t>
            </a:r>
            <a:r>
              <a:rPr lang="en-US" sz="1200" spc="-8">
                <a:solidFill>
                  <a:srgbClr val="FFFFFF"/>
                </a:solidFill>
                <a:latin typeface="Raleway Bold"/>
              </a:rPr>
              <a:t>" (ORP)</a:t>
            </a:r>
          </a:p>
          <a:p>
            <a:pPr algn="ctr">
              <a:lnSpc>
                <a:spcPts val="1452"/>
              </a:lnSpc>
            </a:pPr>
            <a:r>
              <a:rPr lang="en-US" sz="1200" spc="-8">
                <a:solidFill>
                  <a:srgbClr val="FFFFFF"/>
                </a:solidFill>
                <a:latin typeface="Raleway Bold"/>
              </a:rPr>
              <a:t>"¿</a:t>
            </a:r>
            <a:r>
              <a:rPr lang="en-US" sz="1200" spc="-8">
                <a:solidFill>
                  <a:srgbClr val="F4ECCD"/>
                </a:solidFill>
                <a:latin typeface="Raleway Bold"/>
              </a:rPr>
              <a:t>Qué</a:t>
            </a:r>
            <a:r>
              <a:rPr lang="en-US" sz="1200" spc="-8">
                <a:solidFill>
                  <a:srgbClr val="FFFFFF"/>
                </a:solidFill>
                <a:latin typeface="Raleway Bold"/>
              </a:rPr>
              <a:t>, ¿</a:t>
            </a:r>
            <a:r>
              <a:rPr lang="en-US" sz="1200" spc="-8">
                <a:solidFill>
                  <a:srgbClr val="F4ECCD"/>
                </a:solidFill>
                <a:latin typeface="Raleway Bold"/>
              </a:rPr>
              <a:t>Cómo</a:t>
            </a:r>
            <a:r>
              <a:rPr lang="en-US" sz="1200" spc="-8">
                <a:solidFill>
                  <a:srgbClr val="FFFFFF"/>
                </a:solidFill>
                <a:latin typeface="Raleway Bold"/>
              </a:rPr>
              <a:t>, ¿</a:t>
            </a:r>
            <a:r>
              <a:rPr lang="en-US" sz="1200" spc="-8">
                <a:solidFill>
                  <a:srgbClr val="F4ECCD"/>
                </a:solidFill>
                <a:latin typeface="Raleway Bold"/>
              </a:rPr>
              <a:t>Por qué</a:t>
            </a:r>
            <a:r>
              <a:rPr lang="en-US" sz="1200" spc="-8">
                <a:solidFill>
                  <a:srgbClr val="FFFFFF"/>
                </a:solidFill>
                <a:latin typeface="Raleway Bold"/>
              </a:rPr>
              <a:t>?" (QCP)</a:t>
            </a:r>
          </a:p>
          <a:p>
            <a:pPr algn="ctr">
              <a:lnSpc>
                <a:spcPts val="1452"/>
              </a:lnSpc>
            </a:pPr>
            <a:r>
              <a:rPr lang="en-US" sz="1200" spc="-8">
                <a:solidFill>
                  <a:srgbClr val="FFDAA9"/>
                </a:solidFill>
                <a:latin typeface="Raleway Bold"/>
              </a:rPr>
              <a:t>"</a:t>
            </a:r>
            <a:r>
              <a:rPr lang="en-US" sz="1200" spc="-8">
                <a:solidFill>
                  <a:srgbClr val="F4ECCD"/>
                </a:solidFill>
                <a:latin typeface="Raleway Bold"/>
              </a:rPr>
              <a:t>Ver</a:t>
            </a:r>
            <a:r>
              <a:rPr lang="en-US" sz="1200" spc="-8">
                <a:solidFill>
                  <a:srgbClr val="FFDAA9"/>
                </a:solidFill>
                <a:latin typeface="Raleway Bold"/>
              </a:rPr>
              <a:t>, </a:t>
            </a:r>
            <a:r>
              <a:rPr lang="en-US" sz="1200" spc="-8">
                <a:solidFill>
                  <a:srgbClr val="F4ECCD"/>
                </a:solidFill>
                <a:latin typeface="Raleway Bold"/>
              </a:rPr>
              <a:t>Pensar</a:t>
            </a:r>
            <a:r>
              <a:rPr lang="en-US" sz="1200" spc="-8">
                <a:solidFill>
                  <a:srgbClr val="FFDAA9"/>
                </a:solidFill>
                <a:latin typeface="Raleway Bold"/>
              </a:rPr>
              <a:t>, </a:t>
            </a:r>
            <a:r>
              <a:rPr lang="en-US" sz="1200" spc="-8">
                <a:solidFill>
                  <a:srgbClr val="F4ECCD"/>
                </a:solidFill>
                <a:latin typeface="Raleway Bold"/>
              </a:rPr>
              <a:t>Preguntar</a:t>
            </a:r>
            <a:r>
              <a:rPr lang="en-US" sz="1200" spc="-8">
                <a:solidFill>
                  <a:srgbClr val="FFDAA9"/>
                </a:solidFill>
                <a:latin typeface="Raleway Bold"/>
              </a:rPr>
              <a:t>"</a:t>
            </a:r>
            <a:r>
              <a:rPr lang="en-US" sz="1200" spc="-8">
                <a:solidFill>
                  <a:srgbClr val="FFFFFF"/>
                </a:solidFill>
                <a:latin typeface="Raleway Bold"/>
              </a:rPr>
              <a:t> (VPP)</a:t>
            </a:r>
          </a:p>
          <a:p>
            <a:pPr algn="l">
              <a:lnSpc>
                <a:spcPts val="967"/>
              </a:lnSpc>
            </a:pPr>
          </a:p>
          <a:p>
            <a:pPr algn="l">
              <a:lnSpc>
                <a:spcPts val="1452"/>
              </a:lnSpc>
            </a:pPr>
            <a:r>
              <a:rPr lang="en-US" sz="1200" spc="-8">
                <a:solidFill>
                  <a:srgbClr val="FFDAA9"/>
                </a:solidFill>
                <a:latin typeface="Raleway Bold"/>
              </a:rPr>
              <a:t>Tierra Pensamiento</a:t>
            </a:r>
            <a:r>
              <a:rPr lang="en-US" sz="1200" spc="-8">
                <a:solidFill>
                  <a:srgbClr val="FFFFFF"/>
                </a:solidFill>
                <a:latin typeface="Raleway Bold"/>
              </a:rPr>
              <a:t>, es uno de los lugares más visitados de Isla Competencia.</a:t>
            </a:r>
          </a:p>
          <a:p>
            <a:pPr marL="0" indent="0" lvl="1">
              <a:lnSpc>
                <a:spcPts val="1452"/>
              </a:lnSpc>
            </a:pPr>
            <a:r>
              <a:rPr lang="en-US" sz="1200" spc="-8">
                <a:solidFill>
                  <a:srgbClr val="FFFFFF"/>
                </a:solidFill>
                <a:latin typeface="Raleway Bold"/>
              </a:rPr>
              <a:t>Es aquí donde vamos a trabajar con las "</a:t>
            </a:r>
            <a:r>
              <a:rPr lang="en-US" sz="1200" spc="-8">
                <a:solidFill>
                  <a:srgbClr val="F0EAD7"/>
                </a:solidFill>
                <a:latin typeface="Raleway Bold"/>
              </a:rPr>
              <a:t>Rutinas del Pensamiento</a:t>
            </a:r>
            <a:r>
              <a:rPr lang="en-US" sz="1200" spc="-8">
                <a:solidFill>
                  <a:srgbClr val="FFFFFF"/>
                </a:solidFill>
                <a:latin typeface="Raleway Bold"/>
              </a:rPr>
              <a:t>", herramientas que descubrimos hace años y que nos guían a través de nuestros círculos de reflexión...</a:t>
            </a:r>
          </a:p>
        </p:txBody>
      </p:sp>
      <p:sp>
        <p:nvSpPr>
          <p:cNvPr name="TextBox 38" id="38"/>
          <p:cNvSpPr txBox="true"/>
          <p:nvPr/>
        </p:nvSpPr>
        <p:spPr>
          <a:xfrm rot="0">
            <a:off x="2469667" y="9780620"/>
            <a:ext cx="2694845" cy="726406"/>
          </a:xfrm>
          <a:prstGeom prst="rect">
            <a:avLst/>
          </a:prstGeom>
        </p:spPr>
        <p:txBody>
          <a:bodyPr anchor="t" rtlCol="false" tIns="0" lIns="0" bIns="0" rIns="0">
            <a:spAutoFit/>
          </a:bodyPr>
          <a:lstStyle/>
          <a:p>
            <a:pPr algn="ctr" marL="0" indent="0" lvl="1">
              <a:lnSpc>
                <a:spcPts val="1436"/>
              </a:lnSpc>
            </a:pPr>
            <a:r>
              <a:rPr lang="en-US" sz="1026" spc="25">
                <a:solidFill>
                  <a:srgbClr val="2F4052"/>
                </a:solidFill>
                <a:latin typeface="Raleway Bold"/>
              </a:rPr>
              <a:t>COMPUTACIONAL+: Plataforma de Recursos Educativos Abiertos de Pensamiento Computacional para colectivos de baja cualificación</a:t>
            </a:r>
          </a:p>
        </p:txBody>
      </p:sp>
      <p:sp>
        <p:nvSpPr>
          <p:cNvPr name="TextBox 39" id="39"/>
          <p:cNvSpPr txBox="true"/>
          <p:nvPr/>
        </p:nvSpPr>
        <p:spPr>
          <a:xfrm rot="0">
            <a:off x="82051" y="3185530"/>
            <a:ext cx="7379133" cy="293102"/>
          </a:xfrm>
          <a:prstGeom prst="rect">
            <a:avLst/>
          </a:prstGeom>
        </p:spPr>
        <p:txBody>
          <a:bodyPr anchor="t" rtlCol="false" tIns="0" lIns="0" bIns="0" rIns="0">
            <a:spAutoFit/>
          </a:bodyPr>
          <a:lstStyle/>
          <a:p>
            <a:pPr algn="ctr">
              <a:lnSpc>
                <a:spcPts val="2168"/>
              </a:lnSpc>
            </a:pPr>
            <a:r>
              <a:rPr lang="en-US" sz="2105" spc="155">
                <a:solidFill>
                  <a:srgbClr val="FFFFFF"/>
                </a:solidFill>
                <a:latin typeface="Raleway Bold"/>
              </a:rPr>
              <a:t>ACTIVIDAD 6. GALERÍA DE PENSAMIENTOS</a:t>
            </a:r>
          </a:p>
        </p:txBody>
      </p:sp>
      <p:sp>
        <p:nvSpPr>
          <p:cNvPr name="TextBox 40" id="40"/>
          <p:cNvSpPr txBox="true"/>
          <p:nvPr/>
        </p:nvSpPr>
        <p:spPr>
          <a:xfrm rot="0">
            <a:off x="433569" y="3594477"/>
            <a:ext cx="6817682" cy="854394"/>
          </a:xfrm>
          <a:prstGeom prst="rect">
            <a:avLst/>
          </a:prstGeom>
        </p:spPr>
        <p:txBody>
          <a:bodyPr anchor="t" rtlCol="false" tIns="0" lIns="0" bIns="0" rIns="0">
            <a:spAutoFit/>
          </a:bodyPr>
          <a:lstStyle/>
          <a:p>
            <a:pPr>
              <a:lnSpc>
                <a:spcPts val="2416"/>
              </a:lnSpc>
            </a:pPr>
            <a:r>
              <a:rPr lang="en-US" sz="1726" spc="43">
                <a:solidFill>
                  <a:srgbClr val="FFFFFF"/>
                </a:solidFill>
                <a:latin typeface="Raleway Bold"/>
              </a:rPr>
              <a:t>Objetivo:</a:t>
            </a:r>
          </a:p>
          <a:p>
            <a:pPr>
              <a:lnSpc>
                <a:spcPts val="1440"/>
              </a:lnSpc>
            </a:pPr>
            <a:r>
              <a:rPr lang="en-US" sz="1200">
                <a:solidFill>
                  <a:srgbClr val="394E63"/>
                </a:solidFill>
                <a:latin typeface="Raleway Bold"/>
              </a:rPr>
              <a:t>Fortalecer las habilidades de pensamiento crítico y las habilidades comunicativas, introduciendo elementos clave del Pensamiento Computacional como la descomposición, el reconocimiento de patrones y la abstracción, de manera lúdica y colaborativa.</a:t>
            </a:r>
          </a:p>
        </p:txBody>
      </p:sp>
      <p:sp>
        <p:nvSpPr>
          <p:cNvPr name="TextBox 41" id="41"/>
          <p:cNvSpPr txBox="true"/>
          <p:nvPr/>
        </p:nvSpPr>
        <p:spPr>
          <a:xfrm rot="0">
            <a:off x="433569" y="6900205"/>
            <a:ext cx="4619293" cy="2556940"/>
          </a:xfrm>
          <a:prstGeom prst="rect">
            <a:avLst/>
          </a:prstGeom>
        </p:spPr>
        <p:txBody>
          <a:bodyPr anchor="t" rtlCol="false" tIns="0" lIns="0" bIns="0" rIns="0">
            <a:spAutoFit/>
          </a:bodyPr>
          <a:lstStyle/>
          <a:p>
            <a:pPr>
              <a:lnSpc>
                <a:spcPts val="1814"/>
              </a:lnSpc>
            </a:pPr>
            <a:r>
              <a:rPr lang="en-US" sz="1499" spc="-10">
                <a:solidFill>
                  <a:srgbClr val="BFE9E0"/>
                </a:solidFill>
                <a:latin typeface="Raleway Bold"/>
              </a:rPr>
              <a:t>¿Ves estas escenas?</a:t>
            </a:r>
            <a:r>
              <a:rPr lang="en-US" sz="1499" spc="-10">
                <a:solidFill>
                  <a:srgbClr val="BFE9E0"/>
                </a:solidFill>
                <a:latin typeface="Raleway Bold"/>
              </a:rPr>
              <a:t> </a:t>
            </a:r>
          </a:p>
          <a:p>
            <a:pPr>
              <a:lnSpc>
                <a:spcPts val="1308"/>
              </a:lnSpc>
            </a:pPr>
            <a:r>
              <a:rPr lang="en-US" sz="1200" spc="-50">
                <a:solidFill>
                  <a:srgbClr val="FFFFFF"/>
                </a:solidFill>
                <a:latin typeface="Raleway Bold"/>
              </a:rPr>
              <a:t>Utilizando la rutina ORP, tienes que descomponer la imagen en partes observables, reflexionando sobre la importancia de cada elemento y generando preguntas sobre la escena.</a:t>
            </a:r>
          </a:p>
          <a:p>
            <a:pPr>
              <a:lnSpc>
                <a:spcPts val="654"/>
              </a:lnSpc>
            </a:pPr>
          </a:p>
          <a:p>
            <a:pPr>
              <a:lnSpc>
                <a:spcPts val="1308"/>
              </a:lnSpc>
            </a:pPr>
            <a:r>
              <a:rPr lang="en-US" sz="1200" spc="-50">
                <a:solidFill>
                  <a:srgbClr val="FFFFFF"/>
                </a:solidFill>
                <a:latin typeface="Raleway Bold"/>
              </a:rPr>
              <a:t>Con esa misma escena vamos a trabajar el reconocimiento de Patrones con ¿Qué, ¿Cómo, ¿Por qué?:Aplicando la rutina ¿Qué, ¿Cómo, ¿Por qué?, tienes que identificar patrones recurrentes, describiendo cómo se manifiestan y plantean preguntas sobre la razón de su existencia.</a:t>
            </a:r>
          </a:p>
          <a:p>
            <a:pPr>
              <a:lnSpc>
                <a:spcPts val="653"/>
              </a:lnSpc>
            </a:pPr>
          </a:p>
          <a:p>
            <a:pPr>
              <a:lnSpc>
                <a:spcPts val="1308"/>
              </a:lnSpc>
            </a:pPr>
            <a:r>
              <a:rPr lang="en-US" sz="1200" spc="-50">
                <a:solidFill>
                  <a:srgbClr val="FFFFFF"/>
                </a:solidFill>
                <a:latin typeface="Raleway Bold"/>
              </a:rPr>
              <a:t>Como paso final, aplicando la rutina VPP, los participantes abstraerán los conceptos clave, pensando sobre cómo podrían aplicarse en situaciones diferentes y planteando preguntas más amplias relacionadas con la abstracción.</a:t>
            </a:r>
          </a:p>
          <a:p>
            <a:pPr marL="0" indent="0" lvl="1">
              <a:lnSpc>
                <a:spcPts val="1308"/>
              </a:lnSpc>
            </a:pPr>
          </a:p>
        </p:txBody>
      </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8382" y="-180000"/>
            <a:ext cx="7568382" cy="4268620"/>
          </a:xfrm>
          <a:custGeom>
            <a:avLst/>
            <a:gdLst/>
            <a:ahLst/>
            <a:cxnLst/>
            <a:rect r="r" b="b" t="t" l="l"/>
            <a:pathLst>
              <a:path h="4268620" w="7568382">
                <a:moveTo>
                  <a:pt x="0" y="0"/>
                </a:moveTo>
                <a:lnTo>
                  <a:pt x="7568382" y="0"/>
                </a:lnTo>
                <a:lnTo>
                  <a:pt x="7568382" y="4268620"/>
                </a:lnTo>
                <a:lnTo>
                  <a:pt x="0" y="4268620"/>
                </a:lnTo>
                <a:lnTo>
                  <a:pt x="0" y="0"/>
                </a:lnTo>
                <a:close/>
              </a:path>
            </a:pathLst>
          </a:custGeom>
          <a:blipFill>
            <a:blip r:embed="rId2"/>
            <a:stretch>
              <a:fillRect l="0" t="-13737" r="0" b="-63564"/>
            </a:stretch>
          </a:blipFill>
        </p:spPr>
      </p:sp>
      <p:grpSp>
        <p:nvGrpSpPr>
          <p:cNvPr name="Group 3" id="3"/>
          <p:cNvGrpSpPr/>
          <p:nvPr/>
        </p:nvGrpSpPr>
        <p:grpSpPr>
          <a:xfrm rot="0">
            <a:off x="-61785" y="4325756"/>
            <a:ext cx="7683569" cy="5239059"/>
            <a:chOff x="0" y="0"/>
            <a:chExt cx="3526543" cy="2404581"/>
          </a:xfrm>
        </p:grpSpPr>
        <p:sp>
          <p:nvSpPr>
            <p:cNvPr name="Freeform 4" id="4"/>
            <p:cNvSpPr/>
            <p:nvPr/>
          </p:nvSpPr>
          <p:spPr>
            <a:xfrm flipH="false" flipV="false" rot="0">
              <a:off x="0" y="0"/>
              <a:ext cx="3526543" cy="2404581"/>
            </a:xfrm>
            <a:custGeom>
              <a:avLst/>
              <a:gdLst/>
              <a:ahLst/>
              <a:cxnLst/>
              <a:rect r="r" b="b" t="t" l="l"/>
              <a:pathLst>
                <a:path h="2404581" w="3526543">
                  <a:moveTo>
                    <a:pt x="0" y="0"/>
                  </a:moveTo>
                  <a:lnTo>
                    <a:pt x="3526543" y="0"/>
                  </a:lnTo>
                  <a:lnTo>
                    <a:pt x="3526543" y="2404581"/>
                  </a:lnTo>
                  <a:lnTo>
                    <a:pt x="0" y="2404581"/>
                  </a:lnTo>
                  <a:close/>
                </a:path>
              </a:pathLst>
            </a:custGeom>
            <a:solidFill>
              <a:srgbClr val="4EA849"/>
            </a:solidFill>
            <a:ln w="19050" cap="sq">
              <a:solidFill>
                <a:srgbClr val="FFFFFF"/>
              </a:solidFill>
              <a:prstDash val="solid"/>
              <a:miter/>
            </a:ln>
          </p:spPr>
        </p:sp>
        <p:sp>
          <p:nvSpPr>
            <p:cNvPr name="TextBox 5" id="5"/>
            <p:cNvSpPr txBox="true"/>
            <p:nvPr/>
          </p:nvSpPr>
          <p:spPr>
            <a:xfrm>
              <a:off x="0" y="-28575"/>
              <a:ext cx="3526543" cy="2433156"/>
            </a:xfrm>
            <a:prstGeom prst="rect">
              <a:avLst/>
            </a:prstGeom>
          </p:spPr>
          <p:txBody>
            <a:bodyPr anchor="ctr" rtlCol="false" tIns="26030" lIns="26030" bIns="26030" rIns="26030"/>
            <a:lstStyle/>
            <a:p>
              <a:pPr algn="ctr">
                <a:lnSpc>
                  <a:spcPts val="1424"/>
                </a:lnSpc>
              </a:pPr>
            </a:p>
          </p:txBody>
        </p:sp>
      </p:grpSp>
      <p:sp>
        <p:nvSpPr>
          <p:cNvPr name="Freeform 6" id="6"/>
          <p:cNvSpPr/>
          <p:nvPr/>
        </p:nvSpPr>
        <p:spPr>
          <a:xfrm flipH="false" flipV="false" rot="0">
            <a:off x="5540741" y="9716706"/>
            <a:ext cx="1624564" cy="771482"/>
          </a:xfrm>
          <a:custGeom>
            <a:avLst/>
            <a:gdLst/>
            <a:ahLst/>
            <a:cxnLst/>
            <a:rect r="r" b="b" t="t" l="l"/>
            <a:pathLst>
              <a:path h="771482" w="1624564">
                <a:moveTo>
                  <a:pt x="0" y="0"/>
                </a:moveTo>
                <a:lnTo>
                  <a:pt x="1624564" y="0"/>
                </a:lnTo>
                <a:lnTo>
                  <a:pt x="1624564" y="771482"/>
                </a:lnTo>
                <a:lnTo>
                  <a:pt x="0" y="771482"/>
                </a:lnTo>
                <a:lnTo>
                  <a:pt x="0" y="0"/>
                </a:lnTo>
                <a:close/>
              </a:path>
            </a:pathLst>
          </a:custGeom>
          <a:blipFill>
            <a:blip r:embed="rId3"/>
            <a:stretch>
              <a:fillRect l="0" t="0" r="0" b="0"/>
            </a:stretch>
          </a:blipFill>
        </p:spPr>
      </p:sp>
      <p:sp>
        <p:nvSpPr>
          <p:cNvPr name="Freeform 7" id="7"/>
          <p:cNvSpPr/>
          <p:nvPr/>
        </p:nvSpPr>
        <p:spPr>
          <a:xfrm flipH="false" flipV="false" rot="0">
            <a:off x="433569" y="9766431"/>
            <a:ext cx="1671166" cy="783359"/>
          </a:xfrm>
          <a:custGeom>
            <a:avLst/>
            <a:gdLst/>
            <a:ahLst/>
            <a:cxnLst/>
            <a:rect r="r" b="b" t="t" l="l"/>
            <a:pathLst>
              <a:path h="783359" w="1671166">
                <a:moveTo>
                  <a:pt x="0" y="0"/>
                </a:moveTo>
                <a:lnTo>
                  <a:pt x="1671166" y="0"/>
                </a:lnTo>
                <a:lnTo>
                  <a:pt x="1671166" y="783359"/>
                </a:lnTo>
                <a:lnTo>
                  <a:pt x="0" y="783359"/>
                </a:lnTo>
                <a:lnTo>
                  <a:pt x="0" y="0"/>
                </a:lnTo>
                <a:close/>
              </a:path>
            </a:pathLst>
          </a:custGeom>
          <a:blipFill>
            <a:blip r:embed="rId4"/>
            <a:stretch>
              <a:fillRect l="0" t="0" r="0" b="0"/>
            </a:stretch>
          </a:blipFill>
        </p:spPr>
      </p:sp>
      <p:grpSp>
        <p:nvGrpSpPr>
          <p:cNvPr name="Group 8" id="8"/>
          <p:cNvGrpSpPr/>
          <p:nvPr/>
        </p:nvGrpSpPr>
        <p:grpSpPr>
          <a:xfrm rot="0">
            <a:off x="1303020" y="439103"/>
            <a:ext cx="94298" cy="92392"/>
            <a:chOff x="0" y="0"/>
            <a:chExt cx="125730" cy="123190"/>
          </a:xfrm>
        </p:grpSpPr>
        <p:sp>
          <p:nvSpPr>
            <p:cNvPr name="Freeform 9" id="9"/>
            <p:cNvSpPr/>
            <p:nvPr/>
          </p:nvSpPr>
          <p:spPr>
            <a:xfrm flipH="false" flipV="false" rot="0">
              <a:off x="48260" y="48260"/>
              <a:ext cx="25400" cy="26670"/>
            </a:xfrm>
            <a:custGeom>
              <a:avLst/>
              <a:gdLst/>
              <a:ahLst/>
              <a:cxnLst/>
              <a:rect r="r" b="b" t="t" l="l"/>
              <a:pathLst>
                <a:path h="26670" w="25400">
                  <a:moveTo>
                    <a:pt x="25400" y="8890"/>
                  </a:moveTo>
                  <a:cubicBezTo>
                    <a:pt x="15240" y="26670"/>
                    <a:pt x="5080" y="22860"/>
                    <a:pt x="2540" y="19050"/>
                  </a:cubicBezTo>
                  <a:cubicBezTo>
                    <a:pt x="0" y="15240"/>
                    <a:pt x="2540" y="5080"/>
                    <a:pt x="6350" y="2540"/>
                  </a:cubicBezTo>
                  <a:cubicBezTo>
                    <a:pt x="8890" y="0"/>
                    <a:pt x="22860" y="3810"/>
                    <a:pt x="22860" y="3810"/>
                  </a:cubicBezTo>
                </a:path>
              </a:pathLst>
            </a:custGeom>
            <a:solidFill>
              <a:srgbClr val="0571D3"/>
            </a:solidFill>
            <a:ln cap="sq">
              <a:noFill/>
              <a:prstDash val="solid"/>
              <a:miter/>
            </a:ln>
          </p:spPr>
        </p:sp>
      </p:grpSp>
      <p:grpSp>
        <p:nvGrpSpPr>
          <p:cNvPr name="Group 10" id="10"/>
          <p:cNvGrpSpPr/>
          <p:nvPr/>
        </p:nvGrpSpPr>
        <p:grpSpPr>
          <a:xfrm rot="0">
            <a:off x="2951798" y="379095"/>
            <a:ext cx="128588" cy="124777"/>
            <a:chOff x="0" y="0"/>
            <a:chExt cx="171450" cy="166370"/>
          </a:xfrm>
        </p:grpSpPr>
        <p:sp>
          <p:nvSpPr>
            <p:cNvPr name="Freeform 11" id="11"/>
            <p:cNvSpPr/>
            <p:nvPr/>
          </p:nvSpPr>
          <p:spPr>
            <a:xfrm flipH="false" flipV="false" rot="0">
              <a:off x="44450" y="43180"/>
              <a:ext cx="74930" cy="77470"/>
            </a:xfrm>
            <a:custGeom>
              <a:avLst/>
              <a:gdLst/>
              <a:ahLst/>
              <a:cxnLst/>
              <a:rect r="r" b="b" t="t" l="l"/>
              <a:pathLst>
                <a:path h="77470" w="74930">
                  <a:moveTo>
                    <a:pt x="74930" y="25400"/>
                  </a:moveTo>
                  <a:cubicBezTo>
                    <a:pt x="43180" y="77470"/>
                    <a:pt x="12700" y="67310"/>
                    <a:pt x="6350" y="57150"/>
                  </a:cubicBezTo>
                  <a:cubicBezTo>
                    <a:pt x="0" y="45720"/>
                    <a:pt x="5080" y="15240"/>
                    <a:pt x="15240" y="7620"/>
                  </a:cubicBezTo>
                  <a:cubicBezTo>
                    <a:pt x="25400" y="0"/>
                    <a:pt x="66040" y="10160"/>
                    <a:pt x="66040" y="10160"/>
                  </a:cubicBezTo>
                </a:path>
              </a:pathLst>
            </a:custGeom>
            <a:solidFill>
              <a:srgbClr val="E7191F"/>
            </a:solidFill>
            <a:ln cap="sq">
              <a:noFill/>
              <a:prstDash val="solid"/>
              <a:miter/>
            </a:ln>
          </p:spPr>
        </p:sp>
      </p:grpSp>
      <p:grpSp>
        <p:nvGrpSpPr>
          <p:cNvPr name="Group 12" id="12"/>
          <p:cNvGrpSpPr/>
          <p:nvPr/>
        </p:nvGrpSpPr>
        <p:grpSpPr>
          <a:xfrm rot="0">
            <a:off x="3043238" y="270510"/>
            <a:ext cx="128588" cy="124777"/>
            <a:chOff x="0" y="0"/>
            <a:chExt cx="171450" cy="166370"/>
          </a:xfrm>
        </p:grpSpPr>
        <p:sp>
          <p:nvSpPr>
            <p:cNvPr name="Freeform 13" id="13"/>
            <p:cNvSpPr/>
            <p:nvPr/>
          </p:nvSpPr>
          <p:spPr>
            <a:xfrm flipH="false" flipV="false" rot="0">
              <a:off x="44450" y="41910"/>
              <a:ext cx="76200" cy="78740"/>
            </a:xfrm>
            <a:custGeom>
              <a:avLst/>
              <a:gdLst/>
              <a:ahLst/>
              <a:cxnLst/>
              <a:rect r="r" b="b" t="t" l="l"/>
              <a:pathLst>
                <a:path h="78740" w="76200">
                  <a:moveTo>
                    <a:pt x="76200" y="26670"/>
                  </a:moveTo>
                  <a:cubicBezTo>
                    <a:pt x="43180" y="78740"/>
                    <a:pt x="13970" y="68580"/>
                    <a:pt x="6350" y="58420"/>
                  </a:cubicBezTo>
                  <a:cubicBezTo>
                    <a:pt x="0" y="46990"/>
                    <a:pt x="6350" y="16510"/>
                    <a:pt x="16510" y="8890"/>
                  </a:cubicBezTo>
                  <a:cubicBezTo>
                    <a:pt x="25400" y="0"/>
                    <a:pt x="66040" y="11430"/>
                    <a:pt x="66040" y="11430"/>
                  </a:cubicBezTo>
                </a:path>
              </a:pathLst>
            </a:custGeom>
            <a:solidFill>
              <a:srgbClr val="E7191F"/>
            </a:solidFill>
            <a:ln cap="sq">
              <a:noFill/>
              <a:prstDash val="solid"/>
              <a:miter/>
            </a:ln>
          </p:spPr>
        </p:sp>
      </p:grpSp>
      <p:grpSp>
        <p:nvGrpSpPr>
          <p:cNvPr name="Group 14" id="14"/>
          <p:cNvGrpSpPr/>
          <p:nvPr/>
        </p:nvGrpSpPr>
        <p:grpSpPr>
          <a:xfrm rot="0">
            <a:off x="2563259" y="0"/>
            <a:ext cx="2257536" cy="970483"/>
            <a:chOff x="0" y="0"/>
            <a:chExt cx="3010048" cy="1293977"/>
          </a:xfrm>
        </p:grpSpPr>
        <p:grpSp>
          <p:nvGrpSpPr>
            <p:cNvPr name="Group 15" id="15"/>
            <p:cNvGrpSpPr/>
            <p:nvPr/>
          </p:nvGrpSpPr>
          <p:grpSpPr>
            <a:xfrm rot="0">
              <a:off x="0" y="0"/>
              <a:ext cx="3010048" cy="1293977"/>
              <a:chOff x="0" y="0"/>
              <a:chExt cx="809050" cy="347799"/>
            </a:xfrm>
          </p:grpSpPr>
          <p:sp>
            <p:nvSpPr>
              <p:cNvPr name="Freeform 16" id="16"/>
              <p:cNvSpPr/>
              <p:nvPr/>
            </p:nvSpPr>
            <p:spPr>
              <a:xfrm flipH="false" flipV="false" rot="0">
                <a:off x="0" y="0"/>
                <a:ext cx="809050" cy="347799"/>
              </a:xfrm>
              <a:custGeom>
                <a:avLst/>
                <a:gdLst/>
                <a:ahLst/>
                <a:cxnLst/>
                <a:rect r="r" b="b" t="t" l="l"/>
                <a:pathLst>
                  <a:path h="347799" w="809050">
                    <a:moveTo>
                      <a:pt x="0" y="0"/>
                    </a:moveTo>
                    <a:lnTo>
                      <a:pt x="809050" y="0"/>
                    </a:lnTo>
                    <a:lnTo>
                      <a:pt x="809050" y="347799"/>
                    </a:lnTo>
                    <a:lnTo>
                      <a:pt x="0" y="347799"/>
                    </a:lnTo>
                    <a:close/>
                  </a:path>
                </a:pathLst>
              </a:custGeom>
              <a:gradFill rotWithShape="true">
                <a:gsLst>
                  <a:gs pos="0">
                    <a:srgbClr val="FF3131">
                      <a:alpha val="100000"/>
                    </a:srgbClr>
                  </a:gs>
                  <a:gs pos="100000">
                    <a:srgbClr val="FF914D">
                      <a:alpha val="100000"/>
                    </a:srgbClr>
                  </a:gs>
                </a:gsLst>
                <a:lin ang="0"/>
              </a:gradFill>
            </p:spPr>
          </p:sp>
          <p:sp>
            <p:nvSpPr>
              <p:cNvPr name="TextBox 17" id="17"/>
              <p:cNvSpPr txBox="true"/>
              <p:nvPr/>
            </p:nvSpPr>
            <p:spPr>
              <a:xfrm>
                <a:off x="0" y="-38100"/>
                <a:ext cx="809050" cy="385899"/>
              </a:xfrm>
              <a:prstGeom prst="rect">
                <a:avLst/>
              </a:prstGeom>
            </p:spPr>
            <p:txBody>
              <a:bodyPr anchor="ctr" rtlCol="false" tIns="50800" lIns="50800" bIns="50800" rIns="50800"/>
              <a:lstStyle/>
              <a:p>
                <a:pPr algn="ctr">
                  <a:lnSpc>
                    <a:spcPts val="1800"/>
                  </a:lnSpc>
                </a:pPr>
              </a:p>
            </p:txBody>
          </p:sp>
        </p:grpSp>
        <p:sp>
          <p:nvSpPr>
            <p:cNvPr name="TextBox 18" id="18"/>
            <p:cNvSpPr txBox="true"/>
            <p:nvPr/>
          </p:nvSpPr>
          <p:spPr>
            <a:xfrm rot="0">
              <a:off x="1059721" y="69277"/>
              <a:ext cx="904557" cy="556681"/>
            </a:xfrm>
            <a:prstGeom prst="rect">
              <a:avLst/>
            </a:prstGeom>
          </p:spPr>
          <p:txBody>
            <a:bodyPr anchor="t" rtlCol="false" tIns="0" lIns="0" bIns="0" rIns="0">
              <a:spAutoFit/>
            </a:bodyPr>
            <a:lstStyle/>
            <a:p>
              <a:pPr algn="ctr" marL="0" indent="0" lvl="0">
                <a:lnSpc>
                  <a:spcPts val="3500"/>
                </a:lnSpc>
                <a:spcBef>
                  <a:spcPct val="0"/>
                </a:spcBef>
              </a:pPr>
              <a:r>
                <a:rPr lang="en-US" sz="2500">
                  <a:solidFill>
                    <a:srgbClr val="FFFFFF"/>
                  </a:solidFill>
                  <a:latin typeface="Open Sans Bold"/>
                </a:rPr>
                <a:t>ISLA</a:t>
              </a:r>
            </a:p>
          </p:txBody>
        </p:sp>
        <p:sp>
          <p:nvSpPr>
            <p:cNvPr name="TextBox 19" id="19"/>
            <p:cNvSpPr txBox="true"/>
            <p:nvPr/>
          </p:nvSpPr>
          <p:spPr>
            <a:xfrm rot="0">
              <a:off x="108024" y="599363"/>
              <a:ext cx="2794000" cy="503129"/>
            </a:xfrm>
            <a:prstGeom prst="rect">
              <a:avLst/>
            </a:prstGeom>
          </p:spPr>
          <p:txBody>
            <a:bodyPr anchor="t" rtlCol="false" tIns="0" lIns="0" bIns="0" rIns="0">
              <a:spAutoFit/>
            </a:bodyPr>
            <a:lstStyle/>
            <a:p>
              <a:pPr algn="ctr" marL="0" indent="0" lvl="0">
                <a:lnSpc>
                  <a:spcPts val="3220"/>
                </a:lnSpc>
                <a:spcBef>
                  <a:spcPct val="0"/>
                </a:spcBef>
              </a:pPr>
              <a:r>
                <a:rPr lang="en-US" sz="2300">
                  <a:solidFill>
                    <a:srgbClr val="FFFFFF"/>
                  </a:solidFill>
                  <a:latin typeface="Open Sans Bold"/>
                </a:rPr>
                <a:t>COMPETENCIA</a:t>
              </a:r>
            </a:p>
          </p:txBody>
        </p:sp>
      </p:grpSp>
      <p:grpSp>
        <p:nvGrpSpPr>
          <p:cNvPr name="Group 20" id="20"/>
          <p:cNvGrpSpPr/>
          <p:nvPr/>
        </p:nvGrpSpPr>
        <p:grpSpPr>
          <a:xfrm rot="0">
            <a:off x="0" y="3102110"/>
            <a:ext cx="7560000" cy="440891"/>
            <a:chOff x="0" y="0"/>
            <a:chExt cx="2709333" cy="158005"/>
          </a:xfrm>
        </p:grpSpPr>
        <p:sp>
          <p:nvSpPr>
            <p:cNvPr name="Freeform 21" id="21"/>
            <p:cNvSpPr/>
            <p:nvPr/>
          </p:nvSpPr>
          <p:spPr>
            <a:xfrm flipH="false" flipV="false" rot="0">
              <a:off x="0" y="0"/>
              <a:ext cx="2709333" cy="158005"/>
            </a:xfrm>
            <a:custGeom>
              <a:avLst/>
              <a:gdLst/>
              <a:ahLst/>
              <a:cxnLst/>
              <a:rect r="r" b="b" t="t" l="l"/>
              <a:pathLst>
                <a:path h="158005" w="2709333">
                  <a:moveTo>
                    <a:pt x="0" y="0"/>
                  </a:moveTo>
                  <a:lnTo>
                    <a:pt x="2709333" y="0"/>
                  </a:lnTo>
                  <a:lnTo>
                    <a:pt x="2709333" y="158005"/>
                  </a:lnTo>
                  <a:lnTo>
                    <a:pt x="0" y="158005"/>
                  </a:lnTo>
                  <a:close/>
                </a:path>
              </a:pathLst>
            </a:custGeom>
            <a:solidFill>
              <a:srgbClr val="4EA849"/>
            </a:solidFill>
          </p:spPr>
        </p:sp>
        <p:sp>
          <p:nvSpPr>
            <p:cNvPr name="TextBox 22" id="22"/>
            <p:cNvSpPr txBox="true"/>
            <p:nvPr/>
          </p:nvSpPr>
          <p:spPr>
            <a:xfrm>
              <a:off x="0" y="-38100"/>
              <a:ext cx="2709333" cy="196105"/>
            </a:xfrm>
            <a:prstGeom prst="rect">
              <a:avLst/>
            </a:prstGeom>
          </p:spPr>
          <p:txBody>
            <a:bodyPr anchor="ctr" rtlCol="false" tIns="50800" lIns="50800" bIns="50800" rIns="50800"/>
            <a:lstStyle/>
            <a:p>
              <a:pPr algn="ctr">
                <a:lnSpc>
                  <a:spcPts val="1800"/>
                </a:lnSpc>
              </a:pPr>
            </a:p>
          </p:txBody>
        </p:sp>
      </p:grpSp>
      <p:grpSp>
        <p:nvGrpSpPr>
          <p:cNvPr name="Group 23" id="23"/>
          <p:cNvGrpSpPr/>
          <p:nvPr/>
        </p:nvGrpSpPr>
        <p:grpSpPr>
          <a:xfrm rot="0">
            <a:off x="0" y="3543001"/>
            <a:ext cx="7560000" cy="1614672"/>
            <a:chOff x="0" y="0"/>
            <a:chExt cx="2709333" cy="578662"/>
          </a:xfrm>
        </p:grpSpPr>
        <p:sp>
          <p:nvSpPr>
            <p:cNvPr name="Freeform 24" id="24"/>
            <p:cNvSpPr/>
            <p:nvPr/>
          </p:nvSpPr>
          <p:spPr>
            <a:xfrm flipH="false" flipV="false" rot="0">
              <a:off x="0" y="0"/>
              <a:ext cx="2709333" cy="578662"/>
            </a:xfrm>
            <a:custGeom>
              <a:avLst/>
              <a:gdLst/>
              <a:ahLst/>
              <a:cxnLst/>
              <a:rect r="r" b="b" t="t" l="l"/>
              <a:pathLst>
                <a:path h="578662" w="2709333">
                  <a:moveTo>
                    <a:pt x="0" y="0"/>
                  </a:moveTo>
                  <a:lnTo>
                    <a:pt x="2709333" y="0"/>
                  </a:lnTo>
                  <a:lnTo>
                    <a:pt x="2709333" y="578662"/>
                  </a:lnTo>
                  <a:lnTo>
                    <a:pt x="0" y="578662"/>
                  </a:lnTo>
                  <a:close/>
                </a:path>
              </a:pathLst>
            </a:custGeom>
            <a:solidFill>
              <a:srgbClr val="A0C478"/>
            </a:solidFill>
          </p:spPr>
        </p:sp>
        <p:sp>
          <p:nvSpPr>
            <p:cNvPr name="TextBox 25" id="25"/>
            <p:cNvSpPr txBox="true"/>
            <p:nvPr/>
          </p:nvSpPr>
          <p:spPr>
            <a:xfrm>
              <a:off x="0" y="-38100"/>
              <a:ext cx="2709333" cy="616762"/>
            </a:xfrm>
            <a:prstGeom prst="rect">
              <a:avLst/>
            </a:prstGeom>
          </p:spPr>
          <p:txBody>
            <a:bodyPr anchor="ctr" rtlCol="false" tIns="50800" lIns="50800" bIns="50800" rIns="50800"/>
            <a:lstStyle/>
            <a:p>
              <a:pPr algn="ctr">
                <a:lnSpc>
                  <a:spcPts val="1800"/>
                </a:lnSpc>
              </a:pPr>
            </a:p>
          </p:txBody>
        </p:sp>
      </p:grpSp>
      <p:grpSp>
        <p:nvGrpSpPr>
          <p:cNvPr name="Group 26" id="26"/>
          <p:cNvGrpSpPr/>
          <p:nvPr/>
        </p:nvGrpSpPr>
        <p:grpSpPr>
          <a:xfrm rot="0">
            <a:off x="6747718" y="26762"/>
            <a:ext cx="712810" cy="978602"/>
            <a:chOff x="0" y="0"/>
            <a:chExt cx="950414" cy="1304802"/>
          </a:xfrm>
        </p:grpSpPr>
        <p:grpSp>
          <p:nvGrpSpPr>
            <p:cNvPr name="Group 27" id="27"/>
            <p:cNvGrpSpPr/>
            <p:nvPr/>
          </p:nvGrpSpPr>
          <p:grpSpPr>
            <a:xfrm rot="0">
              <a:off x="0" y="0"/>
              <a:ext cx="950414" cy="950414"/>
              <a:chOff x="0" y="0"/>
              <a:chExt cx="812800" cy="812800"/>
            </a:xfrm>
          </p:grpSpPr>
          <p:sp>
            <p:nvSpPr>
              <p:cNvPr name="Freeform 28" id="28"/>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4ECCD"/>
              </a:solidFill>
            </p:spPr>
          </p:sp>
          <p:sp>
            <p:nvSpPr>
              <p:cNvPr name="TextBox 29" id="29"/>
              <p:cNvSpPr txBox="true"/>
              <p:nvPr/>
            </p:nvSpPr>
            <p:spPr>
              <a:xfrm>
                <a:off x="76200" y="38100"/>
                <a:ext cx="660400" cy="698500"/>
              </a:xfrm>
              <a:prstGeom prst="rect">
                <a:avLst/>
              </a:prstGeom>
            </p:spPr>
            <p:txBody>
              <a:bodyPr anchor="ctr" rtlCol="false" tIns="50800" lIns="50800" bIns="50800" rIns="50800"/>
              <a:lstStyle/>
              <a:p>
                <a:pPr algn="ctr">
                  <a:lnSpc>
                    <a:spcPts val="1800"/>
                  </a:lnSpc>
                </a:pPr>
              </a:p>
            </p:txBody>
          </p:sp>
        </p:grpSp>
        <p:sp>
          <p:nvSpPr>
            <p:cNvPr name="Freeform 30" id="30"/>
            <p:cNvSpPr/>
            <p:nvPr/>
          </p:nvSpPr>
          <p:spPr>
            <a:xfrm flipH="false" flipV="false" rot="0">
              <a:off x="0" y="53280"/>
              <a:ext cx="738398" cy="1251522"/>
            </a:xfrm>
            <a:custGeom>
              <a:avLst/>
              <a:gdLst/>
              <a:ahLst/>
              <a:cxnLst/>
              <a:rect r="r" b="b" t="t" l="l"/>
              <a:pathLst>
                <a:path h="1251522" w="738398">
                  <a:moveTo>
                    <a:pt x="0" y="0"/>
                  </a:moveTo>
                  <a:lnTo>
                    <a:pt x="738398" y="0"/>
                  </a:lnTo>
                  <a:lnTo>
                    <a:pt x="738398" y="1251522"/>
                  </a:lnTo>
                  <a:lnTo>
                    <a:pt x="0" y="1251522"/>
                  </a:lnTo>
                  <a:lnTo>
                    <a:pt x="0" y="0"/>
                  </a:lnTo>
                  <a:close/>
                </a:path>
              </a:pathLst>
            </a:custGeom>
            <a:blipFill>
              <a:blip r:embed="rId5"/>
              <a:stretch>
                <a:fillRect l="0" t="0" r="0" b="0"/>
              </a:stretch>
            </a:blipFill>
          </p:spPr>
        </p:sp>
      </p:grpSp>
      <p:grpSp>
        <p:nvGrpSpPr>
          <p:cNvPr name="Group 31" id="31"/>
          <p:cNvGrpSpPr/>
          <p:nvPr/>
        </p:nvGrpSpPr>
        <p:grpSpPr>
          <a:xfrm rot="0">
            <a:off x="5982845" y="42194"/>
            <a:ext cx="712810" cy="978602"/>
            <a:chOff x="0" y="0"/>
            <a:chExt cx="950414" cy="1304802"/>
          </a:xfrm>
        </p:grpSpPr>
        <p:grpSp>
          <p:nvGrpSpPr>
            <p:cNvPr name="Group 32" id="32"/>
            <p:cNvGrpSpPr/>
            <p:nvPr/>
          </p:nvGrpSpPr>
          <p:grpSpPr>
            <a:xfrm rot="0">
              <a:off x="0" y="0"/>
              <a:ext cx="950414" cy="950414"/>
              <a:chOff x="0" y="0"/>
              <a:chExt cx="812800" cy="812800"/>
            </a:xfrm>
          </p:grpSpPr>
          <p:sp>
            <p:nvSpPr>
              <p:cNvPr name="Freeform 33" id="33"/>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4ECCD"/>
              </a:solidFill>
            </p:spPr>
          </p:sp>
          <p:sp>
            <p:nvSpPr>
              <p:cNvPr name="TextBox 34" id="34"/>
              <p:cNvSpPr txBox="true"/>
              <p:nvPr/>
            </p:nvSpPr>
            <p:spPr>
              <a:xfrm>
                <a:off x="76200" y="38100"/>
                <a:ext cx="660400" cy="698500"/>
              </a:xfrm>
              <a:prstGeom prst="rect">
                <a:avLst/>
              </a:prstGeom>
            </p:spPr>
            <p:txBody>
              <a:bodyPr anchor="ctr" rtlCol="false" tIns="50800" lIns="50800" bIns="50800" rIns="50800"/>
              <a:lstStyle/>
              <a:p>
                <a:pPr algn="ctr">
                  <a:lnSpc>
                    <a:spcPts val="1800"/>
                  </a:lnSpc>
                </a:pPr>
              </a:p>
            </p:txBody>
          </p:sp>
        </p:grpSp>
        <p:sp>
          <p:nvSpPr>
            <p:cNvPr name="Freeform 35" id="35"/>
            <p:cNvSpPr/>
            <p:nvPr/>
          </p:nvSpPr>
          <p:spPr>
            <a:xfrm flipH="false" flipV="false" rot="0">
              <a:off x="0" y="53280"/>
              <a:ext cx="738398" cy="1251522"/>
            </a:xfrm>
            <a:custGeom>
              <a:avLst/>
              <a:gdLst/>
              <a:ahLst/>
              <a:cxnLst/>
              <a:rect r="r" b="b" t="t" l="l"/>
              <a:pathLst>
                <a:path h="1251522" w="738398">
                  <a:moveTo>
                    <a:pt x="0" y="0"/>
                  </a:moveTo>
                  <a:lnTo>
                    <a:pt x="738398" y="0"/>
                  </a:lnTo>
                  <a:lnTo>
                    <a:pt x="738398" y="1251522"/>
                  </a:lnTo>
                  <a:lnTo>
                    <a:pt x="0" y="1251522"/>
                  </a:lnTo>
                  <a:lnTo>
                    <a:pt x="0" y="0"/>
                  </a:lnTo>
                  <a:close/>
                </a:path>
              </a:pathLst>
            </a:custGeom>
            <a:blipFill>
              <a:blip r:embed="rId5"/>
              <a:stretch>
                <a:fillRect l="0" t="0" r="0" b="0"/>
              </a:stretch>
            </a:blipFill>
          </p:spPr>
        </p:sp>
      </p:grpSp>
      <p:sp>
        <p:nvSpPr>
          <p:cNvPr name="Freeform 36" id="36"/>
          <p:cNvSpPr/>
          <p:nvPr/>
        </p:nvSpPr>
        <p:spPr>
          <a:xfrm flipH="false" flipV="false" rot="0">
            <a:off x="4969125" y="7084316"/>
            <a:ext cx="2282127" cy="1814291"/>
          </a:xfrm>
          <a:custGeom>
            <a:avLst/>
            <a:gdLst/>
            <a:ahLst/>
            <a:cxnLst/>
            <a:rect r="r" b="b" t="t" l="l"/>
            <a:pathLst>
              <a:path h="1814291" w="2282127">
                <a:moveTo>
                  <a:pt x="0" y="0"/>
                </a:moveTo>
                <a:lnTo>
                  <a:pt x="2282126" y="0"/>
                </a:lnTo>
                <a:lnTo>
                  <a:pt x="2282126" y="1814290"/>
                </a:lnTo>
                <a:lnTo>
                  <a:pt x="0" y="1814290"/>
                </a:lnTo>
                <a:lnTo>
                  <a:pt x="0" y="0"/>
                </a:lnTo>
                <a:close/>
              </a:path>
            </a:pathLst>
          </a:custGeom>
          <a:blipFill>
            <a:blip r:embed="rId6"/>
            <a:stretch>
              <a:fillRect l="0" t="0" r="0" b="0"/>
            </a:stretch>
          </a:blipFill>
        </p:spPr>
      </p:sp>
      <p:sp>
        <p:nvSpPr>
          <p:cNvPr name="Freeform 37" id="37"/>
          <p:cNvSpPr/>
          <p:nvPr/>
        </p:nvSpPr>
        <p:spPr>
          <a:xfrm flipH="false" flipV="false" rot="0">
            <a:off x="6804000" y="8625845"/>
            <a:ext cx="864507" cy="1090861"/>
          </a:xfrm>
          <a:custGeom>
            <a:avLst/>
            <a:gdLst/>
            <a:ahLst/>
            <a:cxnLst/>
            <a:rect r="r" b="b" t="t" l="l"/>
            <a:pathLst>
              <a:path h="1090861" w="864507">
                <a:moveTo>
                  <a:pt x="0" y="0"/>
                </a:moveTo>
                <a:lnTo>
                  <a:pt x="864507" y="0"/>
                </a:lnTo>
                <a:lnTo>
                  <a:pt x="864507" y="1090861"/>
                </a:lnTo>
                <a:lnTo>
                  <a:pt x="0" y="1090861"/>
                </a:lnTo>
                <a:lnTo>
                  <a:pt x="0" y="0"/>
                </a:lnTo>
                <a:close/>
              </a:path>
            </a:pathLst>
          </a:custGeom>
          <a:blipFill>
            <a:blip r:embed="rId7"/>
            <a:stretch>
              <a:fillRect l="0" t="0" r="0" b="0"/>
            </a:stretch>
          </a:blipFill>
        </p:spPr>
      </p:sp>
      <p:sp>
        <p:nvSpPr>
          <p:cNvPr name="TextBox 38" id="38"/>
          <p:cNvSpPr txBox="true"/>
          <p:nvPr/>
        </p:nvSpPr>
        <p:spPr>
          <a:xfrm rot="0">
            <a:off x="433569" y="5332009"/>
            <a:ext cx="6731736" cy="1893834"/>
          </a:xfrm>
          <a:prstGeom prst="rect">
            <a:avLst/>
          </a:prstGeom>
        </p:spPr>
        <p:txBody>
          <a:bodyPr anchor="t" rtlCol="false" tIns="0" lIns="0" bIns="0" rIns="0">
            <a:spAutoFit/>
          </a:bodyPr>
          <a:lstStyle/>
          <a:p>
            <a:pPr algn="l">
              <a:lnSpc>
                <a:spcPts val="1985"/>
              </a:lnSpc>
            </a:pPr>
            <a:r>
              <a:rPr lang="en-US" sz="1726" spc="43">
                <a:solidFill>
                  <a:srgbClr val="FFFFFF"/>
                </a:solidFill>
                <a:latin typeface="Raleway Bold"/>
              </a:rPr>
              <a:t>Actividad:</a:t>
            </a:r>
            <a:r>
              <a:rPr lang="en-US" sz="1726" spc="43">
                <a:solidFill>
                  <a:srgbClr val="FDC128"/>
                </a:solidFill>
                <a:latin typeface="Raleway Bold"/>
              </a:rPr>
              <a:t> </a:t>
            </a:r>
          </a:p>
          <a:p>
            <a:pPr algn="l">
              <a:lnSpc>
                <a:spcPts val="1451"/>
              </a:lnSpc>
            </a:pPr>
            <a:r>
              <a:rPr lang="en-US" sz="1199" spc="-8">
                <a:solidFill>
                  <a:srgbClr val="FFFFFF"/>
                </a:solidFill>
                <a:latin typeface="Raleway Bold"/>
              </a:rPr>
              <a:t>En esta actividad vamos a crear grupos:</a:t>
            </a:r>
          </a:p>
          <a:p>
            <a:pPr algn="l">
              <a:lnSpc>
                <a:spcPts val="725"/>
              </a:lnSpc>
            </a:pPr>
          </a:p>
          <a:p>
            <a:pPr algn="l">
              <a:lnSpc>
                <a:spcPts val="1451"/>
              </a:lnSpc>
            </a:pPr>
            <a:r>
              <a:rPr lang="en-US" sz="1199" spc="-8">
                <a:solidFill>
                  <a:srgbClr val="FFFFFF"/>
                </a:solidFill>
                <a:latin typeface="Raleway Bold"/>
              </a:rPr>
              <a:t>Hace mucho tiempo, en Isla Competencia, un grupo de personas descubrió que poseían habilidades podemos decir “poco comunes”. Estas habilidades, conocidas como "</a:t>
            </a:r>
            <a:r>
              <a:rPr lang="en-US" sz="1199" spc="-8">
                <a:solidFill>
                  <a:srgbClr val="F4ECCD"/>
                </a:solidFill>
                <a:latin typeface="Raleway Bold"/>
              </a:rPr>
              <a:t>Talentos Competitivos</a:t>
            </a:r>
            <a:r>
              <a:rPr lang="en-US" sz="1199" spc="-8">
                <a:solidFill>
                  <a:srgbClr val="FFFFFF"/>
                </a:solidFill>
                <a:latin typeface="Raleway Bold"/>
              </a:rPr>
              <a:t>" surgieron de la energía de la isla.</a:t>
            </a:r>
          </a:p>
          <a:p>
            <a:pPr algn="l">
              <a:lnSpc>
                <a:spcPts val="726"/>
              </a:lnSpc>
            </a:pPr>
          </a:p>
          <a:p>
            <a:pPr marL="0" indent="0" lvl="1">
              <a:lnSpc>
                <a:spcPts val="1451"/>
              </a:lnSpc>
            </a:pPr>
            <a:r>
              <a:rPr lang="en-US" sz="1199" spc="-8">
                <a:solidFill>
                  <a:srgbClr val="FFFFFF"/>
                </a:solidFill>
                <a:latin typeface="Raleway Bold"/>
              </a:rPr>
              <a:t>En la cima de la montaña más alta, conocida como la "</a:t>
            </a:r>
            <a:r>
              <a:rPr lang="en-US" sz="1199" spc="-8">
                <a:solidFill>
                  <a:srgbClr val="F4ECCD"/>
                </a:solidFill>
                <a:latin typeface="Raleway Bold"/>
              </a:rPr>
              <a:t>Cumbre del Desafío</a:t>
            </a:r>
            <a:r>
              <a:rPr lang="en-US" sz="1199" spc="-8">
                <a:solidFill>
                  <a:srgbClr val="FFFFFF"/>
                </a:solidFill>
                <a:latin typeface="Raleway Bold"/>
              </a:rPr>
              <a:t>", se encuentra un antiguo altar. Aquellos lleguen a él, despertarán sus Talentos Competitivos. Cada talento es único, desde la capacidad de prever soluciones antes que los demás hasta la habilidad de adaptarse rápidamente a situaciones cambiantes.</a:t>
            </a:r>
          </a:p>
        </p:txBody>
      </p:sp>
      <p:sp>
        <p:nvSpPr>
          <p:cNvPr name="TextBox 39" id="39"/>
          <p:cNvSpPr txBox="true"/>
          <p:nvPr/>
        </p:nvSpPr>
        <p:spPr>
          <a:xfrm rot="0">
            <a:off x="2469667" y="9780620"/>
            <a:ext cx="2694845" cy="726406"/>
          </a:xfrm>
          <a:prstGeom prst="rect">
            <a:avLst/>
          </a:prstGeom>
        </p:spPr>
        <p:txBody>
          <a:bodyPr anchor="t" rtlCol="false" tIns="0" lIns="0" bIns="0" rIns="0">
            <a:spAutoFit/>
          </a:bodyPr>
          <a:lstStyle/>
          <a:p>
            <a:pPr algn="ctr" marL="0" indent="0" lvl="1">
              <a:lnSpc>
                <a:spcPts val="1436"/>
              </a:lnSpc>
            </a:pPr>
            <a:r>
              <a:rPr lang="en-US" sz="1026" spc="25">
                <a:solidFill>
                  <a:srgbClr val="2F4052"/>
                </a:solidFill>
                <a:latin typeface="Raleway Bold"/>
              </a:rPr>
              <a:t>COMPUTACIONAL+: Plataforma de Recursos Educativos Abiertos de Pensamiento Computacional para colectivos de baja cualificación</a:t>
            </a:r>
          </a:p>
        </p:txBody>
      </p:sp>
      <p:sp>
        <p:nvSpPr>
          <p:cNvPr name="TextBox 40" id="40"/>
          <p:cNvSpPr txBox="true"/>
          <p:nvPr/>
        </p:nvSpPr>
        <p:spPr>
          <a:xfrm rot="0">
            <a:off x="82051" y="3185530"/>
            <a:ext cx="7379133" cy="293102"/>
          </a:xfrm>
          <a:prstGeom prst="rect">
            <a:avLst/>
          </a:prstGeom>
        </p:spPr>
        <p:txBody>
          <a:bodyPr anchor="t" rtlCol="false" tIns="0" lIns="0" bIns="0" rIns="0">
            <a:spAutoFit/>
          </a:bodyPr>
          <a:lstStyle/>
          <a:p>
            <a:pPr algn="ctr">
              <a:lnSpc>
                <a:spcPts val="2168"/>
              </a:lnSpc>
            </a:pPr>
            <a:r>
              <a:rPr lang="en-US" sz="2105" spc="155">
                <a:solidFill>
                  <a:srgbClr val="FFFFFF"/>
                </a:solidFill>
                <a:latin typeface="Raleway Bold"/>
              </a:rPr>
              <a:t>ACTIVIDAD 7. TRABAJANDO LOS SUPERPODERES</a:t>
            </a:r>
          </a:p>
        </p:txBody>
      </p:sp>
      <p:sp>
        <p:nvSpPr>
          <p:cNvPr name="TextBox 41" id="41"/>
          <p:cNvSpPr txBox="true"/>
          <p:nvPr/>
        </p:nvSpPr>
        <p:spPr>
          <a:xfrm rot="0">
            <a:off x="433569" y="3667962"/>
            <a:ext cx="6817682" cy="1344883"/>
          </a:xfrm>
          <a:prstGeom prst="rect">
            <a:avLst/>
          </a:prstGeom>
        </p:spPr>
        <p:txBody>
          <a:bodyPr anchor="t" rtlCol="false" tIns="0" lIns="0" bIns="0" rIns="0">
            <a:spAutoFit/>
          </a:bodyPr>
          <a:lstStyle/>
          <a:p>
            <a:pPr>
              <a:lnSpc>
                <a:spcPts val="2054"/>
              </a:lnSpc>
            </a:pPr>
            <a:r>
              <a:rPr lang="en-US" sz="1726" spc="43">
                <a:solidFill>
                  <a:srgbClr val="FFFFFF"/>
                </a:solidFill>
                <a:latin typeface="Raleway Bold"/>
              </a:rPr>
              <a:t>Objetivo:</a:t>
            </a:r>
          </a:p>
          <a:p>
            <a:pPr>
              <a:lnSpc>
                <a:spcPts val="1428"/>
              </a:lnSpc>
            </a:pPr>
            <a:r>
              <a:rPr lang="en-US" sz="1200">
                <a:solidFill>
                  <a:srgbClr val="394E63"/>
                </a:solidFill>
                <a:latin typeface="Raleway Bold"/>
              </a:rPr>
              <a:t>La actividad busca reflexionar sobre cómo las rutinas del pensamiento pueden abrir puertas a la comprensión profunda de situaciones y conceptos. Para ello se van a desarrollar Habilidades de Pensamiento Crítico, fomentando las habilidades de comunicación mediante la presentación y discusión de observaciones, reflexiones y preguntas entre los miembros del equipo, fomentando trabajar la descomposición, el reconocimiento de patrones y la abstracción, elementos fundamentales del pensamiento computacional.</a:t>
            </a:r>
          </a:p>
        </p:txBody>
      </p:sp>
      <p:sp>
        <p:nvSpPr>
          <p:cNvPr name="TextBox 42" id="42"/>
          <p:cNvSpPr txBox="true"/>
          <p:nvPr/>
        </p:nvSpPr>
        <p:spPr>
          <a:xfrm rot="0">
            <a:off x="433569" y="7311567"/>
            <a:ext cx="4995992" cy="2054214"/>
          </a:xfrm>
          <a:prstGeom prst="rect">
            <a:avLst/>
          </a:prstGeom>
        </p:spPr>
        <p:txBody>
          <a:bodyPr anchor="t" rtlCol="false" tIns="0" lIns="0" bIns="0" rIns="0">
            <a:spAutoFit/>
          </a:bodyPr>
          <a:lstStyle/>
          <a:p>
            <a:pPr>
              <a:lnSpc>
                <a:spcPts val="1440"/>
              </a:lnSpc>
            </a:pPr>
            <a:r>
              <a:rPr lang="en-US" sz="1200">
                <a:solidFill>
                  <a:srgbClr val="FFFFFF"/>
                </a:solidFill>
                <a:latin typeface="Raleway Bold"/>
              </a:rPr>
              <a:t>Vamos a trabajar por parejas y te vamos a lanzar una pregunta:</a:t>
            </a:r>
          </a:p>
          <a:p>
            <a:pPr>
              <a:lnSpc>
                <a:spcPts val="720"/>
              </a:lnSpc>
            </a:pPr>
          </a:p>
          <a:p>
            <a:pPr>
              <a:lnSpc>
                <a:spcPts val="1440"/>
              </a:lnSpc>
            </a:pPr>
            <a:r>
              <a:rPr lang="en-US" sz="1200">
                <a:solidFill>
                  <a:srgbClr val="F0EAD7"/>
                </a:solidFill>
                <a:latin typeface="Raleway Bold"/>
              </a:rPr>
              <a:t>¿Cuál es tu superpoder imaginario favorito y cómo lo usarías para hacer el mundo más divertido?</a:t>
            </a:r>
          </a:p>
          <a:p>
            <a:pPr>
              <a:lnSpc>
                <a:spcPts val="720"/>
              </a:lnSpc>
            </a:pPr>
          </a:p>
          <a:p>
            <a:pPr>
              <a:lnSpc>
                <a:spcPts val="1440"/>
              </a:lnSpc>
            </a:pPr>
            <a:r>
              <a:rPr lang="en-US" sz="1200">
                <a:solidFill>
                  <a:srgbClr val="FFFFFF"/>
                </a:solidFill>
                <a:latin typeface="Raleway Bold"/>
              </a:rPr>
              <a:t>Podéis compartir Tus respuestas con el grupo y formar equipos según similitudes con vuestros superpoderes imaginarios y las formas en que harían QUE el mundo sea más divertido. Esta pregunta no solo permitirá conocer las personalidades y la creatividad de los participantes, sino que también facilitará formar grupos basados en afinidades y enfoques similares.</a:t>
            </a:r>
          </a:p>
          <a:p>
            <a:pPr>
              <a:lnSpc>
                <a:spcPts val="719"/>
              </a:lnSpc>
            </a:pPr>
          </a:p>
          <a:p>
            <a:pPr marL="0" indent="0" lvl="1">
              <a:lnSpc>
                <a:spcPts val="1440"/>
              </a:lnSpc>
            </a:pPr>
            <a:r>
              <a:rPr lang="en-US" sz="1200">
                <a:solidFill>
                  <a:srgbClr val="FFFFFF"/>
                </a:solidFill>
                <a:latin typeface="Raleway Bold"/>
              </a:rPr>
              <a:t>Y ya sabes, como siempre el límite es tu propia imaginación.</a:t>
            </a:r>
          </a:p>
        </p:txBody>
      </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8382" y="-180000"/>
            <a:ext cx="7568382" cy="4268620"/>
          </a:xfrm>
          <a:custGeom>
            <a:avLst/>
            <a:gdLst/>
            <a:ahLst/>
            <a:cxnLst/>
            <a:rect r="r" b="b" t="t" l="l"/>
            <a:pathLst>
              <a:path h="4268620" w="7568382">
                <a:moveTo>
                  <a:pt x="0" y="0"/>
                </a:moveTo>
                <a:lnTo>
                  <a:pt x="7568382" y="0"/>
                </a:lnTo>
                <a:lnTo>
                  <a:pt x="7568382" y="4268620"/>
                </a:lnTo>
                <a:lnTo>
                  <a:pt x="0" y="4268620"/>
                </a:lnTo>
                <a:lnTo>
                  <a:pt x="0" y="0"/>
                </a:lnTo>
                <a:close/>
              </a:path>
            </a:pathLst>
          </a:custGeom>
          <a:blipFill>
            <a:blip r:embed="rId2"/>
            <a:stretch>
              <a:fillRect l="0" t="-13737" r="0" b="-63564"/>
            </a:stretch>
          </a:blipFill>
        </p:spPr>
      </p:sp>
      <p:grpSp>
        <p:nvGrpSpPr>
          <p:cNvPr name="Group 3" id="3"/>
          <p:cNvGrpSpPr/>
          <p:nvPr/>
        </p:nvGrpSpPr>
        <p:grpSpPr>
          <a:xfrm rot="0">
            <a:off x="-61785" y="4155595"/>
            <a:ext cx="7683569" cy="5409220"/>
            <a:chOff x="0" y="0"/>
            <a:chExt cx="3526543" cy="2482680"/>
          </a:xfrm>
        </p:grpSpPr>
        <p:sp>
          <p:nvSpPr>
            <p:cNvPr name="Freeform 4" id="4"/>
            <p:cNvSpPr/>
            <p:nvPr/>
          </p:nvSpPr>
          <p:spPr>
            <a:xfrm flipH="false" flipV="false" rot="0">
              <a:off x="0" y="0"/>
              <a:ext cx="3526543" cy="2482680"/>
            </a:xfrm>
            <a:custGeom>
              <a:avLst/>
              <a:gdLst/>
              <a:ahLst/>
              <a:cxnLst/>
              <a:rect r="r" b="b" t="t" l="l"/>
              <a:pathLst>
                <a:path h="2482680" w="3526543">
                  <a:moveTo>
                    <a:pt x="0" y="0"/>
                  </a:moveTo>
                  <a:lnTo>
                    <a:pt x="3526543" y="0"/>
                  </a:lnTo>
                  <a:lnTo>
                    <a:pt x="3526543" y="2482680"/>
                  </a:lnTo>
                  <a:lnTo>
                    <a:pt x="0" y="2482680"/>
                  </a:lnTo>
                  <a:close/>
                </a:path>
              </a:pathLst>
            </a:custGeom>
            <a:solidFill>
              <a:srgbClr val="4EA849"/>
            </a:solidFill>
            <a:ln w="19050" cap="sq">
              <a:solidFill>
                <a:srgbClr val="FFFFFF"/>
              </a:solidFill>
              <a:prstDash val="solid"/>
              <a:miter/>
            </a:ln>
          </p:spPr>
        </p:sp>
        <p:sp>
          <p:nvSpPr>
            <p:cNvPr name="TextBox 5" id="5"/>
            <p:cNvSpPr txBox="true"/>
            <p:nvPr/>
          </p:nvSpPr>
          <p:spPr>
            <a:xfrm>
              <a:off x="0" y="-28575"/>
              <a:ext cx="3526543" cy="2511255"/>
            </a:xfrm>
            <a:prstGeom prst="rect">
              <a:avLst/>
            </a:prstGeom>
          </p:spPr>
          <p:txBody>
            <a:bodyPr anchor="ctr" rtlCol="false" tIns="26030" lIns="26030" bIns="26030" rIns="26030"/>
            <a:lstStyle/>
            <a:p>
              <a:pPr algn="ctr">
                <a:lnSpc>
                  <a:spcPts val="1424"/>
                </a:lnSpc>
              </a:pPr>
            </a:p>
          </p:txBody>
        </p:sp>
      </p:grpSp>
      <p:sp>
        <p:nvSpPr>
          <p:cNvPr name="Freeform 6" id="6"/>
          <p:cNvSpPr/>
          <p:nvPr/>
        </p:nvSpPr>
        <p:spPr>
          <a:xfrm flipH="false" flipV="false" rot="0">
            <a:off x="5540741" y="9716706"/>
            <a:ext cx="1624564" cy="771482"/>
          </a:xfrm>
          <a:custGeom>
            <a:avLst/>
            <a:gdLst/>
            <a:ahLst/>
            <a:cxnLst/>
            <a:rect r="r" b="b" t="t" l="l"/>
            <a:pathLst>
              <a:path h="771482" w="1624564">
                <a:moveTo>
                  <a:pt x="0" y="0"/>
                </a:moveTo>
                <a:lnTo>
                  <a:pt x="1624564" y="0"/>
                </a:lnTo>
                <a:lnTo>
                  <a:pt x="1624564" y="771482"/>
                </a:lnTo>
                <a:lnTo>
                  <a:pt x="0" y="771482"/>
                </a:lnTo>
                <a:lnTo>
                  <a:pt x="0" y="0"/>
                </a:lnTo>
                <a:close/>
              </a:path>
            </a:pathLst>
          </a:custGeom>
          <a:blipFill>
            <a:blip r:embed="rId3"/>
            <a:stretch>
              <a:fillRect l="0" t="0" r="0" b="0"/>
            </a:stretch>
          </a:blipFill>
        </p:spPr>
      </p:sp>
      <p:sp>
        <p:nvSpPr>
          <p:cNvPr name="Freeform 7" id="7"/>
          <p:cNvSpPr/>
          <p:nvPr/>
        </p:nvSpPr>
        <p:spPr>
          <a:xfrm flipH="false" flipV="false" rot="0">
            <a:off x="433569" y="9766431"/>
            <a:ext cx="1671166" cy="783359"/>
          </a:xfrm>
          <a:custGeom>
            <a:avLst/>
            <a:gdLst/>
            <a:ahLst/>
            <a:cxnLst/>
            <a:rect r="r" b="b" t="t" l="l"/>
            <a:pathLst>
              <a:path h="783359" w="1671166">
                <a:moveTo>
                  <a:pt x="0" y="0"/>
                </a:moveTo>
                <a:lnTo>
                  <a:pt x="1671166" y="0"/>
                </a:lnTo>
                <a:lnTo>
                  <a:pt x="1671166" y="783359"/>
                </a:lnTo>
                <a:lnTo>
                  <a:pt x="0" y="783359"/>
                </a:lnTo>
                <a:lnTo>
                  <a:pt x="0" y="0"/>
                </a:lnTo>
                <a:close/>
              </a:path>
            </a:pathLst>
          </a:custGeom>
          <a:blipFill>
            <a:blip r:embed="rId4"/>
            <a:stretch>
              <a:fillRect l="0" t="0" r="0" b="0"/>
            </a:stretch>
          </a:blipFill>
        </p:spPr>
      </p:sp>
      <p:grpSp>
        <p:nvGrpSpPr>
          <p:cNvPr name="Group 8" id="8"/>
          <p:cNvGrpSpPr/>
          <p:nvPr/>
        </p:nvGrpSpPr>
        <p:grpSpPr>
          <a:xfrm rot="0">
            <a:off x="1303020" y="439103"/>
            <a:ext cx="94298" cy="92392"/>
            <a:chOff x="0" y="0"/>
            <a:chExt cx="125730" cy="123190"/>
          </a:xfrm>
        </p:grpSpPr>
        <p:sp>
          <p:nvSpPr>
            <p:cNvPr name="Freeform 9" id="9"/>
            <p:cNvSpPr/>
            <p:nvPr/>
          </p:nvSpPr>
          <p:spPr>
            <a:xfrm flipH="false" flipV="false" rot="0">
              <a:off x="48260" y="48260"/>
              <a:ext cx="25400" cy="26670"/>
            </a:xfrm>
            <a:custGeom>
              <a:avLst/>
              <a:gdLst/>
              <a:ahLst/>
              <a:cxnLst/>
              <a:rect r="r" b="b" t="t" l="l"/>
              <a:pathLst>
                <a:path h="26670" w="25400">
                  <a:moveTo>
                    <a:pt x="25400" y="8890"/>
                  </a:moveTo>
                  <a:cubicBezTo>
                    <a:pt x="15240" y="26670"/>
                    <a:pt x="5080" y="22860"/>
                    <a:pt x="2540" y="19050"/>
                  </a:cubicBezTo>
                  <a:cubicBezTo>
                    <a:pt x="0" y="15240"/>
                    <a:pt x="2540" y="5080"/>
                    <a:pt x="6350" y="2540"/>
                  </a:cubicBezTo>
                  <a:cubicBezTo>
                    <a:pt x="8890" y="0"/>
                    <a:pt x="22860" y="3810"/>
                    <a:pt x="22860" y="3810"/>
                  </a:cubicBezTo>
                </a:path>
              </a:pathLst>
            </a:custGeom>
            <a:solidFill>
              <a:srgbClr val="0571D3"/>
            </a:solidFill>
            <a:ln cap="sq">
              <a:noFill/>
              <a:prstDash val="solid"/>
              <a:miter/>
            </a:ln>
          </p:spPr>
        </p:sp>
      </p:grpSp>
      <p:grpSp>
        <p:nvGrpSpPr>
          <p:cNvPr name="Group 10" id="10"/>
          <p:cNvGrpSpPr/>
          <p:nvPr/>
        </p:nvGrpSpPr>
        <p:grpSpPr>
          <a:xfrm rot="0">
            <a:off x="2951798" y="379095"/>
            <a:ext cx="128588" cy="124777"/>
            <a:chOff x="0" y="0"/>
            <a:chExt cx="171450" cy="166370"/>
          </a:xfrm>
        </p:grpSpPr>
        <p:sp>
          <p:nvSpPr>
            <p:cNvPr name="Freeform 11" id="11"/>
            <p:cNvSpPr/>
            <p:nvPr/>
          </p:nvSpPr>
          <p:spPr>
            <a:xfrm flipH="false" flipV="false" rot="0">
              <a:off x="44450" y="43180"/>
              <a:ext cx="74930" cy="77470"/>
            </a:xfrm>
            <a:custGeom>
              <a:avLst/>
              <a:gdLst/>
              <a:ahLst/>
              <a:cxnLst/>
              <a:rect r="r" b="b" t="t" l="l"/>
              <a:pathLst>
                <a:path h="77470" w="74930">
                  <a:moveTo>
                    <a:pt x="74930" y="25400"/>
                  </a:moveTo>
                  <a:cubicBezTo>
                    <a:pt x="43180" y="77470"/>
                    <a:pt x="12700" y="67310"/>
                    <a:pt x="6350" y="57150"/>
                  </a:cubicBezTo>
                  <a:cubicBezTo>
                    <a:pt x="0" y="45720"/>
                    <a:pt x="5080" y="15240"/>
                    <a:pt x="15240" y="7620"/>
                  </a:cubicBezTo>
                  <a:cubicBezTo>
                    <a:pt x="25400" y="0"/>
                    <a:pt x="66040" y="10160"/>
                    <a:pt x="66040" y="10160"/>
                  </a:cubicBezTo>
                </a:path>
              </a:pathLst>
            </a:custGeom>
            <a:solidFill>
              <a:srgbClr val="E7191F"/>
            </a:solidFill>
            <a:ln cap="sq">
              <a:noFill/>
              <a:prstDash val="solid"/>
              <a:miter/>
            </a:ln>
          </p:spPr>
        </p:sp>
      </p:grpSp>
      <p:grpSp>
        <p:nvGrpSpPr>
          <p:cNvPr name="Group 12" id="12"/>
          <p:cNvGrpSpPr/>
          <p:nvPr/>
        </p:nvGrpSpPr>
        <p:grpSpPr>
          <a:xfrm rot="0">
            <a:off x="3043238" y="270510"/>
            <a:ext cx="128588" cy="124777"/>
            <a:chOff x="0" y="0"/>
            <a:chExt cx="171450" cy="166370"/>
          </a:xfrm>
        </p:grpSpPr>
        <p:sp>
          <p:nvSpPr>
            <p:cNvPr name="Freeform 13" id="13"/>
            <p:cNvSpPr/>
            <p:nvPr/>
          </p:nvSpPr>
          <p:spPr>
            <a:xfrm flipH="false" flipV="false" rot="0">
              <a:off x="44450" y="41910"/>
              <a:ext cx="76200" cy="78740"/>
            </a:xfrm>
            <a:custGeom>
              <a:avLst/>
              <a:gdLst/>
              <a:ahLst/>
              <a:cxnLst/>
              <a:rect r="r" b="b" t="t" l="l"/>
              <a:pathLst>
                <a:path h="78740" w="76200">
                  <a:moveTo>
                    <a:pt x="76200" y="26670"/>
                  </a:moveTo>
                  <a:cubicBezTo>
                    <a:pt x="43180" y="78740"/>
                    <a:pt x="13970" y="68580"/>
                    <a:pt x="6350" y="58420"/>
                  </a:cubicBezTo>
                  <a:cubicBezTo>
                    <a:pt x="0" y="46990"/>
                    <a:pt x="6350" y="16510"/>
                    <a:pt x="16510" y="8890"/>
                  </a:cubicBezTo>
                  <a:cubicBezTo>
                    <a:pt x="25400" y="0"/>
                    <a:pt x="66040" y="11430"/>
                    <a:pt x="66040" y="11430"/>
                  </a:cubicBezTo>
                </a:path>
              </a:pathLst>
            </a:custGeom>
            <a:solidFill>
              <a:srgbClr val="E7191F"/>
            </a:solidFill>
            <a:ln cap="sq">
              <a:noFill/>
              <a:prstDash val="solid"/>
              <a:miter/>
            </a:ln>
          </p:spPr>
        </p:sp>
      </p:grpSp>
      <p:grpSp>
        <p:nvGrpSpPr>
          <p:cNvPr name="Group 14" id="14"/>
          <p:cNvGrpSpPr/>
          <p:nvPr/>
        </p:nvGrpSpPr>
        <p:grpSpPr>
          <a:xfrm rot="0">
            <a:off x="2563259" y="0"/>
            <a:ext cx="2257536" cy="970483"/>
            <a:chOff x="0" y="0"/>
            <a:chExt cx="3010048" cy="1293977"/>
          </a:xfrm>
        </p:grpSpPr>
        <p:grpSp>
          <p:nvGrpSpPr>
            <p:cNvPr name="Group 15" id="15"/>
            <p:cNvGrpSpPr/>
            <p:nvPr/>
          </p:nvGrpSpPr>
          <p:grpSpPr>
            <a:xfrm rot="0">
              <a:off x="0" y="0"/>
              <a:ext cx="3010048" cy="1293977"/>
              <a:chOff x="0" y="0"/>
              <a:chExt cx="809050" cy="347799"/>
            </a:xfrm>
          </p:grpSpPr>
          <p:sp>
            <p:nvSpPr>
              <p:cNvPr name="Freeform 16" id="16"/>
              <p:cNvSpPr/>
              <p:nvPr/>
            </p:nvSpPr>
            <p:spPr>
              <a:xfrm flipH="false" flipV="false" rot="0">
                <a:off x="0" y="0"/>
                <a:ext cx="809050" cy="347799"/>
              </a:xfrm>
              <a:custGeom>
                <a:avLst/>
                <a:gdLst/>
                <a:ahLst/>
                <a:cxnLst/>
                <a:rect r="r" b="b" t="t" l="l"/>
                <a:pathLst>
                  <a:path h="347799" w="809050">
                    <a:moveTo>
                      <a:pt x="0" y="0"/>
                    </a:moveTo>
                    <a:lnTo>
                      <a:pt x="809050" y="0"/>
                    </a:lnTo>
                    <a:lnTo>
                      <a:pt x="809050" y="347799"/>
                    </a:lnTo>
                    <a:lnTo>
                      <a:pt x="0" y="347799"/>
                    </a:lnTo>
                    <a:close/>
                  </a:path>
                </a:pathLst>
              </a:custGeom>
              <a:gradFill rotWithShape="true">
                <a:gsLst>
                  <a:gs pos="0">
                    <a:srgbClr val="FF3131">
                      <a:alpha val="100000"/>
                    </a:srgbClr>
                  </a:gs>
                  <a:gs pos="100000">
                    <a:srgbClr val="FF914D">
                      <a:alpha val="100000"/>
                    </a:srgbClr>
                  </a:gs>
                </a:gsLst>
                <a:lin ang="0"/>
              </a:gradFill>
            </p:spPr>
          </p:sp>
          <p:sp>
            <p:nvSpPr>
              <p:cNvPr name="TextBox 17" id="17"/>
              <p:cNvSpPr txBox="true"/>
              <p:nvPr/>
            </p:nvSpPr>
            <p:spPr>
              <a:xfrm>
                <a:off x="0" y="-38100"/>
                <a:ext cx="809050" cy="385899"/>
              </a:xfrm>
              <a:prstGeom prst="rect">
                <a:avLst/>
              </a:prstGeom>
            </p:spPr>
            <p:txBody>
              <a:bodyPr anchor="ctr" rtlCol="false" tIns="50800" lIns="50800" bIns="50800" rIns="50800"/>
              <a:lstStyle/>
              <a:p>
                <a:pPr algn="ctr">
                  <a:lnSpc>
                    <a:spcPts val="1800"/>
                  </a:lnSpc>
                </a:pPr>
              </a:p>
            </p:txBody>
          </p:sp>
        </p:grpSp>
        <p:sp>
          <p:nvSpPr>
            <p:cNvPr name="TextBox 18" id="18"/>
            <p:cNvSpPr txBox="true"/>
            <p:nvPr/>
          </p:nvSpPr>
          <p:spPr>
            <a:xfrm rot="0">
              <a:off x="1059721" y="69277"/>
              <a:ext cx="904557" cy="556681"/>
            </a:xfrm>
            <a:prstGeom prst="rect">
              <a:avLst/>
            </a:prstGeom>
          </p:spPr>
          <p:txBody>
            <a:bodyPr anchor="t" rtlCol="false" tIns="0" lIns="0" bIns="0" rIns="0">
              <a:spAutoFit/>
            </a:bodyPr>
            <a:lstStyle/>
            <a:p>
              <a:pPr algn="ctr" marL="0" indent="0" lvl="0">
                <a:lnSpc>
                  <a:spcPts val="3500"/>
                </a:lnSpc>
                <a:spcBef>
                  <a:spcPct val="0"/>
                </a:spcBef>
              </a:pPr>
              <a:r>
                <a:rPr lang="en-US" sz="2500">
                  <a:solidFill>
                    <a:srgbClr val="FFFFFF"/>
                  </a:solidFill>
                  <a:latin typeface="Open Sans Bold"/>
                </a:rPr>
                <a:t>ISLA</a:t>
              </a:r>
            </a:p>
          </p:txBody>
        </p:sp>
        <p:sp>
          <p:nvSpPr>
            <p:cNvPr name="TextBox 19" id="19"/>
            <p:cNvSpPr txBox="true"/>
            <p:nvPr/>
          </p:nvSpPr>
          <p:spPr>
            <a:xfrm rot="0">
              <a:off x="108024" y="599363"/>
              <a:ext cx="2794000" cy="503129"/>
            </a:xfrm>
            <a:prstGeom prst="rect">
              <a:avLst/>
            </a:prstGeom>
          </p:spPr>
          <p:txBody>
            <a:bodyPr anchor="t" rtlCol="false" tIns="0" lIns="0" bIns="0" rIns="0">
              <a:spAutoFit/>
            </a:bodyPr>
            <a:lstStyle/>
            <a:p>
              <a:pPr algn="ctr" marL="0" indent="0" lvl="0">
                <a:lnSpc>
                  <a:spcPts val="3220"/>
                </a:lnSpc>
                <a:spcBef>
                  <a:spcPct val="0"/>
                </a:spcBef>
              </a:pPr>
              <a:r>
                <a:rPr lang="en-US" sz="2300">
                  <a:solidFill>
                    <a:srgbClr val="FFFFFF"/>
                  </a:solidFill>
                  <a:latin typeface="Open Sans Bold"/>
                </a:rPr>
                <a:t>COMPETENCIA</a:t>
              </a:r>
            </a:p>
          </p:txBody>
        </p:sp>
      </p:grpSp>
      <p:grpSp>
        <p:nvGrpSpPr>
          <p:cNvPr name="Group 20" id="20"/>
          <p:cNvGrpSpPr/>
          <p:nvPr/>
        </p:nvGrpSpPr>
        <p:grpSpPr>
          <a:xfrm rot="0">
            <a:off x="0" y="3102110"/>
            <a:ext cx="7560000" cy="440891"/>
            <a:chOff x="0" y="0"/>
            <a:chExt cx="2709333" cy="158005"/>
          </a:xfrm>
        </p:grpSpPr>
        <p:sp>
          <p:nvSpPr>
            <p:cNvPr name="Freeform 21" id="21"/>
            <p:cNvSpPr/>
            <p:nvPr/>
          </p:nvSpPr>
          <p:spPr>
            <a:xfrm flipH="false" flipV="false" rot="0">
              <a:off x="0" y="0"/>
              <a:ext cx="2709333" cy="158005"/>
            </a:xfrm>
            <a:custGeom>
              <a:avLst/>
              <a:gdLst/>
              <a:ahLst/>
              <a:cxnLst/>
              <a:rect r="r" b="b" t="t" l="l"/>
              <a:pathLst>
                <a:path h="158005" w="2709333">
                  <a:moveTo>
                    <a:pt x="0" y="0"/>
                  </a:moveTo>
                  <a:lnTo>
                    <a:pt x="2709333" y="0"/>
                  </a:lnTo>
                  <a:lnTo>
                    <a:pt x="2709333" y="158005"/>
                  </a:lnTo>
                  <a:lnTo>
                    <a:pt x="0" y="158005"/>
                  </a:lnTo>
                  <a:close/>
                </a:path>
              </a:pathLst>
            </a:custGeom>
            <a:solidFill>
              <a:srgbClr val="4EA849"/>
            </a:solidFill>
          </p:spPr>
        </p:sp>
        <p:sp>
          <p:nvSpPr>
            <p:cNvPr name="TextBox 22" id="22"/>
            <p:cNvSpPr txBox="true"/>
            <p:nvPr/>
          </p:nvSpPr>
          <p:spPr>
            <a:xfrm>
              <a:off x="0" y="-38100"/>
              <a:ext cx="2709333" cy="196105"/>
            </a:xfrm>
            <a:prstGeom prst="rect">
              <a:avLst/>
            </a:prstGeom>
          </p:spPr>
          <p:txBody>
            <a:bodyPr anchor="ctr" rtlCol="false" tIns="50800" lIns="50800" bIns="50800" rIns="50800"/>
            <a:lstStyle/>
            <a:p>
              <a:pPr algn="ctr">
                <a:lnSpc>
                  <a:spcPts val="1800"/>
                </a:lnSpc>
              </a:pPr>
            </a:p>
          </p:txBody>
        </p:sp>
      </p:grpSp>
      <p:grpSp>
        <p:nvGrpSpPr>
          <p:cNvPr name="Group 23" id="23"/>
          <p:cNvGrpSpPr/>
          <p:nvPr/>
        </p:nvGrpSpPr>
        <p:grpSpPr>
          <a:xfrm rot="0">
            <a:off x="0" y="3543001"/>
            <a:ext cx="7560000" cy="735130"/>
            <a:chOff x="0" y="0"/>
            <a:chExt cx="2709333" cy="263454"/>
          </a:xfrm>
        </p:grpSpPr>
        <p:sp>
          <p:nvSpPr>
            <p:cNvPr name="Freeform 24" id="24"/>
            <p:cNvSpPr/>
            <p:nvPr/>
          </p:nvSpPr>
          <p:spPr>
            <a:xfrm flipH="false" flipV="false" rot="0">
              <a:off x="0" y="0"/>
              <a:ext cx="2709333" cy="263454"/>
            </a:xfrm>
            <a:custGeom>
              <a:avLst/>
              <a:gdLst/>
              <a:ahLst/>
              <a:cxnLst/>
              <a:rect r="r" b="b" t="t" l="l"/>
              <a:pathLst>
                <a:path h="263454" w="2709333">
                  <a:moveTo>
                    <a:pt x="0" y="0"/>
                  </a:moveTo>
                  <a:lnTo>
                    <a:pt x="2709333" y="0"/>
                  </a:lnTo>
                  <a:lnTo>
                    <a:pt x="2709333" y="263454"/>
                  </a:lnTo>
                  <a:lnTo>
                    <a:pt x="0" y="263454"/>
                  </a:lnTo>
                  <a:close/>
                </a:path>
              </a:pathLst>
            </a:custGeom>
            <a:solidFill>
              <a:srgbClr val="A0C478"/>
            </a:solidFill>
          </p:spPr>
        </p:sp>
        <p:sp>
          <p:nvSpPr>
            <p:cNvPr name="TextBox 25" id="25"/>
            <p:cNvSpPr txBox="true"/>
            <p:nvPr/>
          </p:nvSpPr>
          <p:spPr>
            <a:xfrm>
              <a:off x="0" y="-38100"/>
              <a:ext cx="2709333" cy="301554"/>
            </a:xfrm>
            <a:prstGeom prst="rect">
              <a:avLst/>
            </a:prstGeom>
          </p:spPr>
          <p:txBody>
            <a:bodyPr anchor="ctr" rtlCol="false" tIns="50800" lIns="50800" bIns="50800" rIns="50800"/>
            <a:lstStyle/>
            <a:p>
              <a:pPr algn="ctr">
                <a:lnSpc>
                  <a:spcPts val="1800"/>
                </a:lnSpc>
              </a:pPr>
            </a:p>
          </p:txBody>
        </p:sp>
      </p:grpSp>
      <p:grpSp>
        <p:nvGrpSpPr>
          <p:cNvPr name="Group 26" id="26"/>
          <p:cNvGrpSpPr/>
          <p:nvPr/>
        </p:nvGrpSpPr>
        <p:grpSpPr>
          <a:xfrm rot="0">
            <a:off x="6747718" y="26762"/>
            <a:ext cx="712810" cy="978602"/>
            <a:chOff x="0" y="0"/>
            <a:chExt cx="950414" cy="1304802"/>
          </a:xfrm>
        </p:grpSpPr>
        <p:grpSp>
          <p:nvGrpSpPr>
            <p:cNvPr name="Group 27" id="27"/>
            <p:cNvGrpSpPr/>
            <p:nvPr/>
          </p:nvGrpSpPr>
          <p:grpSpPr>
            <a:xfrm rot="0">
              <a:off x="0" y="0"/>
              <a:ext cx="950414" cy="950414"/>
              <a:chOff x="0" y="0"/>
              <a:chExt cx="812800" cy="812800"/>
            </a:xfrm>
          </p:grpSpPr>
          <p:sp>
            <p:nvSpPr>
              <p:cNvPr name="Freeform 28" id="28"/>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4ECCD"/>
              </a:solidFill>
            </p:spPr>
          </p:sp>
          <p:sp>
            <p:nvSpPr>
              <p:cNvPr name="TextBox 29" id="29"/>
              <p:cNvSpPr txBox="true"/>
              <p:nvPr/>
            </p:nvSpPr>
            <p:spPr>
              <a:xfrm>
                <a:off x="76200" y="38100"/>
                <a:ext cx="660400" cy="698500"/>
              </a:xfrm>
              <a:prstGeom prst="rect">
                <a:avLst/>
              </a:prstGeom>
            </p:spPr>
            <p:txBody>
              <a:bodyPr anchor="ctr" rtlCol="false" tIns="50800" lIns="50800" bIns="50800" rIns="50800"/>
              <a:lstStyle/>
              <a:p>
                <a:pPr algn="ctr">
                  <a:lnSpc>
                    <a:spcPts val="1800"/>
                  </a:lnSpc>
                </a:pPr>
              </a:p>
            </p:txBody>
          </p:sp>
        </p:grpSp>
        <p:sp>
          <p:nvSpPr>
            <p:cNvPr name="Freeform 30" id="30"/>
            <p:cNvSpPr/>
            <p:nvPr/>
          </p:nvSpPr>
          <p:spPr>
            <a:xfrm flipH="false" flipV="false" rot="0">
              <a:off x="0" y="53280"/>
              <a:ext cx="738398" cy="1251522"/>
            </a:xfrm>
            <a:custGeom>
              <a:avLst/>
              <a:gdLst/>
              <a:ahLst/>
              <a:cxnLst/>
              <a:rect r="r" b="b" t="t" l="l"/>
              <a:pathLst>
                <a:path h="1251522" w="738398">
                  <a:moveTo>
                    <a:pt x="0" y="0"/>
                  </a:moveTo>
                  <a:lnTo>
                    <a:pt x="738398" y="0"/>
                  </a:lnTo>
                  <a:lnTo>
                    <a:pt x="738398" y="1251522"/>
                  </a:lnTo>
                  <a:lnTo>
                    <a:pt x="0" y="1251522"/>
                  </a:lnTo>
                  <a:lnTo>
                    <a:pt x="0" y="0"/>
                  </a:lnTo>
                  <a:close/>
                </a:path>
              </a:pathLst>
            </a:custGeom>
            <a:blipFill>
              <a:blip r:embed="rId5"/>
              <a:stretch>
                <a:fillRect l="0" t="0" r="0" b="0"/>
              </a:stretch>
            </a:blipFill>
          </p:spPr>
        </p:sp>
      </p:grpSp>
      <p:grpSp>
        <p:nvGrpSpPr>
          <p:cNvPr name="Group 31" id="31"/>
          <p:cNvGrpSpPr/>
          <p:nvPr/>
        </p:nvGrpSpPr>
        <p:grpSpPr>
          <a:xfrm rot="0">
            <a:off x="5982845" y="42194"/>
            <a:ext cx="712810" cy="978602"/>
            <a:chOff x="0" y="0"/>
            <a:chExt cx="950414" cy="1304802"/>
          </a:xfrm>
        </p:grpSpPr>
        <p:grpSp>
          <p:nvGrpSpPr>
            <p:cNvPr name="Group 32" id="32"/>
            <p:cNvGrpSpPr/>
            <p:nvPr/>
          </p:nvGrpSpPr>
          <p:grpSpPr>
            <a:xfrm rot="0">
              <a:off x="0" y="0"/>
              <a:ext cx="950414" cy="950414"/>
              <a:chOff x="0" y="0"/>
              <a:chExt cx="812800" cy="812800"/>
            </a:xfrm>
          </p:grpSpPr>
          <p:sp>
            <p:nvSpPr>
              <p:cNvPr name="Freeform 33" id="33"/>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4ECCD"/>
              </a:solidFill>
            </p:spPr>
          </p:sp>
          <p:sp>
            <p:nvSpPr>
              <p:cNvPr name="TextBox 34" id="34"/>
              <p:cNvSpPr txBox="true"/>
              <p:nvPr/>
            </p:nvSpPr>
            <p:spPr>
              <a:xfrm>
                <a:off x="76200" y="38100"/>
                <a:ext cx="660400" cy="698500"/>
              </a:xfrm>
              <a:prstGeom prst="rect">
                <a:avLst/>
              </a:prstGeom>
            </p:spPr>
            <p:txBody>
              <a:bodyPr anchor="ctr" rtlCol="false" tIns="50800" lIns="50800" bIns="50800" rIns="50800"/>
              <a:lstStyle/>
              <a:p>
                <a:pPr algn="ctr">
                  <a:lnSpc>
                    <a:spcPts val="1800"/>
                  </a:lnSpc>
                </a:pPr>
              </a:p>
            </p:txBody>
          </p:sp>
        </p:grpSp>
        <p:sp>
          <p:nvSpPr>
            <p:cNvPr name="Freeform 35" id="35"/>
            <p:cNvSpPr/>
            <p:nvPr/>
          </p:nvSpPr>
          <p:spPr>
            <a:xfrm flipH="false" flipV="false" rot="0">
              <a:off x="0" y="53280"/>
              <a:ext cx="738398" cy="1251522"/>
            </a:xfrm>
            <a:custGeom>
              <a:avLst/>
              <a:gdLst/>
              <a:ahLst/>
              <a:cxnLst/>
              <a:rect r="r" b="b" t="t" l="l"/>
              <a:pathLst>
                <a:path h="1251522" w="738398">
                  <a:moveTo>
                    <a:pt x="0" y="0"/>
                  </a:moveTo>
                  <a:lnTo>
                    <a:pt x="738398" y="0"/>
                  </a:lnTo>
                  <a:lnTo>
                    <a:pt x="738398" y="1251522"/>
                  </a:lnTo>
                  <a:lnTo>
                    <a:pt x="0" y="1251522"/>
                  </a:lnTo>
                  <a:lnTo>
                    <a:pt x="0" y="0"/>
                  </a:lnTo>
                  <a:close/>
                </a:path>
              </a:pathLst>
            </a:custGeom>
            <a:blipFill>
              <a:blip r:embed="rId5"/>
              <a:stretch>
                <a:fillRect l="0" t="0" r="0" b="0"/>
              </a:stretch>
            </a:blipFill>
          </p:spPr>
        </p:sp>
      </p:grpSp>
      <p:grpSp>
        <p:nvGrpSpPr>
          <p:cNvPr name="Group 36" id="36"/>
          <p:cNvGrpSpPr/>
          <p:nvPr/>
        </p:nvGrpSpPr>
        <p:grpSpPr>
          <a:xfrm rot="0">
            <a:off x="1787748" y="7660136"/>
            <a:ext cx="3984071" cy="1812984"/>
            <a:chOff x="0" y="0"/>
            <a:chExt cx="1427801" cy="649733"/>
          </a:xfrm>
        </p:grpSpPr>
        <p:sp>
          <p:nvSpPr>
            <p:cNvPr name="Freeform 37" id="37"/>
            <p:cNvSpPr/>
            <p:nvPr/>
          </p:nvSpPr>
          <p:spPr>
            <a:xfrm flipH="false" flipV="false" rot="0">
              <a:off x="0" y="0"/>
              <a:ext cx="1427801" cy="649732"/>
            </a:xfrm>
            <a:custGeom>
              <a:avLst/>
              <a:gdLst/>
              <a:ahLst/>
              <a:cxnLst/>
              <a:rect r="r" b="b" t="t" l="l"/>
              <a:pathLst>
                <a:path h="649732" w="1427801">
                  <a:moveTo>
                    <a:pt x="71899" y="0"/>
                  </a:moveTo>
                  <a:lnTo>
                    <a:pt x="1355902" y="0"/>
                  </a:lnTo>
                  <a:cubicBezTo>
                    <a:pt x="1395611" y="0"/>
                    <a:pt x="1427801" y="32190"/>
                    <a:pt x="1427801" y="71899"/>
                  </a:cubicBezTo>
                  <a:lnTo>
                    <a:pt x="1427801" y="577833"/>
                  </a:lnTo>
                  <a:cubicBezTo>
                    <a:pt x="1427801" y="617542"/>
                    <a:pt x="1395611" y="649732"/>
                    <a:pt x="1355902" y="649732"/>
                  </a:cubicBezTo>
                  <a:lnTo>
                    <a:pt x="71899" y="649732"/>
                  </a:lnTo>
                  <a:cubicBezTo>
                    <a:pt x="32190" y="649732"/>
                    <a:pt x="0" y="617542"/>
                    <a:pt x="0" y="577833"/>
                  </a:cubicBezTo>
                  <a:lnTo>
                    <a:pt x="0" y="71899"/>
                  </a:lnTo>
                  <a:cubicBezTo>
                    <a:pt x="0" y="32190"/>
                    <a:pt x="32190" y="0"/>
                    <a:pt x="71899" y="0"/>
                  </a:cubicBezTo>
                  <a:close/>
                </a:path>
              </a:pathLst>
            </a:custGeom>
            <a:solidFill>
              <a:srgbClr val="FFFFFF"/>
            </a:solidFill>
          </p:spPr>
        </p:sp>
        <p:sp>
          <p:nvSpPr>
            <p:cNvPr name="TextBox 38" id="38"/>
            <p:cNvSpPr txBox="true"/>
            <p:nvPr/>
          </p:nvSpPr>
          <p:spPr>
            <a:xfrm>
              <a:off x="0" y="-38100"/>
              <a:ext cx="1427801" cy="687833"/>
            </a:xfrm>
            <a:prstGeom prst="rect">
              <a:avLst/>
            </a:prstGeom>
          </p:spPr>
          <p:txBody>
            <a:bodyPr anchor="ctr" rtlCol="false" tIns="50800" lIns="50800" bIns="50800" rIns="50800"/>
            <a:lstStyle/>
            <a:p>
              <a:pPr algn="ctr">
                <a:lnSpc>
                  <a:spcPts val="1800"/>
                </a:lnSpc>
              </a:pPr>
            </a:p>
          </p:txBody>
        </p:sp>
      </p:grpSp>
      <p:sp>
        <p:nvSpPr>
          <p:cNvPr name="Freeform 39" id="39"/>
          <p:cNvSpPr/>
          <p:nvPr/>
        </p:nvSpPr>
        <p:spPr>
          <a:xfrm flipH="false" flipV="false" rot="0">
            <a:off x="1890985" y="7769363"/>
            <a:ext cx="3778030" cy="1594530"/>
          </a:xfrm>
          <a:custGeom>
            <a:avLst/>
            <a:gdLst/>
            <a:ahLst/>
            <a:cxnLst/>
            <a:rect r="r" b="b" t="t" l="l"/>
            <a:pathLst>
              <a:path h="1594530" w="3778030">
                <a:moveTo>
                  <a:pt x="0" y="0"/>
                </a:moveTo>
                <a:lnTo>
                  <a:pt x="3778030" y="0"/>
                </a:lnTo>
                <a:lnTo>
                  <a:pt x="3778030" y="1594529"/>
                </a:lnTo>
                <a:lnTo>
                  <a:pt x="0" y="1594529"/>
                </a:lnTo>
                <a:lnTo>
                  <a:pt x="0" y="0"/>
                </a:lnTo>
                <a:close/>
              </a:path>
            </a:pathLst>
          </a:custGeom>
          <a:blipFill>
            <a:blip r:embed="rId6"/>
            <a:stretch>
              <a:fillRect l="0" t="0" r="0" b="0"/>
            </a:stretch>
          </a:blipFill>
        </p:spPr>
      </p:sp>
      <p:sp>
        <p:nvSpPr>
          <p:cNvPr name="TextBox 40" id="40"/>
          <p:cNvSpPr txBox="true"/>
          <p:nvPr/>
        </p:nvSpPr>
        <p:spPr>
          <a:xfrm rot="0">
            <a:off x="433569" y="4501473"/>
            <a:ext cx="6731736" cy="2882438"/>
          </a:xfrm>
          <a:prstGeom prst="rect">
            <a:avLst/>
          </a:prstGeom>
        </p:spPr>
        <p:txBody>
          <a:bodyPr anchor="t" rtlCol="false" tIns="0" lIns="0" bIns="0" rIns="0">
            <a:spAutoFit/>
          </a:bodyPr>
          <a:lstStyle/>
          <a:p>
            <a:pPr algn="l">
              <a:lnSpc>
                <a:spcPts val="2623"/>
              </a:lnSpc>
            </a:pPr>
            <a:r>
              <a:rPr lang="en-US" sz="1726" spc="43">
                <a:solidFill>
                  <a:srgbClr val="FFFFFF"/>
                </a:solidFill>
                <a:latin typeface="Raleway Bold"/>
              </a:rPr>
              <a:t>Actividad:</a:t>
            </a:r>
            <a:r>
              <a:rPr lang="en-US" sz="1726" spc="43">
                <a:solidFill>
                  <a:srgbClr val="FDC128"/>
                </a:solidFill>
                <a:latin typeface="Raleway Bold"/>
              </a:rPr>
              <a:t> </a:t>
            </a:r>
          </a:p>
          <a:p>
            <a:pPr algn="l">
              <a:lnSpc>
                <a:spcPts val="1728"/>
              </a:lnSpc>
            </a:pPr>
            <a:r>
              <a:rPr lang="en-US" sz="1200" spc="-8">
                <a:solidFill>
                  <a:srgbClr val="FFFFFF"/>
                </a:solidFill>
                <a:latin typeface="Raleway Bold"/>
              </a:rPr>
              <a:t>En Isla Competencia, existe una comunidad de nativos conocidos como los "</a:t>
            </a:r>
            <a:r>
              <a:rPr lang="en-US" sz="1200" spc="-8">
                <a:solidFill>
                  <a:srgbClr val="FFDAA9"/>
                </a:solidFill>
                <a:latin typeface="Raleway Bold"/>
              </a:rPr>
              <a:t>Artesanos de la Joya</a:t>
            </a:r>
            <a:r>
              <a:rPr lang="en-US" sz="1200" spc="-8">
                <a:solidFill>
                  <a:srgbClr val="FFFFFF"/>
                </a:solidFill>
                <a:latin typeface="Raleway Bold"/>
              </a:rPr>
              <a:t>". Estos talentosos profesionales han heredado de generación en generación, la antigua tradición de crear joyas únicas que reflejan la esencia misma de la isla. La peculiaridad es que estas joyas están hechas a partir de figuras geométricas de distintos colores.</a:t>
            </a:r>
          </a:p>
          <a:p>
            <a:pPr algn="l">
              <a:lnSpc>
                <a:spcPts val="1152"/>
              </a:lnSpc>
            </a:pPr>
          </a:p>
          <a:p>
            <a:pPr algn="l">
              <a:lnSpc>
                <a:spcPts val="1728"/>
              </a:lnSpc>
            </a:pPr>
            <a:r>
              <a:rPr lang="en-US" sz="1200" spc="-8">
                <a:solidFill>
                  <a:srgbClr val="FFFFFF"/>
                </a:solidFill>
                <a:latin typeface="Raleway Bold"/>
              </a:rPr>
              <a:t>Cada pieza es única y posee un significado especial. Por ello, los nativos creen que estas joyas no solo son ornamentos, sino amuletos que otorgan fuerza, protección y buena fortuna. </a:t>
            </a:r>
          </a:p>
          <a:p>
            <a:pPr algn="l">
              <a:lnSpc>
                <a:spcPts val="1151"/>
              </a:lnSpc>
            </a:pPr>
          </a:p>
          <a:p>
            <a:pPr algn="l">
              <a:lnSpc>
                <a:spcPts val="1728"/>
              </a:lnSpc>
            </a:pPr>
            <a:r>
              <a:rPr lang="en-US" sz="1200" spc="-8">
                <a:solidFill>
                  <a:srgbClr val="FFFFFF"/>
                </a:solidFill>
                <a:latin typeface="Raleway Bold"/>
              </a:rPr>
              <a:t>En Isla Competencia, el intercambio de estas joyas se considera un gesto de amistad y respeto, simbolizando la conexión entre las personas y la energía única de la isla.</a:t>
            </a:r>
          </a:p>
          <a:p>
            <a:pPr algn="l">
              <a:lnSpc>
                <a:spcPts val="1152"/>
              </a:lnSpc>
            </a:pPr>
          </a:p>
          <a:p>
            <a:pPr marL="0" indent="0" lvl="1">
              <a:lnSpc>
                <a:spcPts val="1728"/>
              </a:lnSpc>
            </a:pPr>
            <a:r>
              <a:rPr lang="en-US" sz="1200" spc="-8">
                <a:solidFill>
                  <a:srgbClr val="FFFFFF"/>
                </a:solidFill>
                <a:latin typeface="Raleway Bold"/>
              </a:rPr>
              <a:t>Una de las piezas que va a presentarse este año al Festival de la Joya se ha roto y necesitamos que nos ayudes a recrear como es su aspecto original.</a:t>
            </a:r>
          </a:p>
        </p:txBody>
      </p:sp>
      <p:sp>
        <p:nvSpPr>
          <p:cNvPr name="TextBox 41" id="41"/>
          <p:cNvSpPr txBox="true"/>
          <p:nvPr/>
        </p:nvSpPr>
        <p:spPr>
          <a:xfrm rot="0">
            <a:off x="2469667" y="9780620"/>
            <a:ext cx="2694845" cy="726406"/>
          </a:xfrm>
          <a:prstGeom prst="rect">
            <a:avLst/>
          </a:prstGeom>
        </p:spPr>
        <p:txBody>
          <a:bodyPr anchor="t" rtlCol="false" tIns="0" lIns="0" bIns="0" rIns="0">
            <a:spAutoFit/>
          </a:bodyPr>
          <a:lstStyle/>
          <a:p>
            <a:pPr algn="ctr" marL="0" indent="0" lvl="1">
              <a:lnSpc>
                <a:spcPts val="1436"/>
              </a:lnSpc>
            </a:pPr>
            <a:r>
              <a:rPr lang="en-US" sz="1026" spc="25">
                <a:solidFill>
                  <a:srgbClr val="2F4052"/>
                </a:solidFill>
                <a:latin typeface="Raleway Bold"/>
              </a:rPr>
              <a:t>COMPUTACIONAL+: Plataforma de Recursos Educativos Abiertos de Pensamiento Computacional para colectivos de baja cualificación</a:t>
            </a:r>
          </a:p>
        </p:txBody>
      </p:sp>
      <p:sp>
        <p:nvSpPr>
          <p:cNvPr name="TextBox 42" id="42"/>
          <p:cNvSpPr txBox="true"/>
          <p:nvPr/>
        </p:nvSpPr>
        <p:spPr>
          <a:xfrm rot="0">
            <a:off x="82051" y="3185530"/>
            <a:ext cx="7379133" cy="293102"/>
          </a:xfrm>
          <a:prstGeom prst="rect">
            <a:avLst/>
          </a:prstGeom>
        </p:spPr>
        <p:txBody>
          <a:bodyPr anchor="t" rtlCol="false" tIns="0" lIns="0" bIns="0" rIns="0">
            <a:spAutoFit/>
          </a:bodyPr>
          <a:lstStyle/>
          <a:p>
            <a:pPr algn="ctr">
              <a:lnSpc>
                <a:spcPts val="2168"/>
              </a:lnSpc>
            </a:pPr>
            <a:r>
              <a:rPr lang="en-US" sz="2105" spc="155">
                <a:solidFill>
                  <a:srgbClr val="FFFFFF"/>
                </a:solidFill>
                <a:latin typeface="Raleway Bold"/>
              </a:rPr>
              <a:t>ACTIVIDAD 8. ARTESANOS DE LA JOYA</a:t>
            </a:r>
          </a:p>
        </p:txBody>
      </p:sp>
      <p:sp>
        <p:nvSpPr>
          <p:cNvPr name="TextBox 43" id="43"/>
          <p:cNvSpPr txBox="true"/>
          <p:nvPr/>
        </p:nvSpPr>
        <p:spPr>
          <a:xfrm rot="0">
            <a:off x="433569" y="3639387"/>
            <a:ext cx="6817682" cy="498094"/>
          </a:xfrm>
          <a:prstGeom prst="rect">
            <a:avLst/>
          </a:prstGeom>
        </p:spPr>
        <p:txBody>
          <a:bodyPr anchor="t" rtlCol="false" tIns="0" lIns="0" bIns="0" rIns="0">
            <a:spAutoFit/>
          </a:bodyPr>
          <a:lstStyle/>
          <a:p>
            <a:pPr>
              <a:lnSpc>
                <a:spcPts val="2399"/>
              </a:lnSpc>
            </a:pPr>
            <a:r>
              <a:rPr lang="en-US" sz="1726" spc="43">
                <a:solidFill>
                  <a:srgbClr val="FFFFFF"/>
                </a:solidFill>
                <a:latin typeface="Raleway Bold"/>
              </a:rPr>
              <a:t>Objetivo:</a:t>
            </a:r>
          </a:p>
          <a:p>
            <a:pPr>
              <a:lnSpc>
                <a:spcPts val="1668"/>
              </a:lnSpc>
            </a:pPr>
            <a:r>
              <a:rPr lang="en-US" sz="1200">
                <a:solidFill>
                  <a:srgbClr val="394E63"/>
                </a:solidFill>
                <a:latin typeface="Raleway Bold"/>
              </a:rPr>
              <a:t>Trabajar la descomposicón de objetos y realización de secuencias a través de patrones.</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DAF-KeOnXN0</dc:identifier>
  <dcterms:modified xsi:type="dcterms:W3CDTF">2011-08-01T06:04:30Z</dcterms:modified>
  <cp:revision>1</cp:revision>
  <dc:title>ISLA COMPETENCIA</dc:title>
</cp:coreProperties>
</file>