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Raleway" charset="1" panose="020B0503030101060003"/>
      <p:regular r:id="rId12"/>
    </p:embeddedFont>
    <p:embeddedFont>
      <p:font typeface="Raleway Bold" charset="1" panose="020B0803030101060003"/>
      <p:regular r:id="rId13"/>
    </p:embeddedFont>
    <p:embeddedFont>
      <p:font typeface="Raleway Thin" charset="1" panose="020B0203030101060003"/>
      <p:regular r:id="rId14"/>
    </p:embeddedFont>
    <p:embeddedFont>
      <p:font typeface="Raleway Heavy" charset="1" panose="020B0003030101060003"/>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8.svg" Type="http://schemas.openxmlformats.org/officeDocument/2006/relationships/image"/><Relationship Id="rId11" Target="../media/image69.png" Type="http://schemas.openxmlformats.org/officeDocument/2006/relationships/image"/><Relationship Id="rId12" Target="../media/image70.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52.png" Type="http://schemas.openxmlformats.org/officeDocument/2006/relationships/image"/><Relationship Id="rId8" Target="../media/image53.svg" Type="http://schemas.openxmlformats.org/officeDocument/2006/relationships/image"/><Relationship Id="rId9" Target="../media/image6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4.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71.png" Type="http://schemas.openxmlformats.org/officeDocument/2006/relationships/image"/><Relationship Id="rId6" Target="../media/image72.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 Id="rId9" Target="../media/image7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 Id="rId7" Target="../media/image77.png" Type="http://schemas.openxmlformats.org/officeDocument/2006/relationships/image"/><Relationship Id="rId8" Target="../media/image78.svg" Type="http://schemas.openxmlformats.org/officeDocument/2006/relationships/image"/><Relationship Id="rId9"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4.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79.png" Type="http://schemas.openxmlformats.org/officeDocument/2006/relationships/image"/><Relationship Id="rId6" Target="../media/image80.svg" Type="http://schemas.openxmlformats.org/officeDocument/2006/relationships/image"/><Relationship Id="rId7" Target="../media/image81.png" Type="http://schemas.openxmlformats.org/officeDocument/2006/relationships/image"/><Relationship Id="rId8" Target="../media/image82.svg" Type="http://schemas.openxmlformats.org/officeDocument/2006/relationships/image"/><Relationship Id="rId9" Target="../media/image8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0.png" Type="http://schemas.openxmlformats.org/officeDocument/2006/relationships/image"/><Relationship Id="rId11" Target="../media/image91.svg" Type="http://schemas.openxmlformats.org/officeDocument/2006/relationships/image"/><Relationship Id="rId12" Target="../media/image92.png" Type="http://schemas.openxmlformats.org/officeDocument/2006/relationships/image"/><Relationship Id="rId13" Target="../media/image93.svg" Type="http://schemas.openxmlformats.org/officeDocument/2006/relationships/image"/><Relationship Id="rId14" Target="../media/image94.png" Type="http://schemas.openxmlformats.org/officeDocument/2006/relationships/image"/><Relationship Id="rId15" Target="../media/image95.svg" Type="http://schemas.openxmlformats.org/officeDocument/2006/relationships/image"/><Relationship Id="rId16" Target="../media/image96.png" Type="http://schemas.openxmlformats.org/officeDocument/2006/relationships/image"/><Relationship Id="rId17" Target="../media/image97.svg" Type="http://schemas.openxmlformats.org/officeDocument/2006/relationships/image"/><Relationship Id="rId18" Target="../media/image98.png" Type="http://schemas.openxmlformats.org/officeDocument/2006/relationships/image"/><Relationship Id="rId19" Target="../media/image99.svg" Type="http://schemas.openxmlformats.org/officeDocument/2006/relationships/image"/><Relationship Id="rId2" Target="../media/image1.jpeg" Type="http://schemas.openxmlformats.org/officeDocument/2006/relationships/image"/><Relationship Id="rId20" Target="../media/image24.png" Type="http://schemas.openxmlformats.org/officeDocument/2006/relationships/image"/><Relationship Id="rId21" Target="../media/image25.svg" Type="http://schemas.openxmlformats.org/officeDocument/2006/relationships/image"/><Relationship Id="rId22" Target="../media/image100.png" Type="http://schemas.openxmlformats.org/officeDocument/2006/relationships/image"/><Relationship Id="rId23" Target="../media/image101.png" Type="http://schemas.openxmlformats.org/officeDocument/2006/relationships/image"/><Relationship Id="rId24" Target="../media/image102.svg" Type="http://schemas.openxmlformats.org/officeDocument/2006/relationships/image"/><Relationship Id="rId25" Target="../media/image103.png" Type="http://schemas.openxmlformats.org/officeDocument/2006/relationships/image"/><Relationship Id="rId26" Target="../media/image104.svg" Type="http://schemas.openxmlformats.org/officeDocument/2006/relationships/image"/><Relationship Id="rId27" Target="../media/image14.png" Type="http://schemas.openxmlformats.org/officeDocument/2006/relationships/image"/><Relationship Id="rId28" Target="../media/image15.svg" Type="http://schemas.openxmlformats.org/officeDocument/2006/relationships/image"/><Relationship Id="rId29" Target="../media/image16.png" Type="http://schemas.openxmlformats.org/officeDocument/2006/relationships/image"/><Relationship Id="rId3" Target="../media/image2.jpeg" Type="http://schemas.openxmlformats.org/officeDocument/2006/relationships/image"/><Relationship Id="rId30" Target="../media/image17.svg" Type="http://schemas.openxmlformats.org/officeDocument/2006/relationships/image"/><Relationship Id="rId4" Target="../media/image3.jpeg" Type="http://schemas.openxmlformats.org/officeDocument/2006/relationships/image"/><Relationship Id="rId5" Target="../media/image85.png" Type="http://schemas.openxmlformats.org/officeDocument/2006/relationships/image"/><Relationship Id="rId6" Target="../media/image86.svg" Type="http://schemas.openxmlformats.org/officeDocument/2006/relationships/image"/><Relationship Id="rId7" Target="../media/image87.png" Type="http://schemas.openxmlformats.org/officeDocument/2006/relationships/image"/><Relationship Id="rId8" Target="../media/image88.svg" Type="http://schemas.openxmlformats.org/officeDocument/2006/relationships/image"/><Relationship Id="rId9" Target="../media/image8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05.png" Type="http://schemas.openxmlformats.org/officeDocument/2006/relationships/image"/><Relationship Id="rId6" Target="../media/image106.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89.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2.jpeg" Type="http://schemas.openxmlformats.org/officeDocument/2006/relationships/image"/><Relationship Id="rId6" Target="../media/image3.jpe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1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jpe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2" Target="../media/image1.jpeg" Type="http://schemas.openxmlformats.org/officeDocument/2006/relationships/image"/><Relationship Id="rId3" Target="../media/image3.jpe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svg" Type="http://schemas.openxmlformats.org/officeDocument/2006/relationships/image"/><Relationship Id="rId11" Target="../media/image38.png" Type="http://schemas.openxmlformats.org/officeDocument/2006/relationships/image"/><Relationship Id="rId12" Target="../media/image39.svg" Type="http://schemas.openxmlformats.org/officeDocument/2006/relationships/image"/><Relationship Id="rId13" Target="../media/image40.png" Type="http://schemas.openxmlformats.org/officeDocument/2006/relationships/image"/><Relationship Id="rId14" Target="../media/image41.svg" Type="http://schemas.openxmlformats.org/officeDocument/2006/relationships/image"/><Relationship Id="rId15" Target="../media/image42.png" Type="http://schemas.openxmlformats.org/officeDocument/2006/relationships/image"/><Relationship Id="rId16" Target="../media/image43.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 Id="rId9" Target="../media/image3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11" Target="../media/image50.png" Type="http://schemas.openxmlformats.org/officeDocument/2006/relationships/image"/><Relationship Id="rId12" Target="../media/image51.svg" Type="http://schemas.openxmlformats.org/officeDocument/2006/relationships/image"/><Relationship Id="rId13" Target="../media/image52.png" Type="http://schemas.openxmlformats.org/officeDocument/2006/relationships/image"/><Relationship Id="rId14" Target="../media/image53.svg" Type="http://schemas.openxmlformats.org/officeDocument/2006/relationships/image"/><Relationship Id="rId15" Target="../media/image16.png" Type="http://schemas.openxmlformats.org/officeDocument/2006/relationships/image"/><Relationship Id="rId16"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4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9.png" Type="http://schemas.openxmlformats.org/officeDocument/2006/relationships/image"/><Relationship Id="rId11" Target="../media/image60.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54.png" Type="http://schemas.openxmlformats.org/officeDocument/2006/relationships/image"/><Relationship Id="rId6" Target="../media/image55.svg" Type="http://schemas.openxmlformats.org/officeDocument/2006/relationships/image"/><Relationship Id="rId7" Target="../media/image56.png" Type="http://schemas.openxmlformats.org/officeDocument/2006/relationships/image"/><Relationship Id="rId8" Target="../media/image57.svg" Type="http://schemas.openxmlformats.org/officeDocument/2006/relationships/image"/><Relationship Id="rId9" Target="../media/image5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61.pn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64.png" Type="http://schemas.openxmlformats.org/officeDocument/2006/relationships/image"/><Relationship Id="rId9"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714368"/>
            <a:ext cx="7683569" cy="4850447"/>
            <a:chOff x="0" y="0"/>
            <a:chExt cx="3526543" cy="2226219"/>
          </a:xfrm>
        </p:grpSpPr>
        <p:sp>
          <p:nvSpPr>
            <p:cNvPr name="Freeform 3" id="3"/>
            <p:cNvSpPr/>
            <p:nvPr/>
          </p:nvSpPr>
          <p:spPr>
            <a:xfrm flipH="false" flipV="false" rot="0">
              <a:off x="0" y="0"/>
              <a:ext cx="3526543" cy="2226219"/>
            </a:xfrm>
            <a:custGeom>
              <a:avLst/>
              <a:gdLst/>
              <a:ahLst/>
              <a:cxnLst/>
              <a:rect r="r" b="b" t="t" l="l"/>
              <a:pathLst>
                <a:path h="2226219" w="3526543">
                  <a:moveTo>
                    <a:pt x="0" y="0"/>
                  </a:moveTo>
                  <a:lnTo>
                    <a:pt x="3526543" y="0"/>
                  </a:lnTo>
                  <a:lnTo>
                    <a:pt x="3526543" y="2226219"/>
                  </a:lnTo>
                  <a:lnTo>
                    <a:pt x="0" y="2226219"/>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2254794"/>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5611285"/>
          </a:xfrm>
          <a:custGeom>
            <a:avLst/>
            <a:gdLst/>
            <a:ahLst/>
            <a:cxnLst/>
            <a:rect r="r" b="b" t="t" l="l"/>
            <a:pathLst>
              <a:path h="5611285" w="7560000">
                <a:moveTo>
                  <a:pt x="0" y="0"/>
                </a:moveTo>
                <a:lnTo>
                  <a:pt x="7560000" y="0"/>
                </a:lnTo>
                <a:lnTo>
                  <a:pt x="7560000" y="5611285"/>
                </a:lnTo>
                <a:lnTo>
                  <a:pt x="0" y="5611285"/>
                </a:lnTo>
                <a:lnTo>
                  <a:pt x="0" y="0"/>
                </a:lnTo>
                <a:close/>
              </a:path>
            </a:pathLst>
          </a:custGeom>
          <a:blipFill>
            <a:blip r:embed="rId2"/>
            <a:stretch>
              <a:fillRect l="0" t="-32360" r="0" b="-2368"/>
            </a:stretch>
          </a:blipFill>
        </p:spPr>
      </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8" id="8"/>
          <p:cNvSpPr/>
          <p:nvPr/>
        </p:nvSpPr>
        <p:spPr>
          <a:xfrm flipH="false" flipV="false" rot="0">
            <a:off x="5782822" y="7920102"/>
            <a:ext cx="1686667" cy="1686667"/>
          </a:xfrm>
          <a:custGeom>
            <a:avLst/>
            <a:gdLst/>
            <a:ahLst/>
            <a:cxnLst/>
            <a:rect r="r" b="b" t="t" l="l"/>
            <a:pathLst>
              <a:path h="1686667" w="1686667">
                <a:moveTo>
                  <a:pt x="0" y="0"/>
                </a:moveTo>
                <a:lnTo>
                  <a:pt x="1686667" y="0"/>
                </a:lnTo>
                <a:lnTo>
                  <a:pt x="1686667" y="1686667"/>
                </a:lnTo>
                <a:lnTo>
                  <a:pt x="0" y="16866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6353023" y="4610806"/>
            <a:ext cx="1208392" cy="1470388"/>
          </a:xfrm>
          <a:custGeom>
            <a:avLst/>
            <a:gdLst/>
            <a:ahLst/>
            <a:cxnLst/>
            <a:rect r="r" b="b" t="t" l="l"/>
            <a:pathLst>
              <a:path h="1470388" w="1208392">
                <a:moveTo>
                  <a:pt x="0" y="0"/>
                </a:moveTo>
                <a:lnTo>
                  <a:pt x="1208392" y="0"/>
                </a:lnTo>
                <a:lnTo>
                  <a:pt x="1208392" y="1470388"/>
                </a:lnTo>
                <a:lnTo>
                  <a:pt x="0" y="14703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689417" y="5101200"/>
            <a:ext cx="4093405" cy="1234639"/>
          </a:xfrm>
          <a:custGeom>
            <a:avLst/>
            <a:gdLst/>
            <a:ahLst/>
            <a:cxnLst/>
            <a:rect r="r" b="b" t="t" l="l"/>
            <a:pathLst>
              <a:path h="1234639" w="4093405">
                <a:moveTo>
                  <a:pt x="0" y="0"/>
                </a:moveTo>
                <a:lnTo>
                  <a:pt x="4093405" y="0"/>
                </a:lnTo>
                <a:lnTo>
                  <a:pt x="4093405" y="1234639"/>
                </a:lnTo>
                <a:lnTo>
                  <a:pt x="0" y="123463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82051" y="7558365"/>
            <a:ext cx="1534606" cy="2208066"/>
          </a:xfrm>
          <a:custGeom>
            <a:avLst/>
            <a:gdLst/>
            <a:ahLst/>
            <a:cxnLst/>
            <a:rect r="r" b="b" t="t" l="l"/>
            <a:pathLst>
              <a:path h="2208066" w="1534606">
                <a:moveTo>
                  <a:pt x="0" y="0"/>
                </a:moveTo>
                <a:lnTo>
                  <a:pt x="1534606" y="0"/>
                </a:lnTo>
                <a:lnTo>
                  <a:pt x="1534606" y="2208066"/>
                </a:lnTo>
                <a:lnTo>
                  <a:pt x="0" y="220806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82051" y="4714271"/>
            <a:ext cx="1274178" cy="1553876"/>
          </a:xfrm>
          <a:custGeom>
            <a:avLst/>
            <a:gdLst/>
            <a:ahLst/>
            <a:cxnLst/>
            <a:rect r="r" b="b" t="t" l="l"/>
            <a:pathLst>
              <a:path h="1553876" w="1274178">
                <a:moveTo>
                  <a:pt x="0" y="0"/>
                </a:moveTo>
                <a:lnTo>
                  <a:pt x="1274179" y="0"/>
                </a:lnTo>
                <a:lnTo>
                  <a:pt x="1274179" y="1553876"/>
                </a:lnTo>
                <a:lnTo>
                  <a:pt x="0" y="155387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3" id="13"/>
          <p:cNvSpPr txBox="true"/>
          <p:nvPr/>
        </p:nvSpPr>
        <p:spPr>
          <a:xfrm rot="0">
            <a:off x="1451905" y="6985081"/>
            <a:ext cx="4656191" cy="1841466"/>
          </a:xfrm>
          <a:prstGeom prst="rect">
            <a:avLst/>
          </a:prstGeom>
        </p:spPr>
        <p:txBody>
          <a:bodyPr anchor="t" rtlCol="false" tIns="0" lIns="0" bIns="0" rIns="0">
            <a:spAutoFit/>
          </a:bodyPr>
          <a:lstStyle/>
          <a:p>
            <a:pPr algn="ctr">
              <a:lnSpc>
                <a:spcPts val="1856"/>
              </a:lnSpc>
            </a:pPr>
            <a:r>
              <a:rPr lang="en-US" sz="1326" spc="33">
                <a:solidFill>
                  <a:srgbClr val="FFFFFF"/>
                </a:solidFill>
                <a:latin typeface="Raleway Bold"/>
              </a:rPr>
              <a:t>En INNOVALIA Resort innovación y creatividad se unen para dar forma a nuevas ideas sin necesidad de usar dispositivos electrónicos.</a:t>
            </a:r>
          </a:p>
          <a:p>
            <a:pPr algn="ctr">
              <a:lnSpc>
                <a:spcPts val="1856"/>
              </a:lnSpc>
            </a:pPr>
          </a:p>
          <a:p>
            <a:pPr algn="ctr">
              <a:lnSpc>
                <a:spcPts val="1856"/>
              </a:lnSpc>
            </a:pPr>
            <a:r>
              <a:rPr lang="en-US" sz="1326" spc="33">
                <a:solidFill>
                  <a:srgbClr val="FFFFFF"/>
                </a:solidFill>
                <a:latin typeface="Raleway Bold"/>
              </a:rPr>
              <a:t>Descubre nuestras Actividades Desenchufadas especialmente diseñadas para desarrollar tu Creatividad.</a:t>
            </a:r>
          </a:p>
          <a:p>
            <a:pPr marL="0" indent="0" lvl="1">
              <a:lnSpc>
                <a:spcPts val="1996"/>
              </a:lnSpc>
            </a:pPr>
          </a:p>
        </p:txBody>
      </p:sp>
      <p:sp>
        <p:nvSpPr>
          <p:cNvPr name="TextBox 14" id="14"/>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15" id="15"/>
          <p:cNvSpPr txBox="true"/>
          <p:nvPr/>
        </p:nvSpPr>
        <p:spPr>
          <a:xfrm rot="0">
            <a:off x="82051" y="5510259"/>
            <a:ext cx="7379133" cy="293102"/>
          </a:xfrm>
          <a:prstGeom prst="rect">
            <a:avLst/>
          </a:prstGeom>
        </p:spPr>
        <p:txBody>
          <a:bodyPr anchor="t" rtlCol="false" tIns="0" lIns="0" bIns="0" rIns="0">
            <a:spAutoFit/>
          </a:bodyPr>
          <a:lstStyle/>
          <a:p>
            <a:pPr algn="ctr">
              <a:lnSpc>
                <a:spcPts val="2168"/>
              </a:lnSpc>
            </a:pPr>
            <a:r>
              <a:rPr lang="en-US" sz="2105" spc="155">
                <a:solidFill>
                  <a:srgbClr val="000000"/>
                </a:solidFill>
                <a:latin typeface="Raleway Bold"/>
              </a:rPr>
              <a:t>INNOVALIA RESORT</a:t>
            </a:r>
          </a:p>
        </p:txBody>
      </p:sp>
      <p:sp>
        <p:nvSpPr>
          <p:cNvPr name="TextBox 16" id="16"/>
          <p:cNvSpPr txBox="true"/>
          <p:nvPr/>
        </p:nvSpPr>
        <p:spPr>
          <a:xfrm rot="0">
            <a:off x="82051" y="6405340"/>
            <a:ext cx="7379133" cy="236841"/>
          </a:xfrm>
          <a:prstGeom prst="rect">
            <a:avLst/>
          </a:prstGeom>
        </p:spPr>
        <p:txBody>
          <a:bodyPr anchor="t" rtlCol="false" tIns="0" lIns="0" bIns="0" rIns="0">
            <a:spAutoFit/>
          </a:bodyPr>
          <a:lstStyle/>
          <a:p>
            <a:pPr algn="ctr">
              <a:lnSpc>
                <a:spcPts val="1756"/>
              </a:lnSpc>
            </a:pPr>
            <a:r>
              <a:rPr lang="en-US" sz="1705" spc="126">
                <a:solidFill>
                  <a:srgbClr val="FFFFFF"/>
                </a:solidFill>
                <a:latin typeface="Raleway Bold"/>
              </a:rPr>
              <a:t>EL PARAÍSO DE LA INNOVACIÓN Y LA CREATIVIDAD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891225"/>
            <a:ext cx="7683569" cy="4673590"/>
            <a:chOff x="0" y="0"/>
            <a:chExt cx="3526543" cy="2145047"/>
          </a:xfrm>
        </p:grpSpPr>
        <p:sp>
          <p:nvSpPr>
            <p:cNvPr name="Freeform 3" id="3"/>
            <p:cNvSpPr/>
            <p:nvPr/>
          </p:nvSpPr>
          <p:spPr>
            <a:xfrm flipH="false" flipV="false" rot="0">
              <a:off x="0" y="0"/>
              <a:ext cx="3526543" cy="2145047"/>
            </a:xfrm>
            <a:custGeom>
              <a:avLst/>
              <a:gdLst/>
              <a:ahLst/>
              <a:cxnLst/>
              <a:rect r="r" b="b" t="t" l="l"/>
              <a:pathLst>
                <a:path h="2145047" w="3526543">
                  <a:moveTo>
                    <a:pt x="0" y="0"/>
                  </a:moveTo>
                  <a:lnTo>
                    <a:pt x="3526543" y="0"/>
                  </a:lnTo>
                  <a:lnTo>
                    <a:pt x="3526543" y="2145047"/>
                  </a:lnTo>
                  <a:lnTo>
                    <a:pt x="0" y="2145047"/>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173622"/>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441049"/>
            <a:chOff x="0" y="0"/>
            <a:chExt cx="2709333" cy="516439"/>
          </a:xfrm>
        </p:grpSpPr>
        <p:sp>
          <p:nvSpPr>
            <p:cNvPr name="Freeform 10" id="10"/>
            <p:cNvSpPr/>
            <p:nvPr/>
          </p:nvSpPr>
          <p:spPr>
            <a:xfrm flipH="false" flipV="false" rot="0">
              <a:off x="0" y="0"/>
              <a:ext cx="2709333" cy="516439"/>
            </a:xfrm>
            <a:custGeom>
              <a:avLst/>
              <a:gdLst/>
              <a:ahLst/>
              <a:cxnLst/>
              <a:rect r="r" b="b" t="t" l="l"/>
              <a:pathLst>
                <a:path h="516439" w="2709333">
                  <a:moveTo>
                    <a:pt x="0" y="0"/>
                  </a:moveTo>
                  <a:lnTo>
                    <a:pt x="2709333" y="0"/>
                  </a:lnTo>
                  <a:lnTo>
                    <a:pt x="2709333" y="516439"/>
                  </a:lnTo>
                  <a:lnTo>
                    <a:pt x="0" y="516439"/>
                  </a:lnTo>
                  <a:close/>
                </a:path>
              </a:pathLst>
            </a:custGeom>
            <a:solidFill>
              <a:srgbClr val="A0C478"/>
            </a:solidFill>
          </p:spPr>
        </p:sp>
        <p:sp>
          <p:nvSpPr>
            <p:cNvPr name="TextBox 11" id="11"/>
            <p:cNvSpPr txBox="true"/>
            <p:nvPr/>
          </p:nvSpPr>
          <p:spPr>
            <a:xfrm>
              <a:off x="0" y="-38100"/>
              <a:ext cx="2709333" cy="554539"/>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6267098" y="8128705"/>
            <a:ext cx="1704582" cy="1436110"/>
          </a:xfrm>
          <a:custGeom>
            <a:avLst/>
            <a:gdLst/>
            <a:ahLst/>
            <a:cxnLst/>
            <a:rect r="r" b="b" t="t" l="l"/>
            <a:pathLst>
              <a:path h="1436110" w="1704582">
                <a:moveTo>
                  <a:pt x="0" y="0"/>
                </a:moveTo>
                <a:lnTo>
                  <a:pt x="1704582" y="0"/>
                </a:lnTo>
                <a:lnTo>
                  <a:pt x="1704582" y="1436110"/>
                </a:lnTo>
                <a:lnTo>
                  <a:pt x="0" y="14361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15" id="15"/>
          <p:cNvSpPr/>
          <p:nvPr/>
        </p:nvSpPr>
        <p:spPr>
          <a:xfrm flipH="false" flipV="false" rot="0">
            <a:off x="1445208" y="7767468"/>
            <a:ext cx="1126103" cy="1081059"/>
          </a:xfrm>
          <a:custGeom>
            <a:avLst/>
            <a:gdLst/>
            <a:ahLst/>
            <a:cxnLst/>
            <a:rect r="r" b="b" t="t" l="l"/>
            <a:pathLst>
              <a:path h="1081059" w="1126103">
                <a:moveTo>
                  <a:pt x="0" y="0"/>
                </a:moveTo>
                <a:lnTo>
                  <a:pt x="1126104" y="0"/>
                </a:lnTo>
                <a:lnTo>
                  <a:pt x="1126104" y="1081059"/>
                </a:lnTo>
                <a:lnTo>
                  <a:pt x="0" y="10810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3441669" y="8307997"/>
            <a:ext cx="1958654" cy="1998627"/>
          </a:xfrm>
          <a:custGeom>
            <a:avLst/>
            <a:gdLst/>
            <a:ahLst/>
            <a:cxnLst/>
            <a:rect r="r" b="b" t="t" l="l"/>
            <a:pathLst>
              <a:path h="1998627" w="1958654">
                <a:moveTo>
                  <a:pt x="0" y="0"/>
                </a:moveTo>
                <a:lnTo>
                  <a:pt x="1958654" y="0"/>
                </a:lnTo>
                <a:lnTo>
                  <a:pt x="1958654" y="1998627"/>
                </a:lnTo>
                <a:lnTo>
                  <a:pt x="0" y="199862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5659" y="8557080"/>
            <a:ext cx="1523318" cy="1159626"/>
          </a:xfrm>
          <a:custGeom>
            <a:avLst/>
            <a:gdLst/>
            <a:ahLst/>
            <a:cxnLst/>
            <a:rect r="r" b="b" t="t" l="l"/>
            <a:pathLst>
              <a:path h="1159626" w="1523318">
                <a:moveTo>
                  <a:pt x="0" y="0"/>
                </a:moveTo>
                <a:lnTo>
                  <a:pt x="1523318" y="0"/>
                </a:lnTo>
                <a:lnTo>
                  <a:pt x="1523318" y="1159626"/>
                </a:lnTo>
                <a:lnTo>
                  <a:pt x="0" y="115962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9. UNA DE CODIGOS</a:t>
            </a:r>
          </a:p>
        </p:txBody>
      </p:sp>
      <p:sp>
        <p:nvSpPr>
          <p:cNvPr name="TextBox 19" id="19"/>
          <p:cNvSpPr txBox="true"/>
          <p:nvPr/>
        </p:nvSpPr>
        <p:spPr>
          <a:xfrm rot="0">
            <a:off x="433569" y="3840114"/>
            <a:ext cx="6807960" cy="11439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Trabajar un sistema de códigos fomentando con ello habilidades basadas en el pensamiento lógico y la resolución de problemas de manera estructurada. Comprobar que los algoritmos deben ser coherentes y capaces de producir resultados correctos.</a:t>
            </a:r>
          </a:p>
          <a:p>
            <a:pPr marL="0" indent="0" lvl="1">
              <a:lnSpc>
                <a:spcPts val="1679"/>
              </a:lnSpc>
            </a:pPr>
          </a:p>
        </p:txBody>
      </p:sp>
      <p:sp>
        <p:nvSpPr>
          <p:cNvPr name="TextBox 20" id="20"/>
          <p:cNvSpPr txBox="true"/>
          <p:nvPr/>
        </p:nvSpPr>
        <p:spPr>
          <a:xfrm rot="0">
            <a:off x="433569" y="5402217"/>
            <a:ext cx="6731736" cy="190898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En INNOVALIA Resort es muy frecuente utilizar los sistemas de códigos y nos imaginamos que ya vas descubriendo por qué. Se trata de un lugar lleno de secretos Por eso ha llegado la hora de crear tu propio sistema de códigos.</a:t>
            </a:r>
          </a:p>
          <a:p>
            <a:pPr>
              <a:lnSpc>
                <a:spcPts val="1632"/>
              </a:lnSpc>
            </a:pPr>
          </a:p>
          <a:p>
            <a:pPr>
              <a:lnSpc>
                <a:spcPts val="1632"/>
              </a:lnSpc>
            </a:pPr>
            <a:r>
              <a:rPr lang="en-US" sz="1200">
                <a:solidFill>
                  <a:srgbClr val="FFFFFF"/>
                </a:solidFill>
                <a:latin typeface="Raleway Bold"/>
              </a:rPr>
              <a:t>Una vez hecho esto, escribe el mensaje que desees y escóndelo a buen recaudo asegurándote que solo sus destinatarios van a tener acceso al contenido y que los van a poder descifrar sin problemas.</a:t>
            </a:r>
          </a:p>
          <a:p>
            <a:pPr>
              <a:lnSpc>
                <a:spcPts val="1632"/>
              </a:lnSpc>
            </a:pPr>
          </a:p>
        </p:txBody>
      </p:sp>
      <p:sp>
        <p:nvSpPr>
          <p:cNvPr name="TextBox 21" id="2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grpSp>
        <p:nvGrpSpPr>
          <p:cNvPr name="Group 22" id="22"/>
          <p:cNvGrpSpPr/>
          <p:nvPr/>
        </p:nvGrpSpPr>
        <p:grpSpPr>
          <a:xfrm rot="0">
            <a:off x="5912622" y="96020"/>
            <a:ext cx="1547004" cy="830215"/>
            <a:chOff x="0" y="0"/>
            <a:chExt cx="2062672" cy="1106953"/>
          </a:xfrm>
        </p:grpSpPr>
        <p:grpSp>
          <p:nvGrpSpPr>
            <p:cNvPr name="Group 23" id="23"/>
            <p:cNvGrpSpPr/>
            <p:nvPr/>
          </p:nvGrpSpPr>
          <p:grpSpPr>
            <a:xfrm rot="0">
              <a:off x="976924" y="0"/>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1009292"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979654"/>
            <a:ext cx="7683569" cy="4585162"/>
            <a:chOff x="0" y="0"/>
            <a:chExt cx="3526543" cy="2104461"/>
          </a:xfrm>
        </p:grpSpPr>
        <p:sp>
          <p:nvSpPr>
            <p:cNvPr name="Freeform 3" id="3"/>
            <p:cNvSpPr/>
            <p:nvPr/>
          </p:nvSpPr>
          <p:spPr>
            <a:xfrm flipH="false" flipV="false" rot="0">
              <a:off x="0" y="0"/>
              <a:ext cx="3526543" cy="2104461"/>
            </a:xfrm>
            <a:custGeom>
              <a:avLst/>
              <a:gdLst/>
              <a:ahLst/>
              <a:cxnLst/>
              <a:rect r="r" b="b" t="t" l="l"/>
              <a:pathLst>
                <a:path h="2104461" w="3526543">
                  <a:moveTo>
                    <a:pt x="0" y="0"/>
                  </a:moveTo>
                  <a:lnTo>
                    <a:pt x="3526543" y="0"/>
                  </a:lnTo>
                  <a:lnTo>
                    <a:pt x="3526543" y="2104461"/>
                  </a:lnTo>
                  <a:lnTo>
                    <a:pt x="0" y="2104461"/>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133036"/>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602974"/>
            <a:chOff x="0" y="0"/>
            <a:chExt cx="2709333" cy="574470"/>
          </a:xfrm>
        </p:grpSpPr>
        <p:sp>
          <p:nvSpPr>
            <p:cNvPr name="Freeform 10" id="10"/>
            <p:cNvSpPr/>
            <p:nvPr/>
          </p:nvSpPr>
          <p:spPr>
            <a:xfrm flipH="false" flipV="false" rot="0">
              <a:off x="0" y="0"/>
              <a:ext cx="2709333" cy="574470"/>
            </a:xfrm>
            <a:custGeom>
              <a:avLst/>
              <a:gdLst/>
              <a:ahLst/>
              <a:cxnLst/>
              <a:rect r="r" b="b" t="t" l="l"/>
              <a:pathLst>
                <a:path h="574470" w="2709333">
                  <a:moveTo>
                    <a:pt x="0" y="0"/>
                  </a:moveTo>
                  <a:lnTo>
                    <a:pt x="2709333" y="0"/>
                  </a:lnTo>
                  <a:lnTo>
                    <a:pt x="2709333" y="574470"/>
                  </a:lnTo>
                  <a:lnTo>
                    <a:pt x="0" y="574470"/>
                  </a:lnTo>
                  <a:close/>
                </a:path>
              </a:pathLst>
            </a:custGeom>
            <a:solidFill>
              <a:srgbClr val="A0C478"/>
            </a:solidFill>
          </p:spPr>
        </p:sp>
        <p:sp>
          <p:nvSpPr>
            <p:cNvPr name="TextBox 11" id="11"/>
            <p:cNvSpPr txBox="true"/>
            <p:nvPr/>
          </p:nvSpPr>
          <p:spPr>
            <a:xfrm>
              <a:off x="0" y="-38100"/>
              <a:ext cx="2709333" cy="612570"/>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6412460" y="6708927"/>
            <a:ext cx="305531" cy="464205"/>
          </a:xfrm>
          <a:custGeom>
            <a:avLst/>
            <a:gdLst/>
            <a:ahLst/>
            <a:cxnLst/>
            <a:rect r="r" b="b" t="t" l="l"/>
            <a:pathLst>
              <a:path h="464205" w="305531">
                <a:moveTo>
                  <a:pt x="0" y="0"/>
                </a:moveTo>
                <a:lnTo>
                  <a:pt x="305531" y="0"/>
                </a:lnTo>
                <a:lnTo>
                  <a:pt x="305531" y="464205"/>
                </a:lnTo>
                <a:lnTo>
                  <a:pt x="0" y="4642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5508666" y="6602590"/>
            <a:ext cx="2113118" cy="1141084"/>
          </a:xfrm>
          <a:custGeom>
            <a:avLst/>
            <a:gdLst/>
            <a:ahLst/>
            <a:cxnLst/>
            <a:rect r="r" b="b" t="t" l="l"/>
            <a:pathLst>
              <a:path h="1141084" w="2113118">
                <a:moveTo>
                  <a:pt x="0" y="0"/>
                </a:moveTo>
                <a:lnTo>
                  <a:pt x="2113119" y="0"/>
                </a:lnTo>
                <a:lnTo>
                  <a:pt x="2113119" y="1141084"/>
                </a:lnTo>
                <a:lnTo>
                  <a:pt x="0" y="11410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433569" y="5573889"/>
            <a:ext cx="6731736" cy="156608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A lo largo de tu estancia en la Isla, hemos podido comprobar que eres bueno resolviendo misiones. Por eso vamos a encargarte una muy especial. </a:t>
            </a:r>
          </a:p>
          <a:p>
            <a:pPr>
              <a:lnSpc>
                <a:spcPts val="1632"/>
              </a:lnSpc>
            </a:pPr>
          </a:p>
          <a:p>
            <a:pPr algn="ctr">
              <a:lnSpc>
                <a:spcPts val="2039"/>
              </a:lnSpc>
            </a:pPr>
            <a:r>
              <a:rPr lang="en-US" sz="1499">
                <a:solidFill>
                  <a:srgbClr val="FFFFFF"/>
                </a:solidFill>
                <a:latin typeface="Raleway Bold"/>
              </a:rPr>
              <a:t>¿Ves el mapa del laberinto?</a:t>
            </a:r>
          </a:p>
          <a:p>
            <a:pPr>
              <a:lnSpc>
                <a:spcPts val="1632"/>
              </a:lnSpc>
            </a:pPr>
          </a:p>
          <a:p>
            <a:pPr>
              <a:lnSpc>
                <a:spcPts val="1632"/>
              </a:lnSpc>
            </a:pPr>
          </a:p>
        </p:txBody>
      </p:sp>
      <p:grpSp>
        <p:nvGrpSpPr>
          <p:cNvPr name="Group 17" id="17"/>
          <p:cNvGrpSpPr/>
          <p:nvPr/>
        </p:nvGrpSpPr>
        <p:grpSpPr>
          <a:xfrm rot="0">
            <a:off x="5122001" y="6002509"/>
            <a:ext cx="3653790" cy="2169795"/>
            <a:chOff x="0" y="0"/>
            <a:chExt cx="4871720" cy="2893060"/>
          </a:xfrm>
        </p:grpSpPr>
        <p:sp>
          <p:nvSpPr>
            <p:cNvPr name="Freeform 18" id="18"/>
            <p:cNvSpPr/>
            <p:nvPr/>
          </p:nvSpPr>
          <p:spPr>
            <a:xfrm flipH="false" flipV="false" rot="0">
              <a:off x="39370" y="50800"/>
              <a:ext cx="4782820" cy="2791460"/>
            </a:xfrm>
            <a:custGeom>
              <a:avLst/>
              <a:gdLst/>
              <a:ahLst/>
              <a:cxnLst/>
              <a:rect r="r" b="b" t="t" l="l"/>
              <a:pathLst>
                <a:path h="2791460" w="4782820">
                  <a:moveTo>
                    <a:pt x="30480" y="1229360"/>
                  </a:moveTo>
                  <a:cubicBezTo>
                    <a:pt x="191770" y="1231900"/>
                    <a:pt x="201930" y="1219200"/>
                    <a:pt x="233680" y="1200150"/>
                  </a:cubicBezTo>
                  <a:cubicBezTo>
                    <a:pt x="302260" y="1159510"/>
                    <a:pt x="457200" y="1057910"/>
                    <a:pt x="549910" y="990600"/>
                  </a:cubicBezTo>
                  <a:cubicBezTo>
                    <a:pt x="628650" y="933450"/>
                    <a:pt x="670560" y="881380"/>
                    <a:pt x="756920" y="822960"/>
                  </a:cubicBezTo>
                  <a:cubicBezTo>
                    <a:pt x="881380" y="737870"/>
                    <a:pt x="1062990" y="626110"/>
                    <a:pt x="1240790" y="547370"/>
                  </a:cubicBezTo>
                  <a:cubicBezTo>
                    <a:pt x="1437640" y="459740"/>
                    <a:pt x="1682750" y="369570"/>
                    <a:pt x="1891030" y="331470"/>
                  </a:cubicBezTo>
                  <a:cubicBezTo>
                    <a:pt x="2075180" y="298450"/>
                    <a:pt x="2349500" y="325120"/>
                    <a:pt x="2425700" y="308610"/>
                  </a:cubicBezTo>
                  <a:cubicBezTo>
                    <a:pt x="2447290" y="303530"/>
                    <a:pt x="2447290" y="295910"/>
                    <a:pt x="2465070" y="292100"/>
                  </a:cubicBezTo>
                  <a:cubicBezTo>
                    <a:pt x="2504440" y="283210"/>
                    <a:pt x="2588260" y="293370"/>
                    <a:pt x="2653030" y="280670"/>
                  </a:cubicBezTo>
                  <a:cubicBezTo>
                    <a:pt x="2724150" y="266700"/>
                    <a:pt x="2811780" y="231140"/>
                    <a:pt x="2871470" y="208280"/>
                  </a:cubicBezTo>
                  <a:cubicBezTo>
                    <a:pt x="2913380" y="190500"/>
                    <a:pt x="2948940" y="175260"/>
                    <a:pt x="2975610" y="157480"/>
                  </a:cubicBezTo>
                  <a:cubicBezTo>
                    <a:pt x="2993390" y="144780"/>
                    <a:pt x="3003550" y="135890"/>
                    <a:pt x="3016250" y="118110"/>
                  </a:cubicBezTo>
                  <a:cubicBezTo>
                    <a:pt x="3035300" y="92710"/>
                    <a:pt x="3053080" y="31750"/>
                    <a:pt x="3069590" y="13970"/>
                  </a:cubicBezTo>
                  <a:cubicBezTo>
                    <a:pt x="3077210" y="6350"/>
                    <a:pt x="3084830" y="1270"/>
                    <a:pt x="3093720" y="0"/>
                  </a:cubicBezTo>
                  <a:cubicBezTo>
                    <a:pt x="3100070" y="0"/>
                    <a:pt x="3106420" y="1270"/>
                    <a:pt x="3115310" y="6350"/>
                  </a:cubicBezTo>
                  <a:cubicBezTo>
                    <a:pt x="3141980" y="22860"/>
                    <a:pt x="3194050" y="95250"/>
                    <a:pt x="3247390" y="149860"/>
                  </a:cubicBezTo>
                  <a:cubicBezTo>
                    <a:pt x="3324860" y="226060"/>
                    <a:pt x="3477260" y="346710"/>
                    <a:pt x="3542030" y="415290"/>
                  </a:cubicBezTo>
                  <a:cubicBezTo>
                    <a:pt x="3577590" y="452120"/>
                    <a:pt x="3583940" y="473710"/>
                    <a:pt x="3616960" y="508000"/>
                  </a:cubicBezTo>
                  <a:cubicBezTo>
                    <a:pt x="3667760" y="557530"/>
                    <a:pt x="3770630" y="622300"/>
                    <a:pt x="3823970" y="675640"/>
                  </a:cubicBezTo>
                  <a:cubicBezTo>
                    <a:pt x="3863340" y="716280"/>
                    <a:pt x="3883660" y="754380"/>
                    <a:pt x="3916680" y="791210"/>
                  </a:cubicBezTo>
                  <a:cubicBezTo>
                    <a:pt x="3949700" y="829310"/>
                    <a:pt x="3986530" y="867410"/>
                    <a:pt x="4023360" y="900430"/>
                  </a:cubicBezTo>
                  <a:cubicBezTo>
                    <a:pt x="4057650" y="929640"/>
                    <a:pt x="4093210" y="946150"/>
                    <a:pt x="4130040" y="979170"/>
                  </a:cubicBezTo>
                  <a:cubicBezTo>
                    <a:pt x="4179570" y="1023620"/>
                    <a:pt x="4229100" y="1096010"/>
                    <a:pt x="4284980" y="1151890"/>
                  </a:cubicBezTo>
                  <a:cubicBezTo>
                    <a:pt x="4343400" y="1211580"/>
                    <a:pt x="4406900" y="1267460"/>
                    <a:pt x="4472940" y="1324610"/>
                  </a:cubicBezTo>
                  <a:cubicBezTo>
                    <a:pt x="4545330" y="1384300"/>
                    <a:pt x="4650740" y="1447800"/>
                    <a:pt x="4702810" y="1502410"/>
                  </a:cubicBezTo>
                  <a:cubicBezTo>
                    <a:pt x="4735830" y="1537970"/>
                    <a:pt x="4759960" y="1581150"/>
                    <a:pt x="4771390" y="1604010"/>
                  </a:cubicBezTo>
                  <a:cubicBezTo>
                    <a:pt x="4777740" y="1614170"/>
                    <a:pt x="4782820" y="1620520"/>
                    <a:pt x="4781550" y="1628140"/>
                  </a:cubicBezTo>
                  <a:cubicBezTo>
                    <a:pt x="4780280" y="1637030"/>
                    <a:pt x="4775200" y="1645920"/>
                    <a:pt x="4763770" y="1652270"/>
                  </a:cubicBezTo>
                  <a:cubicBezTo>
                    <a:pt x="4730750" y="1668780"/>
                    <a:pt x="4596130" y="1648460"/>
                    <a:pt x="4530090" y="1656080"/>
                  </a:cubicBezTo>
                  <a:cubicBezTo>
                    <a:pt x="4479290" y="1661160"/>
                    <a:pt x="4460240" y="1664970"/>
                    <a:pt x="4399280" y="1684020"/>
                  </a:cubicBezTo>
                  <a:cubicBezTo>
                    <a:pt x="4248150" y="1733550"/>
                    <a:pt x="3804920" y="1955800"/>
                    <a:pt x="3625850" y="2020570"/>
                  </a:cubicBezTo>
                  <a:cubicBezTo>
                    <a:pt x="3534410" y="2052320"/>
                    <a:pt x="3469640" y="2057400"/>
                    <a:pt x="3413760" y="2080260"/>
                  </a:cubicBezTo>
                  <a:cubicBezTo>
                    <a:pt x="3375660" y="2095500"/>
                    <a:pt x="3359150" y="2113280"/>
                    <a:pt x="3319780" y="2129790"/>
                  </a:cubicBezTo>
                  <a:cubicBezTo>
                    <a:pt x="3260090" y="2155190"/>
                    <a:pt x="3159760" y="2184400"/>
                    <a:pt x="3082290" y="2205990"/>
                  </a:cubicBezTo>
                  <a:cubicBezTo>
                    <a:pt x="3009900" y="2225040"/>
                    <a:pt x="2941320" y="2228850"/>
                    <a:pt x="2867660" y="2252980"/>
                  </a:cubicBezTo>
                  <a:cubicBezTo>
                    <a:pt x="2785110" y="2279650"/>
                    <a:pt x="2708910" y="2326640"/>
                    <a:pt x="2611120" y="2363470"/>
                  </a:cubicBezTo>
                  <a:cubicBezTo>
                    <a:pt x="2486660" y="2409190"/>
                    <a:pt x="2302510" y="2447290"/>
                    <a:pt x="2180590" y="2499360"/>
                  </a:cubicBezTo>
                  <a:cubicBezTo>
                    <a:pt x="2081530" y="2541270"/>
                    <a:pt x="1987550" y="2608580"/>
                    <a:pt x="1926590" y="2635250"/>
                  </a:cubicBezTo>
                  <a:cubicBezTo>
                    <a:pt x="1892300" y="2650490"/>
                    <a:pt x="1878330" y="2649220"/>
                    <a:pt x="1846580" y="2664460"/>
                  </a:cubicBezTo>
                  <a:cubicBezTo>
                    <a:pt x="1791970" y="2689860"/>
                    <a:pt x="1681480" y="2772410"/>
                    <a:pt x="1639570" y="2786380"/>
                  </a:cubicBezTo>
                  <a:cubicBezTo>
                    <a:pt x="1623060" y="2791460"/>
                    <a:pt x="1615440" y="2791460"/>
                    <a:pt x="1602740" y="2791460"/>
                  </a:cubicBezTo>
                  <a:cubicBezTo>
                    <a:pt x="1587500" y="2790190"/>
                    <a:pt x="1574800" y="2791460"/>
                    <a:pt x="1557020" y="2781300"/>
                  </a:cubicBezTo>
                  <a:cubicBezTo>
                    <a:pt x="1518920" y="2757170"/>
                    <a:pt x="1457960" y="2649220"/>
                    <a:pt x="1405890" y="2597150"/>
                  </a:cubicBezTo>
                  <a:cubicBezTo>
                    <a:pt x="1360170" y="2551430"/>
                    <a:pt x="1316990" y="2528570"/>
                    <a:pt x="1266190" y="2480310"/>
                  </a:cubicBezTo>
                  <a:cubicBezTo>
                    <a:pt x="1195070" y="2414270"/>
                    <a:pt x="1080770" y="2273300"/>
                    <a:pt x="1024890" y="2231390"/>
                  </a:cubicBezTo>
                  <a:cubicBezTo>
                    <a:pt x="999490" y="2212340"/>
                    <a:pt x="988060" y="2216150"/>
                    <a:pt x="962660" y="2198370"/>
                  </a:cubicBezTo>
                  <a:cubicBezTo>
                    <a:pt x="914400" y="2165350"/>
                    <a:pt x="843280" y="2091690"/>
                    <a:pt x="760730" y="2028190"/>
                  </a:cubicBezTo>
                  <a:cubicBezTo>
                    <a:pt x="637540" y="1934210"/>
                    <a:pt x="393700" y="1809750"/>
                    <a:pt x="288290" y="1704340"/>
                  </a:cubicBezTo>
                  <a:cubicBezTo>
                    <a:pt x="218440" y="1634490"/>
                    <a:pt x="191770" y="1543050"/>
                    <a:pt x="147320" y="1497330"/>
                  </a:cubicBezTo>
                  <a:cubicBezTo>
                    <a:pt x="118110" y="1466850"/>
                    <a:pt x="87630" y="1456690"/>
                    <a:pt x="64770" y="1435100"/>
                  </a:cubicBezTo>
                  <a:cubicBezTo>
                    <a:pt x="45720" y="1417320"/>
                    <a:pt x="27940" y="1403350"/>
                    <a:pt x="19050" y="1379220"/>
                  </a:cubicBezTo>
                  <a:cubicBezTo>
                    <a:pt x="5080" y="1343660"/>
                    <a:pt x="0" y="1254760"/>
                    <a:pt x="11430" y="1234440"/>
                  </a:cubicBezTo>
                  <a:cubicBezTo>
                    <a:pt x="16510" y="1226820"/>
                    <a:pt x="29210" y="1223010"/>
                    <a:pt x="33020" y="1225550"/>
                  </a:cubicBezTo>
                  <a:cubicBezTo>
                    <a:pt x="35560" y="1226820"/>
                    <a:pt x="34290" y="1244600"/>
                    <a:pt x="30480" y="1245870"/>
                  </a:cubicBezTo>
                  <a:cubicBezTo>
                    <a:pt x="26670" y="1248410"/>
                    <a:pt x="12700" y="1240790"/>
                    <a:pt x="11430" y="1236980"/>
                  </a:cubicBezTo>
                  <a:cubicBezTo>
                    <a:pt x="11430" y="1231900"/>
                    <a:pt x="19050" y="1223010"/>
                    <a:pt x="24130" y="1221740"/>
                  </a:cubicBezTo>
                  <a:cubicBezTo>
                    <a:pt x="27940" y="1221740"/>
                    <a:pt x="33020" y="1225550"/>
                    <a:pt x="36830" y="1230630"/>
                  </a:cubicBezTo>
                  <a:cubicBezTo>
                    <a:pt x="46990" y="1249680"/>
                    <a:pt x="24130" y="1333500"/>
                    <a:pt x="44450" y="1374140"/>
                  </a:cubicBezTo>
                  <a:cubicBezTo>
                    <a:pt x="66040" y="1417320"/>
                    <a:pt x="127000" y="1436370"/>
                    <a:pt x="165100" y="1480820"/>
                  </a:cubicBezTo>
                  <a:cubicBezTo>
                    <a:pt x="213360" y="1535430"/>
                    <a:pt x="234950" y="1615440"/>
                    <a:pt x="303530" y="1684020"/>
                  </a:cubicBezTo>
                  <a:cubicBezTo>
                    <a:pt x="408940" y="1789430"/>
                    <a:pt x="654050" y="1915160"/>
                    <a:pt x="775970" y="2007870"/>
                  </a:cubicBezTo>
                  <a:cubicBezTo>
                    <a:pt x="858520" y="2070100"/>
                    <a:pt x="924560" y="2141220"/>
                    <a:pt x="975360" y="2175510"/>
                  </a:cubicBezTo>
                  <a:cubicBezTo>
                    <a:pt x="1003300" y="2195830"/>
                    <a:pt x="1016000" y="2193290"/>
                    <a:pt x="1043940" y="2216150"/>
                  </a:cubicBezTo>
                  <a:cubicBezTo>
                    <a:pt x="1102360" y="2260600"/>
                    <a:pt x="1210310" y="2395220"/>
                    <a:pt x="1281430" y="2461260"/>
                  </a:cubicBezTo>
                  <a:cubicBezTo>
                    <a:pt x="1334770" y="2509520"/>
                    <a:pt x="1380490" y="2536190"/>
                    <a:pt x="1426210" y="2583180"/>
                  </a:cubicBezTo>
                  <a:cubicBezTo>
                    <a:pt x="1477010" y="2632710"/>
                    <a:pt x="1534160" y="2733040"/>
                    <a:pt x="1567180" y="2755900"/>
                  </a:cubicBezTo>
                  <a:cubicBezTo>
                    <a:pt x="1581150" y="2764790"/>
                    <a:pt x="1590040" y="2764790"/>
                    <a:pt x="1601470" y="2766060"/>
                  </a:cubicBezTo>
                  <a:cubicBezTo>
                    <a:pt x="1612900" y="2767330"/>
                    <a:pt x="1623060" y="2767330"/>
                    <a:pt x="1639570" y="2762250"/>
                  </a:cubicBezTo>
                  <a:cubicBezTo>
                    <a:pt x="1675130" y="2749550"/>
                    <a:pt x="1729740" y="2701290"/>
                    <a:pt x="1793240" y="2665730"/>
                  </a:cubicBezTo>
                  <a:cubicBezTo>
                    <a:pt x="1891030" y="2611120"/>
                    <a:pt x="2040890" y="2528570"/>
                    <a:pt x="2172970" y="2475230"/>
                  </a:cubicBezTo>
                  <a:cubicBezTo>
                    <a:pt x="2310130" y="2419350"/>
                    <a:pt x="2477770" y="2385060"/>
                    <a:pt x="2602230" y="2339340"/>
                  </a:cubicBezTo>
                  <a:cubicBezTo>
                    <a:pt x="2700020" y="2303780"/>
                    <a:pt x="2780030" y="2255520"/>
                    <a:pt x="2862580" y="2228850"/>
                  </a:cubicBezTo>
                  <a:cubicBezTo>
                    <a:pt x="2934970" y="2205990"/>
                    <a:pt x="2999740" y="2202180"/>
                    <a:pt x="3072130" y="2181860"/>
                  </a:cubicBezTo>
                  <a:cubicBezTo>
                    <a:pt x="3148330" y="2161540"/>
                    <a:pt x="3247390" y="2133600"/>
                    <a:pt x="3308350" y="2108200"/>
                  </a:cubicBezTo>
                  <a:cubicBezTo>
                    <a:pt x="3348990" y="2090420"/>
                    <a:pt x="3366770" y="2071370"/>
                    <a:pt x="3406140" y="2056130"/>
                  </a:cubicBezTo>
                  <a:cubicBezTo>
                    <a:pt x="3462020" y="2033270"/>
                    <a:pt x="3531870" y="2025650"/>
                    <a:pt x="3615690" y="1996440"/>
                  </a:cubicBezTo>
                  <a:cubicBezTo>
                    <a:pt x="3742690" y="1953260"/>
                    <a:pt x="3950970" y="1863090"/>
                    <a:pt x="4091940" y="1802130"/>
                  </a:cubicBezTo>
                  <a:cubicBezTo>
                    <a:pt x="4204970" y="1752600"/>
                    <a:pt x="4312920" y="1686560"/>
                    <a:pt x="4395470" y="1658620"/>
                  </a:cubicBezTo>
                  <a:cubicBezTo>
                    <a:pt x="4448810" y="1640840"/>
                    <a:pt x="4479290" y="1637030"/>
                    <a:pt x="4530090" y="1630680"/>
                  </a:cubicBezTo>
                  <a:cubicBezTo>
                    <a:pt x="4594860" y="1621790"/>
                    <a:pt x="4739640" y="1645920"/>
                    <a:pt x="4753610" y="1620520"/>
                  </a:cubicBezTo>
                  <a:cubicBezTo>
                    <a:pt x="4762500" y="1606550"/>
                    <a:pt x="4733290" y="1576070"/>
                    <a:pt x="4718050" y="1555750"/>
                  </a:cubicBezTo>
                  <a:cubicBezTo>
                    <a:pt x="4702810" y="1535430"/>
                    <a:pt x="4688840" y="1521460"/>
                    <a:pt x="4663440" y="1498600"/>
                  </a:cubicBezTo>
                  <a:cubicBezTo>
                    <a:pt x="4617720" y="1457960"/>
                    <a:pt x="4522470" y="1398270"/>
                    <a:pt x="4456430" y="1342390"/>
                  </a:cubicBezTo>
                  <a:cubicBezTo>
                    <a:pt x="4389120" y="1287780"/>
                    <a:pt x="4324350" y="1228090"/>
                    <a:pt x="4264660" y="1167130"/>
                  </a:cubicBezTo>
                  <a:cubicBezTo>
                    <a:pt x="4208780" y="1109980"/>
                    <a:pt x="4157980" y="1033780"/>
                    <a:pt x="4108450" y="989330"/>
                  </a:cubicBezTo>
                  <a:cubicBezTo>
                    <a:pt x="4072890" y="957580"/>
                    <a:pt x="4041140" y="949960"/>
                    <a:pt x="4003040" y="915670"/>
                  </a:cubicBezTo>
                  <a:cubicBezTo>
                    <a:pt x="3944620" y="863600"/>
                    <a:pt x="3874770" y="760730"/>
                    <a:pt x="3806190" y="693420"/>
                  </a:cubicBezTo>
                  <a:cubicBezTo>
                    <a:pt x="3740150" y="629920"/>
                    <a:pt x="3647440" y="575310"/>
                    <a:pt x="3597910" y="524510"/>
                  </a:cubicBezTo>
                  <a:cubicBezTo>
                    <a:pt x="3564890" y="491490"/>
                    <a:pt x="3561080" y="473710"/>
                    <a:pt x="3525520" y="433070"/>
                  </a:cubicBezTo>
                  <a:cubicBezTo>
                    <a:pt x="3442970" y="344170"/>
                    <a:pt x="3161030" y="10160"/>
                    <a:pt x="3091180" y="22860"/>
                  </a:cubicBezTo>
                  <a:cubicBezTo>
                    <a:pt x="3059430" y="29210"/>
                    <a:pt x="3058160" y="104140"/>
                    <a:pt x="3041650" y="129540"/>
                  </a:cubicBezTo>
                  <a:cubicBezTo>
                    <a:pt x="3030220" y="146050"/>
                    <a:pt x="3025140" y="153670"/>
                    <a:pt x="3008630" y="166370"/>
                  </a:cubicBezTo>
                  <a:cubicBezTo>
                    <a:pt x="2980690" y="187960"/>
                    <a:pt x="2926080" y="210820"/>
                    <a:pt x="2877820" y="231140"/>
                  </a:cubicBezTo>
                  <a:cubicBezTo>
                    <a:pt x="2821940" y="254000"/>
                    <a:pt x="2740660" y="280670"/>
                    <a:pt x="2691130" y="294640"/>
                  </a:cubicBezTo>
                  <a:cubicBezTo>
                    <a:pt x="2658110" y="303530"/>
                    <a:pt x="2637790" y="309880"/>
                    <a:pt x="2606040" y="313690"/>
                  </a:cubicBezTo>
                  <a:cubicBezTo>
                    <a:pt x="2566670" y="317500"/>
                    <a:pt x="2505710" y="309880"/>
                    <a:pt x="2472690" y="316230"/>
                  </a:cubicBezTo>
                  <a:cubicBezTo>
                    <a:pt x="2452370" y="320040"/>
                    <a:pt x="2451100" y="328930"/>
                    <a:pt x="2425700" y="334010"/>
                  </a:cubicBezTo>
                  <a:cubicBezTo>
                    <a:pt x="2344420" y="350520"/>
                    <a:pt x="2070100" y="325120"/>
                    <a:pt x="1885950" y="359410"/>
                  </a:cubicBezTo>
                  <a:cubicBezTo>
                    <a:pt x="1680210" y="397510"/>
                    <a:pt x="1446530" y="483870"/>
                    <a:pt x="1253490" y="568960"/>
                  </a:cubicBezTo>
                  <a:cubicBezTo>
                    <a:pt x="1079500" y="646430"/>
                    <a:pt x="900430" y="754380"/>
                    <a:pt x="775970" y="839470"/>
                  </a:cubicBezTo>
                  <a:cubicBezTo>
                    <a:pt x="688340" y="899160"/>
                    <a:pt x="643890" y="952500"/>
                    <a:pt x="565150" y="1010920"/>
                  </a:cubicBezTo>
                  <a:cubicBezTo>
                    <a:pt x="469900" y="1079500"/>
                    <a:pt x="317500" y="1183640"/>
                    <a:pt x="240030" y="1224280"/>
                  </a:cubicBezTo>
                  <a:cubicBezTo>
                    <a:pt x="200660" y="1245870"/>
                    <a:pt x="179070" y="1257300"/>
                    <a:pt x="146050" y="1263650"/>
                  </a:cubicBezTo>
                  <a:cubicBezTo>
                    <a:pt x="110490" y="1268730"/>
                    <a:pt x="52070" y="1266190"/>
                    <a:pt x="30480" y="1257300"/>
                  </a:cubicBezTo>
                  <a:cubicBezTo>
                    <a:pt x="20320" y="1253490"/>
                    <a:pt x="11430" y="1247140"/>
                    <a:pt x="11430" y="1242060"/>
                  </a:cubicBezTo>
                  <a:cubicBezTo>
                    <a:pt x="11430" y="1236980"/>
                    <a:pt x="30480" y="1229360"/>
                    <a:pt x="30480" y="1229360"/>
                  </a:cubicBezTo>
                </a:path>
              </a:pathLst>
            </a:custGeom>
            <a:solidFill>
              <a:srgbClr val="FFFFFF"/>
            </a:solidFill>
            <a:ln cap="sq">
              <a:noFill/>
              <a:prstDash val="solid"/>
              <a:miter/>
            </a:ln>
          </p:spPr>
        </p:sp>
      </p:grpSp>
      <p:sp>
        <p:nvSpPr>
          <p:cNvPr name="Freeform 19" id="19"/>
          <p:cNvSpPr/>
          <p:nvPr/>
        </p:nvSpPr>
        <p:spPr>
          <a:xfrm flipH="false" flipV="true" rot="0">
            <a:off x="5937946" y="8324704"/>
            <a:ext cx="474514" cy="476771"/>
          </a:xfrm>
          <a:custGeom>
            <a:avLst/>
            <a:gdLst/>
            <a:ahLst/>
            <a:cxnLst/>
            <a:rect r="r" b="b" t="t" l="l"/>
            <a:pathLst>
              <a:path h="476771" w="474514">
                <a:moveTo>
                  <a:pt x="0" y="476771"/>
                </a:moveTo>
                <a:lnTo>
                  <a:pt x="474514" y="476771"/>
                </a:lnTo>
                <a:lnTo>
                  <a:pt x="474514" y="0"/>
                </a:lnTo>
                <a:lnTo>
                  <a:pt x="0" y="0"/>
                </a:lnTo>
                <a:lnTo>
                  <a:pt x="0" y="476771"/>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0" id="20"/>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10. EN BUCLE</a:t>
            </a:r>
          </a:p>
        </p:txBody>
      </p:sp>
      <p:sp>
        <p:nvSpPr>
          <p:cNvPr name="TextBox 21" id="21"/>
          <p:cNvSpPr txBox="true"/>
          <p:nvPr/>
        </p:nvSpPr>
        <p:spPr>
          <a:xfrm rot="0">
            <a:off x="433569" y="3840114"/>
            <a:ext cx="6807960" cy="9343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marL="0" indent="0" lvl="1">
              <a:lnSpc>
                <a:spcPts val="1679"/>
              </a:lnSpc>
            </a:pPr>
            <a:r>
              <a:rPr lang="en-US" sz="1200" spc="30">
                <a:solidFill>
                  <a:srgbClr val="394E63"/>
                </a:solidFill>
                <a:latin typeface="Raleway Bold"/>
              </a:rPr>
              <a:t>Uno de los conceptos más característicos del Pensamiento Computacional es el de Bucle. Por Bucle entendemos la instrucción o conjunto de instrucciones que se ejecuta tantas veces como sea necesario para resolver la actividad.</a:t>
            </a:r>
          </a:p>
        </p:txBody>
      </p:sp>
      <p:sp>
        <p:nvSpPr>
          <p:cNvPr name="TextBox 22" id="22"/>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3" id="23"/>
          <p:cNvSpPr txBox="true"/>
          <p:nvPr/>
        </p:nvSpPr>
        <p:spPr>
          <a:xfrm rot="0">
            <a:off x="433569" y="6850313"/>
            <a:ext cx="4834476" cy="2332736"/>
          </a:xfrm>
          <a:prstGeom prst="rect">
            <a:avLst/>
          </a:prstGeom>
        </p:spPr>
        <p:txBody>
          <a:bodyPr anchor="t" rtlCol="false" tIns="0" lIns="0" bIns="0" rIns="0">
            <a:spAutoFit/>
          </a:bodyPr>
          <a:lstStyle/>
          <a:p>
            <a:pPr>
              <a:lnSpc>
                <a:spcPts val="1632"/>
              </a:lnSpc>
            </a:pPr>
            <a:r>
              <a:rPr lang="en-US" sz="1200">
                <a:solidFill>
                  <a:srgbClr val="FFFFFF"/>
                </a:solidFill>
                <a:latin typeface="Raleway Bold"/>
              </a:rPr>
              <a:t>Pues lo único que tienes que hacer es ir plasmando las instrucciones, pero de acuerdo con las repeticiones que establece el bucle. Por ejemplo, si la flecha significa hacia abajo y hay que repetir 4 veces esa instrucción, tendrás que codificarla de la siguiente manera:</a:t>
            </a:r>
          </a:p>
          <a:p>
            <a:pPr algn="ctr">
              <a:lnSpc>
                <a:spcPts val="3263"/>
              </a:lnSpc>
            </a:pPr>
            <a:r>
              <a:rPr lang="en-US" sz="2399">
                <a:solidFill>
                  <a:srgbClr val="FFFFFF"/>
                </a:solidFill>
                <a:latin typeface="Raleway Bold"/>
              </a:rPr>
              <a:t>* 4</a:t>
            </a:r>
          </a:p>
          <a:p>
            <a:pPr algn="ctr">
              <a:lnSpc>
                <a:spcPts val="1903"/>
              </a:lnSpc>
            </a:pPr>
          </a:p>
          <a:p>
            <a:pPr>
              <a:lnSpc>
                <a:spcPts val="1632"/>
              </a:lnSpc>
            </a:pPr>
            <a:r>
              <a:rPr lang="en-US" sz="1200">
                <a:solidFill>
                  <a:srgbClr val="FFFFFF"/>
                </a:solidFill>
                <a:latin typeface="Raleway Bold"/>
              </a:rPr>
              <a:t>Ello te va a permitir simplificar la secuencia.</a:t>
            </a:r>
          </a:p>
          <a:p>
            <a:pPr>
              <a:lnSpc>
                <a:spcPts val="1632"/>
              </a:lnSpc>
            </a:pPr>
          </a:p>
          <a:p>
            <a:pPr algn="ctr">
              <a:lnSpc>
                <a:spcPts val="2311"/>
              </a:lnSpc>
            </a:pPr>
            <a:r>
              <a:rPr lang="en-US" sz="1699">
                <a:solidFill>
                  <a:srgbClr val="FFFFFF"/>
                </a:solidFill>
                <a:latin typeface="Raleway Bold"/>
              </a:rPr>
              <a:t>¡Adelante!</a:t>
            </a:r>
          </a:p>
        </p:txBody>
      </p:sp>
      <p:sp>
        <p:nvSpPr>
          <p:cNvPr name="TextBox 24" id="24"/>
          <p:cNvSpPr txBox="true"/>
          <p:nvPr/>
        </p:nvSpPr>
        <p:spPr>
          <a:xfrm rot="0">
            <a:off x="6533023" y="8300460"/>
            <a:ext cx="687745" cy="501016"/>
          </a:xfrm>
          <a:prstGeom prst="rect">
            <a:avLst/>
          </a:prstGeom>
        </p:spPr>
        <p:txBody>
          <a:bodyPr anchor="t" rtlCol="false" tIns="0" lIns="0" bIns="0" rIns="0">
            <a:spAutoFit/>
          </a:bodyPr>
          <a:lstStyle/>
          <a:p>
            <a:pPr algn="ctr">
              <a:lnSpc>
                <a:spcPts val="4079"/>
              </a:lnSpc>
            </a:pPr>
            <a:r>
              <a:rPr lang="en-US" sz="2999">
                <a:solidFill>
                  <a:srgbClr val="FFFFFF"/>
                </a:solidFill>
                <a:latin typeface="Raleway Bold"/>
              </a:rPr>
              <a:t>* 4</a:t>
            </a:r>
          </a:p>
        </p:txBody>
      </p:sp>
      <p:sp>
        <p:nvSpPr>
          <p:cNvPr name="Freeform 25" id="25"/>
          <p:cNvSpPr/>
          <p:nvPr/>
        </p:nvSpPr>
        <p:spPr>
          <a:xfrm flipH="true" flipV="true" rot="0">
            <a:off x="5937946" y="8956354"/>
            <a:ext cx="474514" cy="476771"/>
          </a:xfrm>
          <a:custGeom>
            <a:avLst/>
            <a:gdLst/>
            <a:ahLst/>
            <a:cxnLst/>
            <a:rect r="r" b="b" t="t" l="l"/>
            <a:pathLst>
              <a:path h="476771" w="474514">
                <a:moveTo>
                  <a:pt x="474514" y="476771"/>
                </a:moveTo>
                <a:lnTo>
                  <a:pt x="0" y="476771"/>
                </a:lnTo>
                <a:lnTo>
                  <a:pt x="0" y="0"/>
                </a:lnTo>
                <a:lnTo>
                  <a:pt x="474514" y="0"/>
                </a:lnTo>
                <a:lnTo>
                  <a:pt x="474514" y="476771"/>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6" id="26"/>
          <p:cNvSpPr txBox="true"/>
          <p:nvPr/>
        </p:nvSpPr>
        <p:spPr>
          <a:xfrm rot="0">
            <a:off x="6533023" y="8908729"/>
            <a:ext cx="687745" cy="501015"/>
          </a:xfrm>
          <a:prstGeom prst="rect">
            <a:avLst/>
          </a:prstGeom>
        </p:spPr>
        <p:txBody>
          <a:bodyPr anchor="t" rtlCol="false" tIns="0" lIns="0" bIns="0" rIns="0">
            <a:spAutoFit/>
          </a:bodyPr>
          <a:lstStyle/>
          <a:p>
            <a:pPr algn="ctr">
              <a:lnSpc>
                <a:spcPts val="4079"/>
              </a:lnSpc>
            </a:pPr>
            <a:r>
              <a:rPr lang="en-US" sz="2999">
                <a:solidFill>
                  <a:srgbClr val="FFFFFF"/>
                </a:solidFill>
                <a:latin typeface="Raleway Bold"/>
              </a:rPr>
              <a:t>* 2</a:t>
            </a:r>
          </a:p>
        </p:txBody>
      </p:sp>
      <p:grpSp>
        <p:nvGrpSpPr>
          <p:cNvPr name="Group 27" id="27"/>
          <p:cNvGrpSpPr/>
          <p:nvPr/>
        </p:nvGrpSpPr>
        <p:grpSpPr>
          <a:xfrm rot="0">
            <a:off x="5912622" y="96020"/>
            <a:ext cx="1547004" cy="830215"/>
            <a:chOff x="0" y="0"/>
            <a:chExt cx="2062672" cy="1106953"/>
          </a:xfrm>
        </p:grpSpPr>
        <p:grpSp>
          <p:nvGrpSpPr>
            <p:cNvPr name="Group 28" id="28"/>
            <p:cNvGrpSpPr/>
            <p:nvPr/>
          </p:nvGrpSpPr>
          <p:grpSpPr>
            <a:xfrm rot="0">
              <a:off x="976924" y="0"/>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1009292"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32" id="32"/>
            <p:cNvGrpSpPr/>
            <p:nvPr/>
          </p:nvGrpSpPr>
          <p:grpSpPr>
            <a:xfrm rot="0">
              <a:off x="0" y="0"/>
              <a:ext cx="950414" cy="950414"/>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5" id="35"/>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608421"/>
            <a:ext cx="7683569" cy="4956395"/>
            <a:chOff x="0" y="0"/>
            <a:chExt cx="3526543" cy="2274846"/>
          </a:xfrm>
        </p:grpSpPr>
        <p:sp>
          <p:nvSpPr>
            <p:cNvPr name="Freeform 3" id="3"/>
            <p:cNvSpPr/>
            <p:nvPr/>
          </p:nvSpPr>
          <p:spPr>
            <a:xfrm flipH="false" flipV="false" rot="0">
              <a:off x="0" y="0"/>
              <a:ext cx="3526543" cy="2274846"/>
            </a:xfrm>
            <a:custGeom>
              <a:avLst/>
              <a:gdLst/>
              <a:ahLst/>
              <a:cxnLst/>
              <a:rect r="r" b="b" t="t" l="l"/>
              <a:pathLst>
                <a:path h="2274846" w="3526543">
                  <a:moveTo>
                    <a:pt x="0" y="0"/>
                  </a:moveTo>
                  <a:lnTo>
                    <a:pt x="3526543" y="0"/>
                  </a:lnTo>
                  <a:lnTo>
                    <a:pt x="3526543" y="2274846"/>
                  </a:lnTo>
                  <a:lnTo>
                    <a:pt x="0" y="2274846"/>
                  </a:lnTo>
                  <a:close/>
                </a:path>
              </a:pathLst>
            </a:custGeom>
            <a:solidFill>
              <a:srgbClr val="E21C19"/>
            </a:solidFill>
            <a:ln w="19050" cap="sq">
              <a:solidFill>
                <a:srgbClr val="FFFFFF"/>
              </a:solidFill>
              <a:prstDash val="solid"/>
              <a:miter/>
            </a:ln>
          </p:spPr>
        </p:sp>
        <p:sp>
          <p:nvSpPr>
            <p:cNvPr name="TextBox 4" id="4"/>
            <p:cNvSpPr txBox="true"/>
            <p:nvPr/>
          </p:nvSpPr>
          <p:spPr>
            <a:xfrm>
              <a:off x="0" y="-28575"/>
              <a:ext cx="3526543" cy="2303421"/>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21C1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123499"/>
            <a:chOff x="0" y="0"/>
            <a:chExt cx="2709333" cy="402637"/>
          </a:xfrm>
        </p:grpSpPr>
        <p:sp>
          <p:nvSpPr>
            <p:cNvPr name="Freeform 10" id="10"/>
            <p:cNvSpPr/>
            <p:nvPr/>
          </p:nvSpPr>
          <p:spPr>
            <a:xfrm flipH="false" flipV="false" rot="0">
              <a:off x="0" y="0"/>
              <a:ext cx="2709333" cy="402637"/>
            </a:xfrm>
            <a:custGeom>
              <a:avLst/>
              <a:gdLst/>
              <a:ahLst/>
              <a:cxnLst/>
              <a:rect r="r" b="b" t="t" l="l"/>
              <a:pathLst>
                <a:path h="402637" w="2709333">
                  <a:moveTo>
                    <a:pt x="0" y="0"/>
                  </a:moveTo>
                  <a:lnTo>
                    <a:pt x="2709333" y="0"/>
                  </a:lnTo>
                  <a:lnTo>
                    <a:pt x="2709333" y="402637"/>
                  </a:lnTo>
                  <a:lnTo>
                    <a:pt x="0" y="402637"/>
                  </a:lnTo>
                  <a:close/>
                </a:path>
              </a:pathLst>
            </a:custGeom>
            <a:solidFill>
              <a:srgbClr val="FFB3B6"/>
            </a:solidFill>
          </p:spPr>
        </p:sp>
        <p:sp>
          <p:nvSpPr>
            <p:cNvPr name="TextBox 11" id="11"/>
            <p:cNvSpPr txBox="true"/>
            <p:nvPr/>
          </p:nvSpPr>
          <p:spPr>
            <a:xfrm>
              <a:off x="0" y="-38100"/>
              <a:ext cx="2709333" cy="44073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6260897" y="3989272"/>
            <a:ext cx="1211984" cy="1238298"/>
          </a:xfrm>
          <a:custGeom>
            <a:avLst/>
            <a:gdLst/>
            <a:ahLst/>
            <a:cxnLst/>
            <a:rect r="r" b="b" t="t" l="l"/>
            <a:pathLst>
              <a:path h="1238298" w="1211984">
                <a:moveTo>
                  <a:pt x="0" y="0"/>
                </a:moveTo>
                <a:lnTo>
                  <a:pt x="1211984" y="0"/>
                </a:lnTo>
                <a:lnTo>
                  <a:pt x="1211984" y="1238298"/>
                </a:lnTo>
                <a:lnTo>
                  <a:pt x="0" y="12382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5485780" y="7318434"/>
            <a:ext cx="1734486" cy="1718718"/>
          </a:xfrm>
          <a:custGeom>
            <a:avLst/>
            <a:gdLst/>
            <a:ahLst/>
            <a:cxnLst/>
            <a:rect r="r" b="b" t="t" l="l"/>
            <a:pathLst>
              <a:path h="1718718" w="1734486">
                <a:moveTo>
                  <a:pt x="0" y="0"/>
                </a:moveTo>
                <a:lnTo>
                  <a:pt x="1734486" y="0"/>
                </a:lnTo>
                <a:lnTo>
                  <a:pt x="1734486" y="1718718"/>
                </a:lnTo>
                <a:lnTo>
                  <a:pt x="0" y="17187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433569" y="5009400"/>
            <a:ext cx="6731736" cy="230903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Como estás pudiendo comprobar, la vida en una Isla requiere todo tipo de precauciones. Laberintos, mensajes secretos, códigos… son solo algunos de los aspectos que hemos de conocer ya que pueden surgir en cualquier momento en actividades tan cotidianas como la búsqueda de alimentos, la construcción de un refugio o incluso el diseño de un sistema de señalización.</a:t>
            </a:r>
          </a:p>
          <a:p>
            <a:pPr>
              <a:lnSpc>
                <a:spcPts val="1632"/>
              </a:lnSpc>
            </a:pPr>
          </a:p>
          <a:p>
            <a:pPr>
              <a:lnSpc>
                <a:spcPts val="1632"/>
              </a:lnSpc>
            </a:pPr>
            <a:r>
              <a:rPr lang="en-US" sz="1200">
                <a:solidFill>
                  <a:srgbClr val="FFFFFF"/>
                </a:solidFill>
                <a:latin typeface="Raleway Bold"/>
              </a:rPr>
              <a:t>Lo que te vamos a plantear, ahora que ya te has ido familiarizando con los conceptos del Pensamiento Computacional, es que identifiques posibles imprevistos. Para ello escoge un área, por ejemplo: Búsqueda de Alimentos.</a:t>
            </a:r>
          </a:p>
          <a:p>
            <a:pPr>
              <a:lnSpc>
                <a:spcPts val="1632"/>
              </a:lnSpc>
            </a:pPr>
          </a:p>
        </p:txBody>
      </p:sp>
      <p:sp>
        <p:nvSpPr>
          <p:cNvPr name="TextBox 17" id="17"/>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11. KIT DE SUPERVIVENCIA</a:t>
            </a:r>
          </a:p>
        </p:txBody>
      </p:sp>
      <p:sp>
        <p:nvSpPr>
          <p:cNvPr name="TextBox 18" id="18"/>
          <p:cNvSpPr txBox="true"/>
          <p:nvPr/>
        </p:nvSpPr>
        <p:spPr>
          <a:xfrm rot="0">
            <a:off x="433569" y="3732114"/>
            <a:ext cx="6275566" cy="9343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Integrar diferentes conceptos del Pensamiento Computacional en la generación de una actividad propia.</a:t>
            </a:r>
          </a:p>
          <a:p>
            <a:pPr marL="0" indent="0" lvl="1">
              <a:lnSpc>
                <a:spcPts val="1679"/>
              </a:lnSpc>
            </a:pPr>
            <a:r>
              <a:rPr lang="en-US" sz="1200" spc="30">
                <a:solidFill>
                  <a:srgbClr val="394E63"/>
                </a:solidFill>
                <a:latin typeface="Raleway Bold"/>
              </a:rPr>
              <a:t>.</a:t>
            </a:r>
          </a:p>
        </p:txBody>
      </p:sp>
      <p:sp>
        <p:nvSpPr>
          <p:cNvPr name="TextBox 19" id="19"/>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20" id="20"/>
          <p:cNvSpPr txBox="true"/>
          <p:nvPr/>
        </p:nvSpPr>
        <p:spPr>
          <a:xfrm rot="0">
            <a:off x="433569" y="7356534"/>
            <a:ext cx="4528636" cy="1804416"/>
          </a:xfrm>
          <a:prstGeom prst="rect">
            <a:avLst/>
          </a:prstGeom>
        </p:spPr>
        <p:txBody>
          <a:bodyPr anchor="t" rtlCol="false" tIns="0" lIns="0" bIns="0" rIns="0">
            <a:spAutoFit/>
          </a:bodyPr>
          <a:lstStyle/>
          <a:p>
            <a:pPr>
              <a:lnSpc>
                <a:spcPts val="1632"/>
              </a:lnSpc>
            </a:pPr>
            <a:r>
              <a:rPr lang="en-US" sz="1200">
                <a:solidFill>
                  <a:srgbClr val="FFFFFF"/>
                </a:solidFill>
                <a:latin typeface="Raleway Bold"/>
              </a:rPr>
              <a:t>Una vez tengas ese listado de posibles imprevistos, vas a trabajar en descomponerlos en dimensiones más pequeñas. La ventaja que obtendrás es que los harás más manejables. Y es que ya sabes que una habilidad clave del pensamiento computacional consiste en descomponer los problemas complejos en dimensiones más sencillas que nos faciliten su manejo. Este enfoque puedes aplicarlo a cualquier aspecto de tu vida, personal y profesional.</a:t>
            </a:r>
          </a:p>
          <a:p>
            <a:pPr>
              <a:lnSpc>
                <a:spcPts val="1632"/>
              </a:lnSpc>
            </a:pPr>
          </a:p>
        </p:txBody>
      </p:sp>
      <p:grpSp>
        <p:nvGrpSpPr>
          <p:cNvPr name="Group 21" id="21"/>
          <p:cNvGrpSpPr/>
          <p:nvPr/>
        </p:nvGrpSpPr>
        <p:grpSpPr>
          <a:xfrm rot="0">
            <a:off x="5098311" y="96020"/>
            <a:ext cx="2361316" cy="830215"/>
            <a:chOff x="0" y="0"/>
            <a:chExt cx="3148421" cy="1106953"/>
          </a:xfrm>
        </p:grpSpPr>
        <p:grpSp>
          <p:nvGrpSpPr>
            <p:cNvPr name="Group 22" id="22"/>
            <p:cNvGrpSpPr/>
            <p:nvPr/>
          </p:nvGrpSpPr>
          <p:grpSpPr>
            <a:xfrm rot="0">
              <a:off x="2062672" y="0"/>
              <a:ext cx="950414" cy="95041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5" id="25"/>
            <p:cNvSpPr/>
            <p:nvPr/>
          </p:nvSpPr>
          <p:spPr>
            <a:xfrm flipH="false" flipV="false" rot="0">
              <a:off x="2095041"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6" id="26"/>
            <p:cNvGrpSpPr/>
            <p:nvPr/>
          </p:nvGrpSpPr>
          <p:grpSpPr>
            <a:xfrm rot="0">
              <a:off x="1085749" y="0"/>
              <a:ext cx="950414" cy="95041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9" id="29"/>
            <p:cNvSpPr/>
            <p:nvPr/>
          </p:nvSpPr>
          <p:spPr>
            <a:xfrm flipH="false" flipV="false" rot="0">
              <a:off x="1118117"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30" id="30"/>
            <p:cNvGrpSpPr/>
            <p:nvPr/>
          </p:nvGrpSpPr>
          <p:grpSpPr>
            <a:xfrm rot="0">
              <a:off x="0" y="0"/>
              <a:ext cx="950414" cy="95041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3" id="33"/>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608421"/>
            <a:ext cx="7683569" cy="4956395"/>
            <a:chOff x="0" y="0"/>
            <a:chExt cx="3526543" cy="2274846"/>
          </a:xfrm>
        </p:grpSpPr>
        <p:sp>
          <p:nvSpPr>
            <p:cNvPr name="Freeform 3" id="3"/>
            <p:cNvSpPr/>
            <p:nvPr/>
          </p:nvSpPr>
          <p:spPr>
            <a:xfrm flipH="false" flipV="false" rot="0">
              <a:off x="0" y="0"/>
              <a:ext cx="3526543" cy="2274846"/>
            </a:xfrm>
            <a:custGeom>
              <a:avLst/>
              <a:gdLst/>
              <a:ahLst/>
              <a:cxnLst/>
              <a:rect r="r" b="b" t="t" l="l"/>
              <a:pathLst>
                <a:path h="2274846" w="3526543">
                  <a:moveTo>
                    <a:pt x="0" y="0"/>
                  </a:moveTo>
                  <a:lnTo>
                    <a:pt x="3526543" y="0"/>
                  </a:lnTo>
                  <a:lnTo>
                    <a:pt x="3526543" y="2274846"/>
                  </a:lnTo>
                  <a:lnTo>
                    <a:pt x="0" y="2274846"/>
                  </a:lnTo>
                  <a:close/>
                </a:path>
              </a:pathLst>
            </a:custGeom>
            <a:solidFill>
              <a:srgbClr val="E21C19"/>
            </a:solidFill>
            <a:ln w="19050" cap="sq">
              <a:solidFill>
                <a:srgbClr val="FFFFFF"/>
              </a:solidFill>
              <a:prstDash val="solid"/>
              <a:miter/>
            </a:ln>
          </p:spPr>
        </p:sp>
        <p:sp>
          <p:nvSpPr>
            <p:cNvPr name="TextBox 4" id="4"/>
            <p:cNvSpPr txBox="true"/>
            <p:nvPr/>
          </p:nvSpPr>
          <p:spPr>
            <a:xfrm>
              <a:off x="0" y="-28575"/>
              <a:ext cx="3526543" cy="2303421"/>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21C1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123499"/>
            <a:chOff x="0" y="0"/>
            <a:chExt cx="2709333" cy="402637"/>
          </a:xfrm>
        </p:grpSpPr>
        <p:sp>
          <p:nvSpPr>
            <p:cNvPr name="Freeform 10" id="10"/>
            <p:cNvSpPr/>
            <p:nvPr/>
          </p:nvSpPr>
          <p:spPr>
            <a:xfrm flipH="false" flipV="false" rot="0">
              <a:off x="0" y="0"/>
              <a:ext cx="2709333" cy="402637"/>
            </a:xfrm>
            <a:custGeom>
              <a:avLst/>
              <a:gdLst/>
              <a:ahLst/>
              <a:cxnLst/>
              <a:rect r="r" b="b" t="t" l="l"/>
              <a:pathLst>
                <a:path h="402637" w="2709333">
                  <a:moveTo>
                    <a:pt x="0" y="0"/>
                  </a:moveTo>
                  <a:lnTo>
                    <a:pt x="2709333" y="0"/>
                  </a:lnTo>
                  <a:lnTo>
                    <a:pt x="2709333" y="402637"/>
                  </a:lnTo>
                  <a:lnTo>
                    <a:pt x="0" y="402637"/>
                  </a:lnTo>
                  <a:close/>
                </a:path>
              </a:pathLst>
            </a:custGeom>
            <a:solidFill>
              <a:srgbClr val="FFB3B6"/>
            </a:solidFill>
          </p:spPr>
        </p:sp>
        <p:sp>
          <p:nvSpPr>
            <p:cNvPr name="TextBox 11" id="11"/>
            <p:cNvSpPr txBox="true"/>
            <p:nvPr/>
          </p:nvSpPr>
          <p:spPr>
            <a:xfrm>
              <a:off x="0" y="-38100"/>
              <a:ext cx="2709333" cy="44073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6413551" y="8008053"/>
            <a:ext cx="1307917" cy="1604807"/>
          </a:xfrm>
          <a:custGeom>
            <a:avLst/>
            <a:gdLst/>
            <a:ahLst/>
            <a:cxnLst/>
            <a:rect r="r" b="b" t="t" l="l"/>
            <a:pathLst>
              <a:path h="1604807" w="1307917">
                <a:moveTo>
                  <a:pt x="0" y="0"/>
                </a:moveTo>
                <a:lnTo>
                  <a:pt x="1307917" y="0"/>
                </a:lnTo>
                <a:lnTo>
                  <a:pt x="1307917" y="1604806"/>
                </a:lnTo>
                <a:lnTo>
                  <a:pt x="0" y="16048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0" y="8470727"/>
            <a:ext cx="1250943" cy="1295703"/>
          </a:xfrm>
          <a:custGeom>
            <a:avLst/>
            <a:gdLst/>
            <a:ahLst/>
            <a:cxnLst/>
            <a:rect r="r" b="b" t="t" l="l"/>
            <a:pathLst>
              <a:path h="1295703" w="1250943">
                <a:moveTo>
                  <a:pt x="0" y="0"/>
                </a:moveTo>
                <a:lnTo>
                  <a:pt x="1250943" y="0"/>
                </a:lnTo>
                <a:lnTo>
                  <a:pt x="1250943" y="1295704"/>
                </a:lnTo>
                <a:lnTo>
                  <a:pt x="0" y="12957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3069503" y="8460542"/>
            <a:ext cx="1510412" cy="1068273"/>
          </a:xfrm>
          <a:custGeom>
            <a:avLst/>
            <a:gdLst/>
            <a:ahLst/>
            <a:cxnLst/>
            <a:rect r="r" b="b" t="t" l="l"/>
            <a:pathLst>
              <a:path h="1068273" w="1510412">
                <a:moveTo>
                  <a:pt x="0" y="0"/>
                </a:moveTo>
                <a:lnTo>
                  <a:pt x="1510412" y="0"/>
                </a:lnTo>
                <a:lnTo>
                  <a:pt x="1510412" y="1068273"/>
                </a:lnTo>
                <a:lnTo>
                  <a:pt x="0" y="106827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433569" y="5009400"/>
            <a:ext cx="6731736" cy="3309159"/>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Ya has identificado posibles problemas que pueden surgir en la Isla. Esto es muy importante porque te va a ayudar a buscar soluciones.</a:t>
            </a:r>
          </a:p>
          <a:p>
            <a:pPr>
              <a:lnSpc>
                <a:spcPts val="1632"/>
              </a:lnSpc>
            </a:pPr>
          </a:p>
          <a:p>
            <a:pPr>
              <a:lnSpc>
                <a:spcPts val="1632"/>
              </a:lnSpc>
            </a:pPr>
            <a:r>
              <a:rPr lang="en-US" sz="1200">
                <a:solidFill>
                  <a:srgbClr val="FFFFFF"/>
                </a:solidFill>
                <a:latin typeface="Raleway Bold"/>
              </a:rPr>
              <a:t>En esta actividad, tienes que crear algoritmos para resolver cada uno de los problemas identificados. Ten en cuenta que antes de comenzar a diseñar un algoritmo, es muy importante comprender claramente el problema que estás tratando de resolver. Identifica cuál es el objetivo final y qué restricciones o condiciones deben tenerse en cuenta.</a:t>
            </a:r>
          </a:p>
          <a:p>
            <a:pPr>
              <a:lnSpc>
                <a:spcPts val="1632"/>
              </a:lnSpc>
            </a:pPr>
          </a:p>
          <a:p>
            <a:pPr>
              <a:lnSpc>
                <a:spcPts val="1632"/>
              </a:lnSpc>
            </a:pPr>
            <a:r>
              <a:rPr lang="en-US" sz="1200">
                <a:solidFill>
                  <a:srgbClr val="FFFFFF"/>
                </a:solidFill>
                <a:latin typeface="Raleway Bold"/>
              </a:rPr>
              <a:t>Establece una secuencia lógica de pasos para alcanzar la solución. Cada paso debe ser claro, específico y capaz de ser ejecutado de manera ordenada. Recuerda que esto es lo que en Pensamiento computacional se llama” secuenciación.”</a:t>
            </a:r>
          </a:p>
          <a:p>
            <a:pPr>
              <a:lnSpc>
                <a:spcPts val="1632"/>
              </a:lnSpc>
            </a:pPr>
          </a:p>
          <a:p>
            <a:pPr>
              <a:lnSpc>
                <a:spcPts val="1632"/>
              </a:lnSpc>
            </a:pPr>
            <a:r>
              <a:rPr lang="en-US" sz="1200">
                <a:solidFill>
                  <a:srgbClr val="FFFFFF"/>
                </a:solidFill>
                <a:latin typeface="Raleway Bold"/>
              </a:rPr>
              <a:t>Introduce condiciones y decisiones en tu algoritmo para manejar situaciones diversas y establece instrucciones basadas en ciertos criterios o condiciones, permitiendo que el algoritmo se adapte a diferentes circunstancias.</a:t>
            </a:r>
          </a:p>
        </p:txBody>
      </p:sp>
      <p:sp>
        <p:nvSpPr>
          <p:cNvPr name="TextBox 18" id="18"/>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12. BUSCANDO SOLUCIONES</a:t>
            </a:r>
          </a:p>
        </p:txBody>
      </p:sp>
      <p:sp>
        <p:nvSpPr>
          <p:cNvPr name="TextBox 19" id="19"/>
          <p:cNvSpPr txBox="true"/>
          <p:nvPr/>
        </p:nvSpPr>
        <p:spPr>
          <a:xfrm rot="0">
            <a:off x="433569" y="3732114"/>
            <a:ext cx="6614362" cy="9343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Buscar soluciones creativas para la solución de problemas complejos, que a priori tienen más de una solución, utilizando para ello los algoritmos.</a:t>
            </a:r>
          </a:p>
          <a:p>
            <a:pPr marL="0" indent="0" lvl="1">
              <a:lnSpc>
                <a:spcPts val="1679"/>
              </a:lnSpc>
            </a:pPr>
            <a:r>
              <a:rPr lang="en-US" sz="1200" spc="30">
                <a:solidFill>
                  <a:srgbClr val="394E63"/>
                </a:solidFill>
                <a:latin typeface="Raleway Bold"/>
              </a:rPr>
              <a:t>.</a:t>
            </a:r>
          </a:p>
        </p:txBody>
      </p:sp>
      <p:sp>
        <p:nvSpPr>
          <p:cNvPr name="TextBox 20" id="20"/>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grpSp>
        <p:nvGrpSpPr>
          <p:cNvPr name="Group 21" id="21"/>
          <p:cNvGrpSpPr/>
          <p:nvPr/>
        </p:nvGrpSpPr>
        <p:grpSpPr>
          <a:xfrm rot="0">
            <a:off x="3105503" y="8460542"/>
            <a:ext cx="290396" cy="317593"/>
            <a:chOff x="0" y="0"/>
            <a:chExt cx="387195" cy="423457"/>
          </a:xfrm>
        </p:grpSpPr>
        <p:sp>
          <p:nvSpPr>
            <p:cNvPr name="Freeform 22" id="22"/>
            <p:cNvSpPr/>
            <p:nvPr/>
          </p:nvSpPr>
          <p:spPr>
            <a:xfrm flipH="false" flipV="false" rot="0">
              <a:off x="0" y="36262"/>
              <a:ext cx="387195" cy="387195"/>
            </a:xfrm>
            <a:custGeom>
              <a:avLst/>
              <a:gdLst/>
              <a:ahLst/>
              <a:cxnLst/>
              <a:rect r="r" b="b" t="t" l="l"/>
              <a:pathLst>
                <a:path h="387195" w="387195">
                  <a:moveTo>
                    <a:pt x="0" y="0"/>
                  </a:moveTo>
                  <a:lnTo>
                    <a:pt x="387195" y="0"/>
                  </a:lnTo>
                  <a:lnTo>
                    <a:pt x="387195" y="387195"/>
                  </a:lnTo>
                  <a:lnTo>
                    <a:pt x="0" y="3871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3" id="23"/>
            <p:cNvSpPr txBox="true"/>
            <p:nvPr/>
          </p:nvSpPr>
          <p:spPr>
            <a:xfrm rot="0">
              <a:off x="95997" y="-57150"/>
              <a:ext cx="250206" cy="480411"/>
            </a:xfrm>
            <a:prstGeom prst="rect">
              <a:avLst/>
            </a:prstGeom>
          </p:spPr>
          <p:txBody>
            <a:bodyPr anchor="t" rtlCol="false" tIns="0" lIns="0" bIns="0" rIns="0">
              <a:spAutoFit/>
            </a:bodyPr>
            <a:lstStyle/>
            <a:p>
              <a:pPr marL="0" indent="0" lvl="1">
                <a:lnSpc>
                  <a:spcPts val="2977"/>
                </a:lnSpc>
              </a:pPr>
              <a:r>
                <a:rPr lang="en-US" sz="2127" spc="53">
                  <a:solidFill>
                    <a:srgbClr val="E21C19"/>
                  </a:solidFill>
                  <a:latin typeface="Raleway Bold"/>
                </a:rPr>
                <a:t>1</a:t>
              </a:r>
            </a:p>
          </p:txBody>
        </p:sp>
      </p:grpSp>
      <p:grpSp>
        <p:nvGrpSpPr>
          <p:cNvPr name="Group 24" id="24"/>
          <p:cNvGrpSpPr/>
          <p:nvPr/>
        </p:nvGrpSpPr>
        <p:grpSpPr>
          <a:xfrm rot="0">
            <a:off x="3105503" y="8806370"/>
            <a:ext cx="290396" cy="317593"/>
            <a:chOff x="0" y="0"/>
            <a:chExt cx="387195" cy="423457"/>
          </a:xfrm>
        </p:grpSpPr>
        <p:sp>
          <p:nvSpPr>
            <p:cNvPr name="Freeform 25" id="25"/>
            <p:cNvSpPr/>
            <p:nvPr/>
          </p:nvSpPr>
          <p:spPr>
            <a:xfrm flipH="false" flipV="false" rot="0">
              <a:off x="0" y="36262"/>
              <a:ext cx="387195" cy="387195"/>
            </a:xfrm>
            <a:custGeom>
              <a:avLst/>
              <a:gdLst/>
              <a:ahLst/>
              <a:cxnLst/>
              <a:rect r="r" b="b" t="t" l="l"/>
              <a:pathLst>
                <a:path h="387195" w="387195">
                  <a:moveTo>
                    <a:pt x="0" y="0"/>
                  </a:moveTo>
                  <a:lnTo>
                    <a:pt x="387195" y="0"/>
                  </a:lnTo>
                  <a:lnTo>
                    <a:pt x="387195" y="387195"/>
                  </a:lnTo>
                  <a:lnTo>
                    <a:pt x="0" y="3871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6" id="26"/>
            <p:cNvSpPr txBox="true"/>
            <p:nvPr/>
          </p:nvSpPr>
          <p:spPr>
            <a:xfrm rot="0">
              <a:off x="95997" y="-57150"/>
              <a:ext cx="250206" cy="480411"/>
            </a:xfrm>
            <a:prstGeom prst="rect">
              <a:avLst/>
            </a:prstGeom>
          </p:spPr>
          <p:txBody>
            <a:bodyPr anchor="t" rtlCol="false" tIns="0" lIns="0" bIns="0" rIns="0">
              <a:spAutoFit/>
            </a:bodyPr>
            <a:lstStyle/>
            <a:p>
              <a:pPr marL="0" indent="0" lvl="1">
                <a:lnSpc>
                  <a:spcPts val="2977"/>
                </a:lnSpc>
              </a:pPr>
              <a:r>
                <a:rPr lang="en-US" sz="2127" spc="53">
                  <a:solidFill>
                    <a:srgbClr val="E21C19"/>
                  </a:solidFill>
                  <a:latin typeface="Raleway Bold"/>
                </a:rPr>
                <a:t>2</a:t>
              </a:r>
            </a:p>
          </p:txBody>
        </p:sp>
      </p:grpSp>
      <p:grpSp>
        <p:nvGrpSpPr>
          <p:cNvPr name="Group 27" id="27"/>
          <p:cNvGrpSpPr/>
          <p:nvPr/>
        </p:nvGrpSpPr>
        <p:grpSpPr>
          <a:xfrm rot="0">
            <a:off x="3105503" y="9154753"/>
            <a:ext cx="290396" cy="341425"/>
            <a:chOff x="0" y="0"/>
            <a:chExt cx="387195" cy="455234"/>
          </a:xfrm>
        </p:grpSpPr>
        <p:sp>
          <p:nvSpPr>
            <p:cNvPr name="Freeform 28" id="28"/>
            <p:cNvSpPr/>
            <p:nvPr/>
          </p:nvSpPr>
          <p:spPr>
            <a:xfrm flipH="false" flipV="false" rot="0">
              <a:off x="0" y="68039"/>
              <a:ext cx="387195" cy="387195"/>
            </a:xfrm>
            <a:custGeom>
              <a:avLst/>
              <a:gdLst/>
              <a:ahLst/>
              <a:cxnLst/>
              <a:rect r="r" b="b" t="t" l="l"/>
              <a:pathLst>
                <a:path h="387195" w="387195">
                  <a:moveTo>
                    <a:pt x="0" y="0"/>
                  </a:moveTo>
                  <a:lnTo>
                    <a:pt x="387195" y="0"/>
                  </a:lnTo>
                  <a:lnTo>
                    <a:pt x="387195" y="387195"/>
                  </a:lnTo>
                  <a:lnTo>
                    <a:pt x="0" y="38719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9" id="29"/>
            <p:cNvSpPr txBox="true"/>
            <p:nvPr/>
          </p:nvSpPr>
          <p:spPr>
            <a:xfrm rot="0">
              <a:off x="92322" y="-57150"/>
              <a:ext cx="250206" cy="480411"/>
            </a:xfrm>
            <a:prstGeom prst="rect">
              <a:avLst/>
            </a:prstGeom>
          </p:spPr>
          <p:txBody>
            <a:bodyPr anchor="t" rtlCol="false" tIns="0" lIns="0" bIns="0" rIns="0">
              <a:spAutoFit/>
            </a:bodyPr>
            <a:lstStyle/>
            <a:p>
              <a:pPr marL="0" indent="0" lvl="1">
                <a:lnSpc>
                  <a:spcPts val="2977"/>
                </a:lnSpc>
              </a:pPr>
              <a:r>
                <a:rPr lang="en-US" sz="2127" spc="53">
                  <a:solidFill>
                    <a:srgbClr val="E21C19"/>
                  </a:solidFill>
                  <a:latin typeface="Raleway Bold"/>
                </a:rPr>
                <a:t>3</a:t>
              </a:r>
            </a:p>
          </p:txBody>
        </p:sp>
      </p:grpSp>
      <p:grpSp>
        <p:nvGrpSpPr>
          <p:cNvPr name="Group 30" id="30"/>
          <p:cNvGrpSpPr/>
          <p:nvPr/>
        </p:nvGrpSpPr>
        <p:grpSpPr>
          <a:xfrm rot="0">
            <a:off x="5098311" y="96020"/>
            <a:ext cx="2361316" cy="830215"/>
            <a:chOff x="0" y="0"/>
            <a:chExt cx="3148421" cy="1106953"/>
          </a:xfrm>
        </p:grpSpPr>
        <p:grpSp>
          <p:nvGrpSpPr>
            <p:cNvPr name="Group 31" id="31"/>
            <p:cNvGrpSpPr/>
            <p:nvPr/>
          </p:nvGrpSpPr>
          <p:grpSpPr>
            <a:xfrm rot="0">
              <a:off x="2062672" y="0"/>
              <a:ext cx="950414" cy="95041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4" id="34"/>
            <p:cNvSpPr/>
            <p:nvPr/>
          </p:nvSpPr>
          <p:spPr>
            <a:xfrm flipH="false" flipV="false" rot="0">
              <a:off x="2095041"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35" id="35"/>
            <p:cNvGrpSpPr/>
            <p:nvPr/>
          </p:nvGrpSpPr>
          <p:grpSpPr>
            <a:xfrm rot="0">
              <a:off x="1085749" y="0"/>
              <a:ext cx="950414" cy="950414"/>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8" id="38"/>
            <p:cNvSpPr/>
            <p:nvPr/>
          </p:nvSpPr>
          <p:spPr>
            <a:xfrm flipH="false" flipV="false" rot="0">
              <a:off x="1118117"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39" id="39"/>
            <p:cNvGrpSpPr/>
            <p:nvPr/>
          </p:nvGrpSpPr>
          <p:grpSpPr>
            <a:xfrm rot="0">
              <a:off x="0" y="0"/>
              <a:ext cx="950414" cy="950414"/>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41" id="41"/>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42" id="42"/>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608421"/>
            <a:ext cx="7683569" cy="4956395"/>
            <a:chOff x="0" y="0"/>
            <a:chExt cx="3526543" cy="2274846"/>
          </a:xfrm>
        </p:grpSpPr>
        <p:sp>
          <p:nvSpPr>
            <p:cNvPr name="Freeform 3" id="3"/>
            <p:cNvSpPr/>
            <p:nvPr/>
          </p:nvSpPr>
          <p:spPr>
            <a:xfrm flipH="false" flipV="false" rot="0">
              <a:off x="0" y="0"/>
              <a:ext cx="3526543" cy="2274846"/>
            </a:xfrm>
            <a:custGeom>
              <a:avLst/>
              <a:gdLst/>
              <a:ahLst/>
              <a:cxnLst/>
              <a:rect r="r" b="b" t="t" l="l"/>
              <a:pathLst>
                <a:path h="2274846" w="3526543">
                  <a:moveTo>
                    <a:pt x="0" y="0"/>
                  </a:moveTo>
                  <a:lnTo>
                    <a:pt x="3526543" y="0"/>
                  </a:lnTo>
                  <a:lnTo>
                    <a:pt x="3526543" y="2274846"/>
                  </a:lnTo>
                  <a:lnTo>
                    <a:pt x="0" y="2274846"/>
                  </a:lnTo>
                  <a:close/>
                </a:path>
              </a:pathLst>
            </a:custGeom>
            <a:solidFill>
              <a:srgbClr val="E21C19"/>
            </a:solidFill>
            <a:ln w="19050" cap="sq">
              <a:solidFill>
                <a:srgbClr val="FFFFFF"/>
              </a:solidFill>
              <a:prstDash val="solid"/>
              <a:miter/>
            </a:ln>
          </p:spPr>
        </p:sp>
        <p:sp>
          <p:nvSpPr>
            <p:cNvPr name="TextBox 4" id="4"/>
            <p:cNvSpPr txBox="true"/>
            <p:nvPr/>
          </p:nvSpPr>
          <p:spPr>
            <a:xfrm>
              <a:off x="0" y="-28575"/>
              <a:ext cx="3526543" cy="2303421"/>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21C1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123499"/>
            <a:chOff x="0" y="0"/>
            <a:chExt cx="2709333" cy="402637"/>
          </a:xfrm>
        </p:grpSpPr>
        <p:sp>
          <p:nvSpPr>
            <p:cNvPr name="Freeform 10" id="10"/>
            <p:cNvSpPr/>
            <p:nvPr/>
          </p:nvSpPr>
          <p:spPr>
            <a:xfrm flipH="false" flipV="false" rot="0">
              <a:off x="0" y="0"/>
              <a:ext cx="2709333" cy="402637"/>
            </a:xfrm>
            <a:custGeom>
              <a:avLst/>
              <a:gdLst/>
              <a:ahLst/>
              <a:cxnLst/>
              <a:rect r="r" b="b" t="t" l="l"/>
              <a:pathLst>
                <a:path h="402637" w="2709333">
                  <a:moveTo>
                    <a:pt x="0" y="0"/>
                  </a:moveTo>
                  <a:lnTo>
                    <a:pt x="2709333" y="0"/>
                  </a:lnTo>
                  <a:lnTo>
                    <a:pt x="2709333" y="402637"/>
                  </a:lnTo>
                  <a:lnTo>
                    <a:pt x="0" y="402637"/>
                  </a:lnTo>
                  <a:close/>
                </a:path>
              </a:pathLst>
            </a:custGeom>
            <a:solidFill>
              <a:srgbClr val="FFB3B6"/>
            </a:solidFill>
          </p:spPr>
        </p:sp>
        <p:sp>
          <p:nvSpPr>
            <p:cNvPr name="TextBox 11" id="11"/>
            <p:cNvSpPr txBox="true"/>
            <p:nvPr/>
          </p:nvSpPr>
          <p:spPr>
            <a:xfrm>
              <a:off x="0" y="-38100"/>
              <a:ext cx="2709333" cy="44073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6138006" y="8011894"/>
            <a:ext cx="1559128" cy="1704812"/>
          </a:xfrm>
          <a:custGeom>
            <a:avLst/>
            <a:gdLst/>
            <a:ahLst/>
            <a:cxnLst/>
            <a:rect r="r" b="b" t="t" l="l"/>
            <a:pathLst>
              <a:path h="1704812" w="1559128">
                <a:moveTo>
                  <a:pt x="0" y="0"/>
                </a:moveTo>
                <a:lnTo>
                  <a:pt x="1559128" y="0"/>
                </a:lnTo>
                <a:lnTo>
                  <a:pt x="1559128" y="1704812"/>
                </a:lnTo>
                <a:lnTo>
                  <a:pt x="0" y="17048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61785" y="8011894"/>
            <a:ext cx="1713143" cy="1594780"/>
          </a:xfrm>
          <a:custGeom>
            <a:avLst/>
            <a:gdLst/>
            <a:ahLst/>
            <a:cxnLst/>
            <a:rect r="r" b="b" t="t" l="l"/>
            <a:pathLst>
              <a:path h="1594780" w="1713143">
                <a:moveTo>
                  <a:pt x="0" y="0"/>
                </a:moveTo>
                <a:lnTo>
                  <a:pt x="1713143" y="0"/>
                </a:lnTo>
                <a:lnTo>
                  <a:pt x="1713143" y="1594780"/>
                </a:lnTo>
                <a:lnTo>
                  <a:pt x="0" y="15947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433569" y="5009400"/>
            <a:ext cx="6731736" cy="310913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Ha llegado el momento de crear tu propia idea de INNOVALIA Resort.</a:t>
            </a:r>
          </a:p>
          <a:p>
            <a:pPr>
              <a:lnSpc>
                <a:spcPts val="1632"/>
              </a:lnSpc>
            </a:pPr>
          </a:p>
          <a:p>
            <a:pPr>
              <a:lnSpc>
                <a:spcPts val="1632"/>
              </a:lnSpc>
            </a:pPr>
            <a:r>
              <a:rPr lang="en-US" sz="1200">
                <a:solidFill>
                  <a:srgbClr val="FFFFFF"/>
                </a:solidFill>
                <a:latin typeface="Raleway Bold"/>
              </a:rPr>
              <a:t>Estamos preparando la campaña de Marketing sobre la Isla que va a distribuirse entre todos los agentes de viaje el año que viene y tienes que echarnos una mano.</a:t>
            </a:r>
          </a:p>
          <a:p>
            <a:pPr>
              <a:lnSpc>
                <a:spcPts val="1632"/>
              </a:lnSpc>
            </a:pPr>
          </a:p>
          <a:p>
            <a:pPr>
              <a:lnSpc>
                <a:spcPts val="1632"/>
              </a:lnSpc>
            </a:pPr>
            <a:r>
              <a:rPr lang="en-US" sz="1200">
                <a:solidFill>
                  <a:srgbClr val="FFFFFF"/>
                </a:solidFill>
                <a:latin typeface="Raleway Bold"/>
              </a:rPr>
              <a:t>Para desarrollar esta actividad vas a crear un Collage: Para ello, vas a necesitar revistas, fotos o publicaciones que tengas a mano y con las que puedas trabajar. En una cartulina, y usando solo los recortes, debes crear un collage explorando disposiciones creativas teniendo en cuenta como cada elemento contribuye a la narrativa general y refleja la visión original de nuestra Isla. </a:t>
            </a:r>
          </a:p>
          <a:p>
            <a:pPr>
              <a:lnSpc>
                <a:spcPts val="1632"/>
              </a:lnSpc>
            </a:pPr>
          </a:p>
          <a:p>
            <a:pPr>
              <a:lnSpc>
                <a:spcPts val="1632"/>
              </a:lnSpc>
            </a:pPr>
            <a:r>
              <a:rPr lang="en-US" sz="1200">
                <a:solidFill>
                  <a:srgbClr val="FFFFFF"/>
                </a:solidFill>
                <a:latin typeface="Raleway Bold"/>
              </a:rPr>
              <a:t>Recuerda que estás creando una “historia visual” por lo que te animamos a que organices las imágenes de manera secuencial mostrando el flujo de la realidad que quieres mostrar.</a:t>
            </a:r>
          </a:p>
          <a:p>
            <a:pPr>
              <a:lnSpc>
                <a:spcPts val="1632"/>
              </a:lnSpc>
            </a:pPr>
          </a:p>
        </p:txBody>
      </p:sp>
      <p:grpSp>
        <p:nvGrpSpPr>
          <p:cNvPr name="Group 17" id="17"/>
          <p:cNvGrpSpPr/>
          <p:nvPr/>
        </p:nvGrpSpPr>
        <p:grpSpPr>
          <a:xfrm rot="0">
            <a:off x="2265593" y="8011894"/>
            <a:ext cx="3102995" cy="1638383"/>
            <a:chOff x="0" y="0"/>
            <a:chExt cx="4137326" cy="2184510"/>
          </a:xfrm>
        </p:grpSpPr>
        <p:sp>
          <p:nvSpPr>
            <p:cNvPr name="Freeform 18" id="18"/>
            <p:cNvSpPr/>
            <p:nvPr/>
          </p:nvSpPr>
          <p:spPr>
            <a:xfrm flipH="false" flipV="false" rot="0">
              <a:off x="0" y="0"/>
              <a:ext cx="4137326" cy="2184510"/>
            </a:xfrm>
            <a:custGeom>
              <a:avLst/>
              <a:gdLst/>
              <a:ahLst/>
              <a:cxnLst/>
              <a:rect r="r" b="b" t="t" l="l"/>
              <a:pathLst>
                <a:path h="2184510" w="4137326">
                  <a:moveTo>
                    <a:pt x="0" y="0"/>
                  </a:moveTo>
                  <a:lnTo>
                    <a:pt x="4137326" y="0"/>
                  </a:lnTo>
                  <a:lnTo>
                    <a:pt x="4137326" y="2184510"/>
                  </a:lnTo>
                  <a:lnTo>
                    <a:pt x="0" y="2184510"/>
                  </a:lnTo>
                  <a:lnTo>
                    <a:pt x="0" y="0"/>
                  </a:lnTo>
                  <a:close/>
                </a:path>
              </a:pathLst>
            </a:custGeom>
            <a:blipFill>
              <a:blip r:embed="rId9"/>
              <a:stretch>
                <a:fillRect l="-5914" t="0" r="-5914" b="-108356"/>
              </a:stretch>
            </a:blipFill>
          </p:spPr>
        </p:sp>
        <p:sp>
          <p:nvSpPr>
            <p:cNvPr name="Freeform 19" id="19"/>
            <p:cNvSpPr/>
            <p:nvPr/>
          </p:nvSpPr>
          <p:spPr>
            <a:xfrm flipH="false" flipV="false" rot="0">
              <a:off x="0" y="94990"/>
              <a:ext cx="1722705" cy="908116"/>
            </a:xfrm>
            <a:custGeom>
              <a:avLst/>
              <a:gdLst/>
              <a:ahLst/>
              <a:cxnLst/>
              <a:rect r="r" b="b" t="t" l="l"/>
              <a:pathLst>
                <a:path h="908116" w="1722705">
                  <a:moveTo>
                    <a:pt x="0" y="0"/>
                  </a:moveTo>
                  <a:lnTo>
                    <a:pt x="1722705" y="0"/>
                  </a:lnTo>
                  <a:lnTo>
                    <a:pt x="1722705" y="908116"/>
                  </a:lnTo>
                  <a:lnTo>
                    <a:pt x="0" y="9081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0">
              <a:off x="2147307" y="142187"/>
              <a:ext cx="1907688" cy="835914"/>
            </a:xfrm>
            <a:custGeom>
              <a:avLst/>
              <a:gdLst/>
              <a:ahLst/>
              <a:cxnLst/>
              <a:rect r="r" b="b" t="t" l="l"/>
              <a:pathLst>
                <a:path h="835914" w="1907688">
                  <a:moveTo>
                    <a:pt x="0" y="0"/>
                  </a:moveTo>
                  <a:lnTo>
                    <a:pt x="1907688" y="0"/>
                  </a:lnTo>
                  <a:lnTo>
                    <a:pt x="1907688" y="835914"/>
                  </a:lnTo>
                  <a:lnTo>
                    <a:pt x="0" y="8359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0">
              <a:off x="572246" y="959357"/>
              <a:ext cx="1300838" cy="1225153"/>
            </a:xfrm>
            <a:custGeom>
              <a:avLst/>
              <a:gdLst/>
              <a:ahLst/>
              <a:cxnLst/>
              <a:rect r="r" b="b" t="t" l="l"/>
              <a:pathLst>
                <a:path h="1225153" w="1300838">
                  <a:moveTo>
                    <a:pt x="0" y="0"/>
                  </a:moveTo>
                  <a:lnTo>
                    <a:pt x="1300838" y="0"/>
                  </a:lnTo>
                  <a:lnTo>
                    <a:pt x="1300838" y="1225153"/>
                  </a:lnTo>
                  <a:lnTo>
                    <a:pt x="0" y="122515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2" id="22"/>
            <p:cNvSpPr/>
            <p:nvPr/>
          </p:nvSpPr>
          <p:spPr>
            <a:xfrm flipH="false" flipV="false" rot="0">
              <a:off x="2685884" y="997800"/>
              <a:ext cx="1173765" cy="1186711"/>
            </a:xfrm>
            <a:custGeom>
              <a:avLst/>
              <a:gdLst/>
              <a:ahLst/>
              <a:cxnLst/>
              <a:rect r="r" b="b" t="t" l="l"/>
              <a:pathLst>
                <a:path h="1186711" w="1173765">
                  <a:moveTo>
                    <a:pt x="0" y="0"/>
                  </a:moveTo>
                  <a:lnTo>
                    <a:pt x="1173765" y="0"/>
                  </a:lnTo>
                  <a:lnTo>
                    <a:pt x="1173765" y="1186710"/>
                  </a:lnTo>
                  <a:lnTo>
                    <a:pt x="0" y="118671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3" id="23"/>
            <p:cNvSpPr/>
            <p:nvPr/>
          </p:nvSpPr>
          <p:spPr>
            <a:xfrm flipH="false" flipV="false" rot="0">
              <a:off x="842323" y="1231003"/>
              <a:ext cx="797676" cy="681862"/>
            </a:xfrm>
            <a:custGeom>
              <a:avLst/>
              <a:gdLst/>
              <a:ahLst/>
              <a:cxnLst/>
              <a:rect r="r" b="b" t="t" l="l"/>
              <a:pathLst>
                <a:path h="681862" w="797676">
                  <a:moveTo>
                    <a:pt x="0" y="0"/>
                  </a:moveTo>
                  <a:lnTo>
                    <a:pt x="797676" y="0"/>
                  </a:lnTo>
                  <a:lnTo>
                    <a:pt x="797676" y="681862"/>
                  </a:lnTo>
                  <a:lnTo>
                    <a:pt x="0" y="68186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4" id="24"/>
            <p:cNvSpPr/>
            <p:nvPr/>
          </p:nvSpPr>
          <p:spPr>
            <a:xfrm flipH="false" flipV="false" rot="0">
              <a:off x="2906346" y="1231003"/>
              <a:ext cx="732842" cy="782647"/>
            </a:xfrm>
            <a:custGeom>
              <a:avLst/>
              <a:gdLst/>
              <a:ahLst/>
              <a:cxnLst/>
              <a:rect r="r" b="b" t="t" l="l"/>
              <a:pathLst>
                <a:path h="782647" w="732842">
                  <a:moveTo>
                    <a:pt x="0" y="0"/>
                  </a:moveTo>
                  <a:lnTo>
                    <a:pt x="732842" y="0"/>
                  </a:lnTo>
                  <a:lnTo>
                    <a:pt x="732842" y="782647"/>
                  </a:lnTo>
                  <a:lnTo>
                    <a:pt x="0" y="78264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5" id="25"/>
            <p:cNvSpPr/>
            <p:nvPr/>
          </p:nvSpPr>
          <p:spPr>
            <a:xfrm flipH="false" flipV="false" rot="0">
              <a:off x="2685884" y="371508"/>
              <a:ext cx="1076001" cy="355080"/>
            </a:xfrm>
            <a:custGeom>
              <a:avLst/>
              <a:gdLst/>
              <a:ahLst/>
              <a:cxnLst/>
              <a:rect r="r" b="b" t="t" l="l"/>
              <a:pathLst>
                <a:path h="355080" w="1076001">
                  <a:moveTo>
                    <a:pt x="0" y="0"/>
                  </a:moveTo>
                  <a:lnTo>
                    <a:pt x="1076001" y="0"/>
                  </a:lnTo>
                  <a:lnTo>
                    <a:pt x="1076001" y="355080"/>
                  </a:lnTo>
                  <a:lnTo>
                    <a:pt x="0" y="355080"/>
                  </a:lnTo>
                  <a:lnTo>
                    <a:pt x="0" y="0"/>
                  </a:lnTo>
                  <a:close/>
                </a:path>
              </a:pathLst>
            </a:custGeom>
            <a:blipFill>
              <a:blip r:embed="rId22"/>
              <a:stretch>
                <a:fillRect l="0" t="0" r="0" b="0"/>
              </a:stretch>
            </a:blipFill>
          </p:spPr>
        </p:sp>
        <p:sp>
          <p:nvSpPr>
            <p:cNvPr name="Freeform 26" id="26"/>
            <p:cNvSpPr/>
            <p:nvPr/>
          </p:nvSpPr>
          <p:spPr>
            <a:xfrm flipH="false" flipV="false" rot="0">
              <a:off x="1849383" y="1231003"/>
              <a:ext cx="581443" cy="681862"/>
            </a:xfrm>
            <a:custGeom>
              <a:avLst/>
              <a:gdLst/>
              <a:ahLst/>
              <a:cxnLst/>
              <a:rect r="r" b="b" t="t" l="l"/>
              <a:pathLst>
                <a:path h="681862" w="581443">
                  <a:moveTo>
                    <a:pt x="0" y="0"/>
                  </a:moveTo>
                  <a:lnTo>
                    <a:pt x="581443" y="0"/>
                  </a:lnTo>
                  <a:lnTo>
                    <a:pt x="581443" y="681862"/>
                  </a:lnTo>
                  <a:lnTo>
                    <a:pt x="0" y="681862"/>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7" id="27"/>
            <p:cNvSpPr/>
            <p:nvPr/>
          </p:nvSpPr>
          <p:spPr>
            <a:xfrm flipH="false" flipV="false" rot="0">
              <a:off x="319046" y="142187"/>
              <a:ext cx="1320952" cy="680291"/>
            </a:xfrm>
            <a:custGeom>
              <a:avLst/>
              <a:gdLst/>
              <a:ahLst/>
              <a:cxnLst/>
              <a:rect r="r" b="b" t="t" l="l"/>
              <a:pathLst>
                <a:path h="680291" w="1320952">
                  <a:moveTo>
                    <a:pt x="0" y="0"/>
                  </a:moveTo>
                  <a:lnTo>
                    <a:pt x="1320953" y="0"/>
                  </a:lnTo>
                  <a:lnTo>
                    <a:pt x="1320953" y="680290"/>
                  </a:lnTo>
                  <a:lnTo>
                    <a:pt x="0" y="680290"/>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grpSp>
      <p:sp>
        <p:nvSpPr>
          <p:cNvPr name="TextBox 28" id="28"/>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13. ¿CÓMO TE LA IMAGINAS?</a:t>
            </a:r>
          </a:p>
        </p:txBody>
      </p:sp>
      <p:sp>
        <p:nvSpPr>
          <p:cNvPr name="TextBox 29" id="29"/>
          <p:cNvSpPr txBox="true"/>
          <p:nvPr/>
        </p:nvSpPr>
        <p:spPr>
          <a:xfrm rot="0">
            <a:off x="433569" y="3732114"/>
            <a:ext cx="6614362" cy="9343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Fomentar la creatividad al explorar y seleccionar imágenes de manera no convencional, estimulando ideas únicas y una perspectiva original.</a:t>
            </a:r>
          </a:p>
          <a:p>
            <a:pPr marL="0" indent="0" lvl="1">
              <a:lnSpc>
                <a:spcPts val="1679"/>
              </a:lnSpc>
            </a:pPr>
            <a:r>
              <a:rPr lang="en-US" sz="1200" spc="30">
                <a:solidFill>
                  <a:srgbClr val="394E63"/>
                </a:solidFill>
                <a:latin typeface="Raleway Bold"/>
              </a:rPr>
              <a:t>.</a:t>
            </a:r>
          </a:p>
        </p:txBody>
      </p:sp>
      <p:sp>
        <p:nvSpPr>
          <p:cNvPr name="TextBox 30" id="30"/>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grpSp>
        <p:nvGrpSpPr>
          <p:cNvPr name="Group 31" id="31"/>
          <p:cNvGrpSpPr/>
          <p:nvPr/>
        </p:nvGrpSpPr>
        <p:grpSpPr>
          <a:xfrm rot="0">
            <a:off x="2324469" y="8118534"/>
            <a:ext cx="290396" cy="317593"/>
            <a:chOff x="0" y="0"/>
            <a:chExt cx="387195" cy="423457"/>
          </a:xfrm>
        </p:grpSpPr>
        <p:sp>
          <p:nvSpPr>
            <p:cNvPr name="Freeform 32" id="32"/>
            <p:cNvSpPr/>
            <p:nvPr/>
          </p:nvSpPr>
          <p:spPr>
            <a:xfrm flipH="false" flipV="false" rot="0">
              <a:off x="0" y="36262"/>
              <a:ext cx="387195" cy="387195"/>
            </a:xfrm>
            <a:custGeom>
              <a:avLst/>
              <a:gdLst/>
              <a:ahLst/>
              <a:cxnLst/>
              <a:rect r="r" b="b" t="t" l="l"/>
              <a:pathLst>
                <a:path h="387195" w="387195">
                  <a:moveTo>
                    <a:pt x="0" y="0"/>
                  </a:moveTo>
                  <a:lnTo>
                    <a:pt x="387195" y="0"/>
                  </a:lnTo>
                  <a:lnTo>
                    <a:pt x="387195" y="387195"/>
                  </a:lnTo>
                  <a:lnTo>
                    <a:pt x="0" y="38719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33" id="33"/>
            <p:cNvSpPr txBox="true"/>
            <p:nvPr/>
          </p:nvSpPr>
          <p:spPr>
            <a:xfrm rot="0">
              <a:off x="95997" y="-57150"/>
              <a:ext cx="250206" cy="480411"/>
            </a:xfrm>
            <a:prstGeom prst="rect">
              <a:avLst/>
            </a:prstGeom>
          </p:spPr>
          <p:txBody>
            <a:bodyPr anchor="t" rtlCol="false" tIns="0" lIns="0" bIns="0" rIns="0">
              <a:spAutoFit/>
            </a:bodyPr>
            <a:lstStyle/>
            <a:p>
              <a:pPr marL="0" indent="0" lvl="1">
                <a:lnSpc>
                  <a:spcPts val="2977"/>
                </a:lnSpc>
              </a:pPr>
              <a:r>
                <a:rPr lang="en-US" sz="2127" spc="53">
                  <a:solidFill>
                    <a:srgbClr val="E21C19"/>
                  </a:solidFill>
                  <a:latin typeface="Raleway Bold"/>
                </a:rPr>
                <a:t>1</a:t>
              </a:r>
            </a:p>
          </p:txBody>
        </p:sp>
      </p:grpSp>
      <p:grpSp>
        <p:nvGrpSpPr>
          <p:cNvPr name="Group 34" id="34"/>
          <p:cNvGrpSpPr/>
          <p:nvPr/>
        </p:nvGrpSpPr>
        <p:grpSpPr>
          <a:xfrm rot="0">
            <a:off x="3817090" y="8118534"/>
            <a:ext cx="290396" cy="317593"/>
            <a:chOff x="0" y="0"/>
            <a:chExt cx="387195" cy="423457"/>
          </a:xfrm>
        </p:grpSpPr>
        <p:sp>
          <p:nvSpPr>
            <p:cNvPr name="Freeform 35" id="35"/>
            <p:cNvSpPr/>
            <p:nvPr/>
          </p:nvSpPr>
          <p:spPr>
            <a:xfrm flipH="false" flipV="false" rot="0">
              <a:off x="0" y="36262"/>
              <a:ext cx="387195" cy="387195"/>
            </a:xfrm>
            <a:custGeom>
              <a:avLst/>
              <a:gdLst/>
              <a:ahLst/>
              <a:cxnLst/>
              <a:rect r="r" b="b" t="t" l="l"/>
              <a:pathLst>
                <a:path h="387195" w="387195">
                  <a:moveTo>
                    <a:pt x="0" y="0"/>
                  </a:moveTo>
                  <a:lnTo>
                    <a:pt x="387195" y="0"/>
                  </a:lnTo>
                  <a:lnTo>
                    <a:pt x="387195" y="387195"/>
                  </a:lnTo>
                  <a:lnTo>
                    <a:pt x="0" y="38719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36" id="36"/>
            <p:cNvSpPr txBox="true"/>
            <p:nvPr/>
          </p:nvSpPr>
          <p:spPr>
            <a:xfrm rot="0">
              <a:off x="95997" y="-57150"/>
              <a:ext cx="250206" cy="480411"/>
            </a:xfrm>
            <a:prstGeom prst="rect">
              <a:avLst/>
            </a:prstGeom>
          </p:spPr>
          <p:txBody>
            <a:bodyPr anchor="t" rtlCol="false" tIns="0" lIns="0" bIns="0" rIns="0">
              <a:spAutoFit/>
            </a:bodyPr>
            <a:lstStyle/>
            <a:p>
              <a:pPr marL="0" indent="0" lvl="1">
                <a:lnSpc>
                  <a:spcPts val="2977"/>
                </a:lnSpc>
              </a:pPr>
              <a:r>
                <a:rPr lang="en-US" sz="2127" spc="53">
                  <a:solidFill>
                    <a:srgbClr val="E21C19"/>
                  </a:solidFill>
                  <a:latin typeface="Raleway Bold"/>
                </a:rPr>
                <a:t>2</a:t>
              </a:r>
            </a:p>
          </p:txBody>
        </p:sp>
      </p:grpSp>
      <p:grpSp>
        <p:nvGrpSpPr>
          <p:cNvPr name="Group 37" id="37"/>
          <p:cNvGrpSpPr/>
          <p:nvPr/>
        </p:nvGrpSpPr>
        <p:grpSpPr>
          <a:xfrm rot="0">
            <a:off x="2718307" y="8693587"/>
            <a:ext cx="290396" cy="341425"/>
            <a:chOff x="0" y="0"/>
            <a:chExt cx="387195" cy="455234"/>
          </a:xfrm>
        </p:grpSpPr>
        <p:sp>
          <p:nvSpPr>
            <p:cNvPr name="Freeform 38" id="38"/>
            <p:cNvSpPr/>
            <p:nvPr/>
          </p:nvSpPr>
          <p:spPr>
            <a:xfrm flipH="false" flipV="false" rot="0">
              <a:off x="0" y="68039"/>
              <a:ext cx="387195" cy="387195"/>
            </a:xfrm>
            <a:custGeom>
              <a:avLst/>
              <a:gdLst/>
              <a:ahLst/>
              <a:cxnLst/>
              <a:rect r="r" b="b" t="t" l="l"/>
              <a:pathLst>
                <a:path h="387195" w="387195">
                  <a:moveTo>
                    <a:pt x="0" y="0"/>
                  </a:moveTo>
                  <a:lnTo>
                    <a:pt x="387195" y="0"/>
                  </a:lnTo>
                  <a:lnTo>
                    <a:pt x="387195" y="387195"/>
                  </a:lnTo>
                  <a:lnTo>
                    <a:pt x="0" y="38719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39" id="39"/>
            <p:cNvSpPr txBox="true"/>
            <p:nvPr/>
          </p:nvSpPr>
          <p:spPr>
            <a:xfrm rot="0">
              <a:off x="92322" y="-57150"/>
              <a:ext cx="250206" cy="480411"/>
            </a:xfrm>
            <a:prstGeom prst="rect">
              <a:avLst/>
            </a:prstGeom>
          </p:spPr>
          <p:txBody>
            <a:bodyPr anchor="t" rtlCol="false" tIns="0" lIns="0" bIns="0" rIns="0">
              <a:spAutoFit/>
            </a:bodyPr>
            <a:lstStyle/>
            <a:p>
              <a:pPr marL="0" indent="0" lvl="1">
                <a:lnSpc>
                  <a:spcPts val="2977"/>
                </a:lnSpc>
              </a:pPr>
              <a:r>
                <a:rPr lang="en-US" sz="2127" spc="53">
                  <a:solidFill>
                    <a:srgbClr val="E21C19"/>
                  </a:solidFill>
                  <a:latin typeface="Raleway Bold"/>
                </a:rPr>
                <a:t>3</a:t>
              </a:r>
            </a:p>
          </p:txBody>
        </p:sp>
      </p:grpSp>
      <p:grpSp>
        <p:nvGrpSpPr>
          <p:cNvPr name="Group 40" id="40"/>
          <p:cNvGrpSpPr/>
          <p:nvPr/>
        </p:nvGrpSpPr>
        <p:grpSpPr>
          <a:xfrm rot="0">
            <a:off x="4170725" y="8693587"/>
            <a:ext cx="290396" cy="341425"/>
            <a:chOff x="0" y="0"/>
            <a:chExt cx="387195" cy="455234"/>
          </a:xfrm>
        </p:grpSpPr>
        <p:sp>
          <p:nvSpPr>
            <p:cNvPr name="Freeform 41" id="41"/>
            <p:cNvSpPr/>
            <p:nvPr/>
          </p:nvSpPr>
          <p:spPr>
            <a:xfrm flipH="false" flipV="false" rot="0">
              <a:off x="0" y="68039"/>
              <a:ext cx="387195" cy="387195"/>
            </a:xfrm>
            <a:custGeom>
              <a:avLst/>
              <a:gdLst/>
              <a:ahLst/>
              <a:cxnLst/>
              <a:rect r="r" b="b" t="t" l="l"/>
              <a:pathLst>
                <a:path h="387195" w="387195">
                  <a:moveTo>
                    <a:pt x="0" y="0"/>
                  </a:moveTo>
                  <a:lnTo>
                    <a:pt x="387195" y="0"/>
                  </a:lnTo>
                  <a:lnTo>
                    <a:pt x="387195" y="387195"/>
                  </a:lnTo>
                  <a:lnTo>
                    <a:pt x="0" y="38719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42" id="42"/>
            <p:cNvSpPr txBox="true"/>
            <p:nvPr/>
          </p:nvSpPr>
          <p:spPr>
            <a:xfrm rot="0">
              <a:off x="92322" y="-57150"/>
              <a:ext cx="250206" cy="480411"/>
            </a:xfrm>
            <a:prstGeom prst="rect">
              <a:avLst/>
            </a:prstGeom>
          </p:spPr>
          <p:txBody>
            <a:bodyPr anchor="t" rtlCol="false" tIns="0" lIns="0" bIns="0" rIns="0">
              <a:spAutoFit/>
            </a:bodyPr>
            <a:lstStyle/>
            <a:p>
              <a:pPr marL="0" indent="0" lvl="1">
                <a:lnSpc>
                  <a:spcPts val="2977"/>
                </a:lnSpc>
              </a:pPr>
              <a:r>
                <a:rPr lang="en-US" sz="2127" spc="53">
                  <a:solidFill>
                    <a:srgbClr val="E21C19"/>
                  </a:solidFill>
                  <a:latin typeface="Raleway Bold"/>
                </a:rPr>
                <a:t>4</a:t>
              </a:r>
            </a:p>
          </p:txBody>
        </p:sp>
      </p:grpSp>
      <p:grpSp>
        <p:nvGrpSpPr>
          <p:cNvPr name="Group 43" id="43"/>
          <p:cNvGrpSpPr/>
          <p:nvPr/>
        </p:nvGrpSpPr>
        <p:grpSpPr>
          <a:xfrm rot="0">
            <a:off x="5098311" y="96020"/>
            <a:ext cx="2361316" cy="830215"/>
            <a:chOff x="0" y="0"/>
            <a:chExt cx="3148421" cy="1106953"/>
          </a:xfrm>
        </p:grpSpPr>
        <p:grpSp>
          <p:nvGrpSpPr>
            <p:cNvPr name="Group 44" id="44"/>
            <p:cNvGrpSpPr/>
            <p:nvPr/>
          </p:nvGrpSpPr>
          <p:grpSpPr>
            <a:xfrm rot="0">
              <a:off x="2062672" y="0"/>
              <a:ext cx="950414" cy="950414"/>
              <a:chOff x="0" y="0"/>
              <a:chExt cx="812800" cy="812800"/>
            </a:xfrm>
          </p:grpSpPr>
          <p:sp>
            <p:nvSpPr>
              <p:cNvPr name="Freeform 45" id="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46" id="46"/>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47" id="47"/>
            <p:cNvSpPr/>
            <p:nvPr/>
          </p:nvSpPr>
          <p:spPr>
            <a:xfrm flipH="false" flipV="false" rot="0">
              <a:off x="2095041"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grpSp>
          <p:nvGrpSpPr>
            <p:cNvPr name="Group 48" id="48"/>
            <p:cNvGrpSpPr/>
            <p:nvPr/>
          </p:nvGrpSpPr>
          <p:grpSpPr>
            <a:xfrm rot="0">
              <a:off x="1085749" y="0"/>
              <a:ext cx="950414" cy="950414"/>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50" id="5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51" id="51"/>
            <p:cNvSpPr/>
            <p:nvPr/>
          </p:nvSpPr>
          <p:spPr>
            <a:xfrm flipH="false" flipV="false" rot="0">
              <a:off x="1118117"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grpSp>
          <p:nvGrpSpPr>
            <p:cNvPr name="Group 52" id="52"/>
            <p:cNvGrpSpPr/>
            <p:nvPr/>
          </p:nvGrpSpPr>
          <p:grpSpPr>
            <a:xfrm rot="0">
              <a:off x="0" y="0"/>
              <a:ext cx="950414" cy="950414"/>
              <a:chOff x="0" y="0"/>
              <a:chExt cx="812800" cy="812800"/>
            </a:xfrm>
          </p:grpSpPr>
          <p:sp>
            <p:nvSpPr>
              <p:cNvPr name="Freeform 53" id="5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54" id="5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55" id="55"/>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608421"/>
            <a:ext cx="7683569" cy="4956395"/>
            <a:chOff x="0" y="0"/>
            <a:chExt cx="3526543" cy="2274846"/>
          </a:xfrm>
        </p:grpSpPr>
        <p:sp>
          <p:nvSpPr>
            <p:cNvPr name="Freeform 3" id="3"/>
            <p:cNvSpPr/>
            <p:nvPr/>
          </p:nvSpPr>
          <p:spPr>
            <a:xfrm flipH="false" flipV="false" rot="0">
              <a:off x="0" y="0"/>
              <a:ext cx="3526543" cy="2274846"/>
            </a:xfrm>
            <a:custGeom>
              <a:avLst/>
              <a:gdLst/>
              <a:ahLst/>
              <a:cxnLst/>
              <a:rect r="r" b="b" t="t" l="l"/>
              <a:pathLst>
                <a:path h="2274846" w="3526543">
                  <a:moveTo>
                    <a:pt x="0" y="0"/>
                  </a:moveTo>
                  <a:lnTo>
                    <a:pt x="3526543" y="0"/>
                  </a:lnTo>
                  <a:lnTo>
                    <a:pt x="3526543" y="2274846"/>
                  </a:lnTo>
                  <a:lnTo>
                    <a:pt x="0" y="2274846"/>
                  </a:lnTo>
                  <a:close/>
                </a:path>
              </a:pathLst>
            </a:custGeom>
            <a:solidFill>
              <a:srgbClr val="E21C19"/>
            </a:solidFill>
            <a:ln w="19050" cap="sq">
              <a:solidFill>
                <a:srgbClr val="FFFFFF"/>
              </a:solidFill>
              <a:prstDash val="solid"/>
              <a:miter/>
            </a:ln>
          </p:spPr>
        </p:sp>
        <p:sp>
          <p:nvSpPr>
            <p:cNvPr name="TextBox 4" id="4"/>
            <p:cNvSpPr txBox="true"/>
            <p:nvPr/>
          </p:nvSpPr>
          <p:spPr>
            <a:xfrm>
              <a:off x="0" y="-28575"/>
              <a:ext cx="3526543" cy="2303421"/>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21C1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313999"/>
            <a:chOff x="0" y="0"/>
            <a:chExt cx="2709333" cy="470908"/>
          </a:xfrm>
        </p:grpSpPr>
        <p:sp>
          <p:nvSpPr>
            <p:cNvPr name="Freeform 10" id="10"/>
            <p:cNvSpPr/>
            <p:nvPr/>
          </p:nvSpPr>
          <p:spPr>
            <a:xfrm flipH="false" flipV="false" rot="0">
              <a:off x="0" y="0"/>
              <a:ext cx="2709333" cy="470908"/>
            </a:xfrm>
            <a:custGeom>
              <a:avLst/>
              <a:gdLst/>
              <a:ahLst/>
              <a:cxnLst/>
              <a:rect r="r" b="b" t="t" l="l"/>
              <a:pathLst>
                <a:path h="470908" w="2709333">
                  <a:moveTo>
                    <a:pt x="0" y="0"/>
                  </a:moveTo>
                  <a:lnTo>
                    <a:pt x="2709333" y="0"/>
                  </a:lnTo>
                  <a:lnTo>
                    <a:pt x="2709333" y="470908"/>
                  </a:lnTo>
                  <a:lnTo>
                    <a:pt x="0" y="470908"/>
                  </a:lnTo>
                  <a:close/>
                </a:path>
              </a:pathLst>
            </a:custGeom>
            <a:solidFill>
              <a:srgbClr val="FFB3B6"/>
            </a:solidFill>
          </p:spPr>
        </p:sp>
        <p:sp>
          <p:nvSpPr>
            <p:cNvPr name="TextBox 11" id="11"/>
            <p:cNvSpPr txBox="true"/>
            <p:nvPr/>
          </p:nvSpPr>
          <p:spPr>
            <a:xfrm>
              <a:off x="0" y="-38100"/>
              <a:ext cx="2709333" cy="509008"/>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6205595" y="6493160"/>
            <a:ext cx="1196810" cy="1422516"/>
          </a:xfrm>
          <a:custGeom>
            <a:avLst/>
            <a:gdLst/>
            <a:ahLst/>
            <a:cxnLst/>
            <a:rect r="r" b="b" t="t" l="l"/>
            <a:pathLst>
              <a:path h="1422516" w="1196810">
                <a:moveTo>
                  <a:pt x="0" y="0"/>
                </a:moveTo>
                <a:lnTo>
                  <a:pt x="1196810" y="0"/>
                </a:lnTo>
                <a:lnTo>
                  <a:pt x="1196810" y="1422516"/>
                </a:lnTo>
                <a:lnTo>
                  <a:pt x="0" y="142251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433569" y="5119568"/>
            <a:ext cx="6892652" cy="110888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Vemos que contar historias puede ser lo tuyo así que necesitamos que nos eches una mano.</a:t>
            </a:r>
          </a:p>
          <a:p>
            <a:pPr>
              <a:lnSpc>
                <a:spcPts val="1632"/>
              </a:lnSpc>
            </a:pPr>
          </a:p>
          <a:p>
            <a:pPr>
              <a:lnSpc>
                <a:spcPts val="1632"/>
              </a:lnSpc>
            </a:pPr>
            <a:r>
              <a:rPr lang="en-US" sz="1200">
                <a:solidFill>
                  <a:srgbClr val="FFFFFF"/>
                </a:solidFill>
                <a:latin typeface="Raleway Bold"/>
              </a:rPr>
              <a:t>Vamos a crear una historia interactiva, y para ello vas a utilizar tarjetas o diagramas de flujo que representen las diferentes ramificaciones de la historia.</a:t>
            </a:r>
          </a:p>
        </p:txBody>
      </p:sp>
      <p:sp>
        <p:nvSpPr>
          <p:cNvPr name="TextBox 16" id="16"/>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14. LA HISTORIA INTERACTIVA</a:t>
            </a:r>
          </a:p>
        </p:txBody>
      </p:sp>
      <p:sp>
        <p:nvSpPr>
          <p:cNvPr name="TextBox 17" id="17"/>
          <p:cNvSpPr txBox="true"/>
          <p:nvPr/>
        </p:nvSpPr>
        <p:spPr>
          <a:xfrm rot="0">
            <a:off x="433569" y="3732114"/>
            <a:ext cx="6614362" cy="13534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Integrar la creatividad narrativa con la lógica de programación. Esta actividad combina la creatividad de la narración con la planificación lógica de las ramificaciones de un programa.</a:t>
            </a:r>
          </a:p>
          <a:p>
            <a:pPr>
              <a:lnSpc>
                <a:spcPts val="1679"/>
              </a:lnSpc>
            </a:pPr>
          </a:p>
          <a:p>
            <a:pPr marL="0" indent="0" lvl="1">
              <a:lnSpc>
                <a:spcPts val="1679"/>
              </a:lnSpc>
            </a:pPr>
            <a:r>
              <a:rPr lang="en-US" sz="1200" spc="30">
                <a:solidFill>
                  <a:srgbClr val="394E63"/>
                </a:solidFill>
                <a:latin typeface="Raleway Bold"/>
              </a:rPr>
              <a:t>.</a:t>
            </a:r>
          </a:p>
        </p:txBody>
      </p:sp>
      <p:sp>
        <p:nvSpPr>
          <p:cNvPr name="TextBox 18" id="18"/>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TextBox 19" id="19"/>
          <p:cNvSpPr txBox="true"/>
          <p:nvPr/>
        </p:nvSpPr>
        <p:spPr>
          <a:xfrm rot="0">
            <a:off x="414132" y="7989776"/>
            <a:ext cx="6912089" cy="1341628"/>
          </a:xfrm>
          <a:prstGeom prst="rect">
            <a:avLst/>
          </a:prstGeom>
        </p:spPr>
        <p:txBody>
          <a:bodyPr anchor="t" rtlCol="false" tIns="0" lIns="0" bIns="0" rIns="0">
            <a:spAutoFit/>
          </a:bodyPr>
          <a:lstStyle/>
          <a:p>
            <a:pPr>
              <a:lnSpc>
                <a:spcPts val="1960"/>
              </a:lnSpc>
            </a:pPr>
            <a:r>
              <a:rPr lang="en-US" sz="1400" spc="35" u="sng">
                <a:solidFill>
                  <a:srgbClr val="FFFFFF"/>
                </a:solidFill>
                <a:latin typeface="Raleway Bold"/>
              </a:rPr>
              <a:t>Unsplash y Pixabay:</a:t>
            </a:r>
          </a:p>
          <a:p>
            <a:pPr>
              <a:lnSpc>
                <a:spcPts val="1680"/>
              </a:lnSpc>
            </a:pPr>
            <a:r>
              <a:rPr lang="en-US" sz="1200" spc="30">
                <a:solidFill>
                  <a:srgbClr val="FFFFFF"/>
                </a:solidFill>
                <a:latin typeface="Raleway Bold"/>
              </a:rPr>
              <a:t>Bancos de imágenes gratuitas para encontrar imágenes de alta calidad que se adapten a tu historia.</a:t>
            </a:r>
          </a:p>
          <a:p>
            <a:pPr>
              <a:lnSpc>
                <a:spcPts val="1904"/>
              </a:lnSpc>
            </a:pPr>
          </a:p>
          <a:p>
            <a:pPr>
              <a:lnSpc>
                <a:spcPts val="1904"/>
              </a:lnSpc>
            </a:pPr>
            <a:r>
              <a:rPr lang="en-US" sz="1400" u="sng">
                <a:solidFill>
                  <a:srgbClr val="FFFFFF"/>
                </a:solidFill>
                <a:latin typeface="Raleway Bold"/>
              </a:rPr>
              <a:t>Canva:</a:t>
            </a:r>
            <a:r>
              <a:rPr lang="en-US" sz="1400">
                <a:solidFill>
                  <a:srgbClr val="FFFFFF"/>
                </a:solidFill>
                <a:latin typeface="Raleway Bold"/>
              </a:rPr>
              <a:t> </a:t>
            </a:r>
          </a:p>
          <a:p>
            <a:pPr>
              <a:lnSpc>
                <a:spcPts val="1632"/>
              </a:lnSpc>
            </a:pPr>
            <a:r>
              <a:rPr lang="en-US" sz="1200">
                <a:solidFill>
                  <a:srgbClr val="FFFFFF"/>
                </a:solidFill>
                <a:latin typeface="Raleway Bold"/>
              </a:rPr>
              <a:t>Herramienta de diseño gráfico que te permite crear imágenes personalizadas para tu historia.</a:t>
            </a:r>
          </a:p>
        </p:txBody>
      </p:sp>
      <p:sp>
        <p:nvSpPr>
          <p:cNvPr name="TextBox 20" id="20"/>
          <p:cNvSpPr txBox="true"/>
          <p:nvPr/>
        </p:nvSpPr>
        <p:spPr>
          <a:xfrm rot="0">
            <a:off x="414132" y="6369226"/>
            <a:ext cx="5549558" cy="1412875"/>
          </a:xfrm>
          <a:prstGeom prst="rect">
            <a:avLst/>
          </a:prstGeom>
        </p:spPr>
        <p:txBody>
          <a:bodyPr anchor="t" rtlCol="false" tIns="0" lIns="0" bIns="0" rIns="0">
            <a:spAutoFit/>
          </a:bodyPr>
          <a:lstStyle/>
          <a:p>
            <a:pPr>
              <a:lnSpc>
                <a:spcPts val="1767"/>
              </a:lnSpc>
            </a:pPr>
            <a:r>
              <a:rPr lang="en-US" sz="1299">
                <a:solidFill>
                  <a:srgbClr val="FFFFFF"/>
                </a:solidFill>
                <a:latin typeface="Raleway Bold"/>
              </a:rPr>
              <a:t>¿Qué quiere decir eso? </a:t>
            </a:r>
          </a:p>
          <a:p>
            <a:pPr>
              <a:lnSpc>
                <a:spcPts val="1632"/>
              </a:lnSpc>
            </a:pPr>
            <a:r>
              <a:rPr lang="en-US" sz="1200">
                <a:solidFill>
                  <a:srgbClr val="FFFFFF"/>
                </a:solidFill>
                <a:latin typeface="Raleway Bold"/>
              </a:rPr>
              <a:t>Pues ni más ni menos que cada decisión del usuario llevará la historia en una dirección diferente. La mejor historia será aquella que mejor combine los principios del pensamiento computacional con la emoción propia de una buena narrativa.</a:t>
            </a:r>
          </a:p>
          <a:p>
            <a:pPr>
              <a:lnSpc>
                <a:spcPts val="1632"/>
              </a:lnSpc>
            </a:pPr>
          </a:p>
          <a:p>
            <a:pPr>
              <a:lnSpc>
                <a:spcPts val="1632"/>
              </a:lnSpc>
            </a:pPr>
            <a:r>
              <a:rPr lang="en-US" sz="1200">
                <a:solidFill>
                  <a:srgbClr val="FFFFFF"/>
                </a:solidFill>
                <a:latin typeface="Raleway Bold"/>
              </a:rPr>
              <a:t>Algunos recursos que te pueden ser útiles son:</a:t>
            </a:r>
          </a:p>
        </p:txBody>
      </p:sp>
      <p:grpSp>
        <p:nvGrpSpPr>
          <p:cNvPr name="Group 21" id="21"/>
          <p:cNvGrpSpPr/>
          <p:nvPr/>
        </p:nvGrpSpPr>
        <p:grpSpPr>
          <a:xfrm rot="0">
            <a:off x="5098311" y="96020"/>
            <a:ext cx="2361316" cy="830215"/>
            <a:chOff x="0" y="0"/>
            <a:chExt cx="3148421" cy="1106953"/>
          </a:xfrm>
        </p:grpSpPr>
        <p:grpSp>
          <p:nvGrpSpPr>
            <p:cNvPr name="Group 22" id="22"/>
            <p:cNvGrpSpPr/>
            <p:nvPr/>
          </p:nvGrpSpPr>
          <p:grpSpPr>
            <a:xfrm rot="0">
              <a:off x="2062672" y="0"/>
              <a:ext cx="950414" cy="95041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5" id="25"/>
            <p:cNvSpPr/>
            <p:nvPr/>
          </p:nvSpPr>
          <p:spPr>
            <a:xfrm flipH="false" flipV="false" rot="0">
              <a:off x="2095041"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6" id="26"/>
            <p:cNvGrpSpPr/>
            <p:nvPr/>
          </p:nvGrpSpPr>
          <p:grpSpPr>
            <a:xfrm rot="0">
              <a:off x="1085749" y="0"/>
              <a:ext cx="950414" cy="95041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9" id="29"/>
            <p:cNvSpPr/>
            <p:nvPr/>
          </p:nvSpPr>
          <p:spPr>
            <a:xfrm flipH="false" flipV="false" rot="0">
              <a:off x="1118117"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30" id="30"/>
            <p:cNvGrpSpPr/>
            <p:nvPr/>
          </p:nvGrpSpPr>
          <p:grpSpPr>
            <a:xfrm rot="0">
              <a:off x="0" y="0"/>
              <a:ext cx="950414" cy="95041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3" id="33"/>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143786"/>
            <a:ext cx="7683569" cy="5421030"/>
            <a:chOff x="0" y="0"/>
            <a:chExt cx="3526543" cy="2488101"/>
          </a:xfrm>
        </p:grpSpPr>
        <p:sp>
          <p:nvSpPr>
            <p:cNvPr name="Freeform 3" id="3"/>
            <p:cNvSpPr/>
            <p:nvPr/>
          </p:nvSpPr>
          <p:spPr>
            <a:xfrm flipH="false" flipV="false" rot="0">
              <a:off x="0" y="0"/>
              <a:ext cx="3526543" cy="2488101"/>
            </a:xfrm>
            <a:custGeom>
              <a:avLst/>
              <a:gdLst/>
              <a:ahLst/>
              <a:cxnLst/>
              <a:rect r="r" b="b" t="t" l="l"/>
              <a:pathLst>
                <a:path h="2488101" w="3526543">
                  <a:moveTo>
                    <a:pt x="0" y="0"/>
                  </a:moveTo>
                  <a:lnTo>
                    <a:pt x="3526543" y="0"/>
                  </a:lnTo>
                  <a:lnTo>
                    <a:pt x="3526543" y="2488101"/>
                  </a:lnTo>
                  <a:lnTo>
                    <a:pt x="0" y="2488101"/>
                  </a:lnTo>
                  <a:close/>
                </a:path>
              </a:pathLst>
            </a:custGeom>
            <a:solidFill>
              <a:srgbClr val="E21C19"/>
            </a:solidFill>
            <a:ln w="19050" cap="sq">
              <a:solidFill>
                <a:srgbClr val="FFFFFF"/>
              </a:solidFill>
              <a:prstDash val="solid"/>
              <a:miter/>
            </a:ln>
          </p:spPr>
        </p:sp>
        <p:sp>
          <p:nvSpPr>
            <p:cNvPr name="TextBox 4" id="4"/>
            <p:cNvSpPr txBox="true"/>
            <p:nvPr/>
          </p:nvSpPr>
          <p:spPr>
            <a:xfrm>
              <a:off x="0" y="-28575"/>
              <a:ext cx="3526543" cy="2516676"/>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E21C1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682096"/>
            <a:chOff x="0" y="0"/>
            <a:chExt cx="2709333" cy="244448"/>
          </a:xfrm>
        </p:grpSpPr>
        <p:sp>
          <p:nvSpPr>
            <p:cNvPr name="Freeform 10" id="10"/>
            <p:cNvSpPr/>
            <p:nvPr/>
          </p:nvSpPr>
          <p:spPr>
            <a:xfrm flipH="false" flipV="false" rot="0">
              <a:off x="0" y="0"/>
              <a:ext cx="2709333" cy="244448"/>
            </a:xfrm>
            <a:custGeom>
              <a:avLst/>
              <a:gdLst/>
              <a:ahLst/>
              <a:cxnLst/>
              <a:rect r="r" b="b" t="t" l="l"/>
              <a:pathLst>
                <a:path h="244448" w="2709333">
                  <a:moveTo>
                    <a:pt x="0" y="0"/>
                  </a:moveTo>
                  <a:lnTo>
                    <a:pt x="2709333" y="0"/>
                  </a:lnTo>
                  <a:lnTo>
                    <a:pt x="2709333" y="244448"/>
                  </a:lnTo>
                  <a:lnTo>
                    <a:pt x="0" y="244448"/>
                  </a:lnTo>
                  <a:close/>
                </a:path>
              </a:pathLst>
            </a:custGeom>
            <a:solidFill>
              <a:srgbClr val="FFB3B6"/>
            </a:solidFill>
          </p:spPr>
        </p:sp>
        <p:sp>
          <p:nvSpPr>
            <p:cNvPr name="TextBox 11" id="11"/>
            <p:cNvSpPr txBox="true"/>
            <p:nvPr/>
          </p:nvSpPr>
          <p:spPr>
            <a:xfrm>
              <a:off x="0" y="-38100"/>
              <a:ext cx="2709333" cy="282548"/>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TextBox 14" id="14"/>
          <p:cNvSpPr txBox="true"/>
          <p:nvPr/>
        </p:nvSpPr>
        <p:spPr>
          <a:xfrm rot="0">
            <a:off x="433569" y="4400971"/>
            <a:ext cx="6892652" cy="2626567"/>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Ha llegado el final de tu estancia en nuestra Isla. Esperamos que hayas disfrutado y que te vayas con ganas de volver. Pero no puedes marcharte sin antes cumplir tu última misión. Y es que nos has dejado tan gratamente sorprendidos que queremos que colabores con nosotros en el grupo de trabajo que los Consejeros de la Isla organizan semanalmente. Esta semana el tema que van a tratar es la </a:t>
            </a:r>
            <a:r>
              <a:rPr lang="en-US" sz="1200">
                <a:solidFill>
                  <a:srgbClr val="ECFAFF"/>
                </a:solidFill>
                <a:latin typeface="Raleway Bold"/>
              </a:rPr>
              <a:t>gestión de recursos</a:t>
            </a:r>
            <a:r>
              <a:rPr lang="en-US" sz="1200">
                <a:solidFill>
                  <a:srgbClr val="FFFFFF"/>
                </a:solidFill>
                <a:latin typeface="Raleway Bold"/>
              </a:rPr>
              <a:t>. Deberás crear un mural que represente visualmente cómo aplicarías el pensamiento computacional para abordar este desafío en la Isla. Puedes utilizar dibujos, recortes, símbolos y anotaciones que te ayuden a expresar tus ideas. </a:t>
            </a:r>
            <a:r>
              <a:rPr lang="en-US" sz="1200">
                <a:solidFill>
                  <a:srgbClr val="FFFFFF"/>
                </a:solidFill>
                <a:latin typeface="Raleway Bold"/>
              </a:rPr>
              <a:t>Puedes incluir person</a:t>
            </a:r>
            <a:r>
              <a:rPr lang="en-US" sz="1200">
                <a:solidFill>
                  <a:srgbClr val="FFFFFF"/>
                </a:solidFill>
                <a:latin typeface="Raleway Bold"/>
              </a:rPr>
              <a:t>ajes imaginarios, tecnologías futuristas, o cualquier otra idea que refleje la innovación en la solución de este reto. Para finalizar tienes que destacar los elementos específicos de tu collage y explicar el razonamiento detrás de tus decisiones. </a:t>
            </a:r>
          </a:p>
          <a:p>
            <a:pPr>
              <a:lnSpc>
                <a:spcPts val="952"/>
              </a:lnSpc>
            </a:pPr>
          </a:p>
          <a:p>
            <a:pPr>
              <a:lnSpc>
                <a:spcPts val="1632"/>
              </a:lnSpc>
            </a:pPr>
            <a:r>
              <a:rPr lang="en-US" sz="1200">
                <a:solidFill>
                  <a:srgbClr val="FFFFFF"/>
                </a:solidFill>
                <a:latin typeface="Raleway Bold"/>
              </a:rPr>
              <a:t>Vamos a ayudarte con algunos ejemplos:</a:t>
            </a:r>
          </a:p>
        </p:txBody>
      </p:sp>
      <p:sp>
        <p:nvSpPr>
          <p:cNvPr name="TextBox 15" id="15"/>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15. PLANEANDO EL FUTURO</a:t>
            </a:r>
          </a:p>
        </p:txBody>
      </p:sp>
      <p:sp>
        <p:nvSpPr>
          <p:cNvPr name="TextBox 16" id="16"/>
          <p:cNvSpPr txBox="true"/>
          <p:nvPr/>
        </p:nvSpPr>
        <p:spPr>
          <a:xfrm rot="0">
            <a:off x="433569" y="3609460"/>
            <a:ext cx="6614362" cy="7248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Aplicar el pensamiento computacional para un proceso de resolución de problemas.</a:t>
            </a:r>
          </a:p>
          <a:p>
            <a:pPr marL="0" indent="0" lvl="1">
              <a:lnSpc>
                <a:spcPts val="1679"/>
              </a:lnSpc>
            </a:pPr>
          </a:p>
        </p:txBody>
      </p:sp>
      <p:sp>
        <p:nvSpPr>
          <p:cNvPr name="TextBox 17" id="17"/>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Freeform 18" id="18"/>
          <p:cNvSpPr/>
          <p:nvPr/>
        </p:nvSpPr>
        <p:spPr>
          <a:xfrm flipH="false" flipV="false" rot="0">
            <a:off x="368333" y="7132312"/>
            <a:ext cx="3372418" cy="2309241"/>
          </a:xfrm>
          <a:custGeom>
            <a:avLst/>
            <a:gdLst/>
            <a:ahLst/>
            <a:cxnLst/>
            <a:rect r="r" b="b" t="t" l="l"/>
            <a:pathLst>
              <a:path h="2309241" w="3372418">
                <a:moveTo>
                  <a:pt x="0" y="0"/>
                </a:moveTo>
                <a:lnTo>
                  <a:pt x="3372417" y="0"/>
                </a:lnTo>
                <a:lnTo>
                  <a:pt x="3372417" y="2309241"/>
                </a:lnTo>
                <a:lnTo>
                  <a:pt x="0" y="2309241"/>
                </a:lnTo>
                <a:lnTo>
                  <a:pt x="0" y="0"/>
                </a:lnTo>
                <a:close/>
              </a:path>
            </a:pathLst>
          </a:custGeom>
          <a:blipFill>
            <a:blip r:embed="rId5"/>
            <a:stretch>
              <a:fillRect l="-7715" t="0" r="-7715" b="-65834"/>
            </a:stretch>
          </a:blipFill>
        </p:spPr>
      </p:sp>
      <p:sp>
        <p:nvSpPr>
          <p:cNvPr name="TextBox 19" id="19"/>
          <p:cNvSpPr txBox="true"/>
          <p:nvPr/>
        </p:nvSpPr>
        <p:spPr>
          <a:xfrm rot="0">
            <a:off x="433569" y="7277313"/>
            <a:ext cx="3307181" cy="2233041"/>
          </a:xfrm>
          <a:prstGeom prst="rect">
            <a:avLst/>
          </a:prstGeom>
        </p:spPr>
        <p:txBody>
          <a:bodyPr anchor="t" rtlCol="false" tIns="0" lIns="0" bIns="0" rIns="0">
            <a:spAutoFit/>
          </a:bodyPr>
          <a:lstStyle/>
          <a:p>
            <a:pPr>
              <a:lnSpc>
                <a:spcPts val="1632"/>
              </a:lnSpc>
            </a:pPr>
            <a:r>
              <a:rPr lang="en-US" sz="1200">
                <a:solidFill>
                  <a:srgbClr val="E21C19"/>
                </a:solidFill>
                <a:latin typeface="Raleway Bold"/>
              </a:rPr>
              <a:t>¿Sistema de Gestión de Rutas:</a:t>
            </a:r>
          </a:p>
          <a:p>
            <a:pPr>
              <a:lnSpc>
                <a:spcPts val="1632"/>
              </a:lnSpc>
            </a:pPr>
          </a:p>
          <a:p>
            <a:pPr marL="237491" indent="-118745" lvl="1">
              <a:lnSpc>
                <a:spcPts val="1496"/>
              </a:lnSpc>
              <a:buFont typeface="Arial"/>
              <a:buChar char="•"/>
            </a:pPr>
            <a:r>
              <a:rPr lang="en-US" sz="1100">
                <a:solidFill>
                  <a:srgbClr val="E21C19"/>
                </a:solidFill>
                <a:latin typeface="Raleway Bold"/>
              </a:rPr>
              <a:t>Utilizar algoritmos de optimización para determinar las rutas más eficientes para los camiones de basura. Esto puede implicar el uso de algoritmos genéticos, algoritmos voraces o algoritmos de enjambre.</a:t>
            </a:r>
          </a:p>
          <a:p>
            <a:pPr marL="237491" indent="-118745" lvl="1">
              <a:lnSpc>
                <a:spcPts val="1496"/>
              </a:lnSpc>
              <a:buFont typeface="Arial"/>
              <a:buChar char="•"/>
            </a:pPr>
            <a:r>
              <a:rPr lang="en-US" sz="1100">
                <a:solidFill>
                  <a:srgbClr val="E21C19"/>
                </a:solidFill>
                <a:latin typeface="Raleway Bold"/>
              </a:rPr>
              <a:t>Integrar sensores en los contenedores de residuos para monitorear su nivel y priorizar la recolección en áreas con mayor acumulación.</a:t>
            </a:r>
          </a:p>
          <a:p>
            <a:pPr>
              <a:lnSpc>
                <a:spcPts val="1632"/>
              </a:lnSpc>
            </a:pPr>
          </a:p>
        </p:txBody>
      </p:sp>
      <p:sp>
        <p:nvSpPr>
          <p:cNvPr name="Freeform 20" id="20"/>
          <p:cNvSpPr/>
          <p:nvPr/>
        </p:nvSpPr>
        <p:spPr>
          <a:xfrm flipH="false" flipV="false" rot="0">
            <a:off x="3854489" y="7132312"/>
            <a:ext cx="3471732" cy="2309241"/>
          </a:xfrm>
          <a:custGeom>
            <a:avLst/>
            <a:gdLst/>
            <a:ahLst/>
            <a:cxnLst/>
            <a:rect r="r" b="b" t="t" l="l"/>
            <a:pathLst>
              <a:path h="2309241" w="3471732">
                <a:moveTo>
                  <a:pt x="0" y="0"/>
                </a:moveTo>
                <a:lnTo>
                  <a:pt x="3471732" y="0"/>
                </a:lnTo>
                <a:lnTo>
                  <a:pt x="3471732" y="2309241"/>
                </a:lnTo>
                <a:lnTo>
                  <a:pt x="0" y="2309241"/>
                </a:lnTo>
                <a:lnTo>
                  <a:pt x="0" y="0"/>
                </a:lnTo>
                <a:close/>
              </a:path>
            </a:pathLst>
          </a:custGeom>
          <a:blipFill>
            <a:blip r:embed="rId5"/>
            <a:stretch>
              <a:fillRect l="-7494" t="0" r="-4633" b="-65834"/>
            </a:stretch>
          </a:blipFill>
        </p:spPr>
      </p:sp>
      <p:sp>
        <p:nvSpPr>
          <p:cNvPr name="TextBox 21" id="21"/>
          <p:cNvSpPr txBox="true"/>
          <p:nvPr/>
        </p:nvSpPr>
        <p:spPr>
          <a:xfrm rot="0">
            <a:off x="3951895" y="7277313"/>
            <a:ext cx="3471732" cy="2233041"/>
          </a:xfrm>
          <a:prstGeom prst="rect">
            <a:avLst/>
          </a:prstGeom>
        </p:spPr>
        <p:txBody>
          <a:bodyPr anchor="t" rtlCol="false" tIns="0" lIns="0" bIns="0" rIns="0">
            <a:spAutoFit/>
          </a:bodyPr>
          <a:lstStyle/>
          <a:p>
            <a:pPr>
              <a:lnSpc>
                <a:spcPts val="1632"/>
              </a:lnSpc>
            </a:pPr>
            <a:r>
              <a:rPr lang="en-US" sz="1200">
                <a:solidFill>
                  <a:srgbClr val="E21C19"/>
                </a:solidFill>
                <a:latin typeface="Raleway Bold"/>
              </a:rPr>
              <a:t>Identificación y Recompens</a:t>
            </a:r>
            <a:r>
              <a:rPr lang="en-US" sz="1200">
                <a:solidFill>
                  <a:srgbClr val="E21C19"/>
                </a:solidFill>
                <a:latin typeface="Raleway Bold"/>
              </a:rPr>
              <a:t>as por Reciclaje:</a:t>
            </a:r>
          </a:p>
          <a:p>
            <a:pPr>
              <a:lnSpc>
                <a:spcPts val="1632"/>
              </a:lnSpc>
            </a:pPr>
          </a:p>
          <a:p>
            <a:pPr marL="237491" indent="-118745" lvl="1">
              <a:lnSpc>
                <a:spcPts val="1496"/>
              </a:lnSpc>
              <a:buFont typeface="Arial"/>
              <a:buChar char="•"/>
            </a:pPr>
            <a:r>
              <a:rPr lang="en-US" sz="1100">
                <a:solidFill>
                  <a:srgbClr val="E21C19"/>
                </a:solidFill>
                <a:latin typeface="Raleway Bold"/>
              </a:rPr>
              <a:t>Implemen</a:t>
            </a:r>
            <a:r>
              <a:rPr lang="en-US" sz="1100">
                <a:solidFill>
                  <a:srgbClr val="E21C19"/>
                </a:solidFill>
                <a:latin typeface="Raleway Bold"/>
              </a:rPr>
              <a:t>tar tecnología de identificación de residuos (como visión por computadora) para separar automáticamente los materiales reciclables de los residuos generales.</a:t>
            </a:r>
          </a:p>
          <a:p>
            <a:pPr marL="237491" indent="-118745" lvl="1">
              <a:lnSpc>
                <a:spcPts val="1496"/>
              </a:lnSpc>
              <a:buFont typeface="Arial"/>
              <a:buChar char="•"/>
            </a:pPr>
            <a:r>
              <a:rPr lang="en-US" sz="1100">
                <a:solidFill>
                  <a:srgbClr val="E21C19"/>
                </a:solidFill>
                <a:latin typeface="Raleway Bold"/>
              </a:rPr>
              <a:t>Establecer un sistema de recompensas digitales para aquellos ciudadanos que participen activamente en el reciclaje. Esto podría incluir descuentos en servicios municipales o programas de lealtad.</a:t>
            </a:r>
          </a:p>
          <a:p>
            <a:pPr>
              <a:lnSpc>
                <a:spcPts val="1632"/>
              </a:lnSpc>
            </a:pPr>
          </a:p>
        </p:txBody>
      </p:sp>
      <p:grpSp>
        <p:nvGrpSpPr>
          <p:cNvPr name="Group 22" id="22"/>
          <p:cNvGrpSpPr/>
          <p:nvPr/>
        </p:nvGrpSpPr>
        <p:grpSpPr>
          <a:xfrm rot="0">
            <a:off x="5098311" y="96020"/>
            <a:ext cx="2361316" cy="830215"/>
            <a:chOff x="0" y="0"/>
            <a:chExt cx="3148421" cy="1106953"/>
          </a:xfrm>
        </p:grpSpPr>
        <p:grpSp>
          <p:nvGrpSpPr>
            <p:cNvPr name="Group 23" id="23"/>
            <p:cNvGrpSpPr/>
            <p:nvPr/>
          </p:nvGrpSpPr>
          <p:grpSpPr>
            <a:xfrm rot="0">
              <a:off x="2062672" y="0"/>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2095041"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7" id="27"/>
            <p:cNvGrpSpPr/>
            <p:nvPr/>
          </p:nvGrpSpPr>
          <p:grpSpPr>
            <a:xfrm rot="0">
              <a:off x="1085749"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1118117"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1" id="31"/>
            <p:cNvGrpSpPr/>
            <p:nvPr/>
          </p:nvGrpSpPr>
          <p:grpSpPr>
            <a:xfrm rot="0">
              <a:off x="0" y="0"/>
              <a:ext cx="950414" cy="950414"/>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4" id="34"/>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3102110"/>
            <a:ext cx="7683569" cy="6462705"/>
            <a:chOff x="0" y="0"/>
            <a:chExt cx="3526543" cy="2966200"/>
          </a:xfrm>
        </p:grpSpPr>
        <p:sp>
          <p:nvSpPr>
            <p:cNvPr name="Freeform 3" id="3"/>
            <p:cNvSpPr/>
            <p:nvPr/>
          </p:nvSpPr>
          <p:spPr>
            <a:xfrm flipH="false" flipV="false" rot="0">
              <a:off x="0" y="0"/>
              <a:ext cx="3526543" cy="2966201"/>
            </a:xfrm>
            <a:custGeom>
              <a:avLst/>
              <a:gdLst/>
              <a:ahLst/>
              <a:cxnLst/>
              <a:rect r="r" b="b" t="t" l="l"/>
              <a:pathLst>
                <a:path h="2966201" w="3526543">
                  <a:moveTo>
                    <a:pt x="0" y="0"/>
                  </a:moveTo>
                  <a:lnTo>
                    <a:pt x="3526543" y="0"/>
                  </a:lnTo>
                  <a:lnTo>
                    <a:pt x="3526543" y="2966201"/>
                  </a:lnTo>
                  <a:lnTo>
                    <a:pt x="0" y="2966201"/>
                  </a:lnTo>
                  <a:close/>
                </a:path>
              </a:pathLst>
            </a:custGeom>
            <a:solidFill>
              <a:srgbClr val="E21C19"/>
            </a:solidFill>
            <a:ln w="19050" cap="sq">
              <a:solidFill>
                <a:srgbClr val="FFFFFF"/>
              </a:solidFill>
              <a:prstDash val="solid"/>
              <a:miter/>
            </a:ln>
          </p:spPr>
        </p:sp>
        <p:sp>
          <p:nvSpPr>
            <p:cNvPr name="TextBox 4" id="4"/>
            <p:cNvSpPr txBox="true"/>
            <p:nvPr/>
          </p:nvSpPr>
          <p:spPr>
            <a:xfrm>
              <a:off x="0" y="-28575"/>
              <a:ext cx="3526543" cy="2994775"/>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4473266"/>
          </a:xfrm>
          <a:custGeom>
            <a:avLst/>
            <a:gdLst/>
            <a:ahLst/>
            <a:cxnLst/>
            <a:rect r="r" b="b" t="t" l="l"/>
            <a:pathLst>
              <a:path h="4473266" w="7560000">
                <a:moveTo>
                  <a:pt x="0" y="0"/>
                </a:moveTo>
                <a:lnTo>
                  <a:pt x="7560000" y="0"/>
                </a:lnTo>
                <a:lnTo>
                  <a:pt x="7560000" y="4473266"/>
                </a:lnTo>
                <a:lnTo>
                  <a:pt x="0" y="4473266"/>
                </a:lnTo>
                <a:lnTo>
                  <a:pt x="0" y="0"/>
                </a:lnTo>
                <a:close/>
              </a:path>
            </a:pathLst>
          </a:custGeom>
          <a:blipFill>
            <a:blip r:embed="rId2"/>
            <a:stretch>
              <a:fillRect l="0" t="-58666" r="0" b="-10337"/>
            </a:stretch>
          </a:blipFill>
        </p:spPr>
      </p:sp>
      <p:sp>
        <p:nvSpPr>
          <p:cNvPr name="Freeform 6" id="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7" id="7"/>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TextBox 8" id="8"/>
          <p:cNvSpPr txBox="true"/>
          <p:nvPr/>
        </p:nvSpPr>
        <p:spPr>
          <a:xfrm rot="0">
            <a:off x="433569" y="5141971"/>
            <a:ext cx="6892652" cy="3905170"/>
          </a:xfrm>
          <a:prstGeom prst="rect">
            <a:avLst/>
          </a:prstGeom>
        </p:spPr>
        <p:txBody>
          <a:bodyPr anchor="t" rtlCol="false" tIns="0" lIns="0" bIns="0" rIns="0">
            <a:spAutoFit/>
          </a:bodyPr>
          <a:lstStyle/>
          <a:p>
            <a:pPr algn="ctr">
              <a:lnSpc>
                <a:spcPts val="2416"/>
              </a:lnSpc>
            </a:pPr>
            <a:r>
              <a:rPr lang="en-US" sz="1726" spc="43">
                <a:solidFill>
                  <a:srgbClr val="FFFFFF"/>
                </a:solidFill>
                <a:latin typeface="Raleway Bold"/>
              </a:rPr>
              <a:t>Y hemos llegado al final</a:t>
            </a:r>
          </a:p>
          <a:p>
            <a:pPr algn="ctr">
              <a:lnSpc>
                <a:spcPts val="2416"/>
              </a:lnSpc>
            </a:pPr>
          </a:p>
          <a:p>
            <a:pPr>
              <a:lnSpc>
                <a:spcPts val="1856"/>
              </a:lnSpc>
            </a:pPr>
            <a:r>
              <a:rPr lang="en-US" sz="1326" spc="33">
                <a:solidFill>
                  <a:srgbClr val="FFFFFF"/>
                </a:solidFill>
                <a:latin typeface="Raleway Bold"/>
              </a:rPr>
              <a:t>Ha sido una gran experiencia explorar contigo los rincones y desafíos de nuestra isla imaginaria, llena de oportunidades para aplicar el pensamiento computacional.</a:t>
            </a:r>
          </a:p>
          <a:p>
            <a:pPr>
              <a:lnSpc>
                <a:spcPts val="1856"/>
              </a:lnSpc>
            </a:pPr>
          </a:p>
          <a:p>
            <a:pPr>
              <a:lnSpc>
                <a:spcPts val="1856"/>
              </a:lnSpc>
            </a:pPr>
            <a:r>
              <a:rPr lang="en-US" sz="1326" spc="33">
                <a:solidFill>
                  <a:srgbClr val="FFFFFF"/>
                </a:solidFill>
                <a:latin typeface="Raleway Bold"/>
              </a:rPr>
              <a:t>Ha llegado el momento de despedirnos de esta experiencia que hemos compartido como aventureros digitales, no sin antes agradecerte tu esfuerzo por aprender y por trabajar en la creación de soluciones creativas aprendiendo y aplicando los principios del Pensamiento Computacional.</a:t>
            </a:r>
          </a:p>
          <a:p>
            <a:pPr>
              <a:lnSpc>
                <a:spcPts val="1856"/>
              </a:lnSpc>
            </a:pPr>
          </a:p>
          <a:p>
            <a:pPr>
              <a:lnSpc>
                <a:spcPts val="1856"/>
              </a:lnSpc>
            </a:pPr>
            <a:r>
              <a:rPr lang="en-US" sz="1326" spc="33">
                <a:solidFill>
                  <a:srgbClr val="FFFFFF"/>
                </a:solidFill>
                <a:latin typeface="Raleway Bold"/>
              </a:rPr>
              <a:t>Pero como cada despedida es el comienzo de una nueva aventura, te invitamos a acompañamos a nuestro siguiente destino: </a:t>
            </a:r>
          </a:p>
          <a:p>
            <a:pPr>
              <a:lnSpc>
                <a:spcPts val="1856"/>
              </a:lnSpc>
            </a:pPr>
          </a:p>
          <a:p>
            <a:pPr algn="ctr">
              <a:lnSpc>
                <a:spcPts val="2239"/>
              </a:lnSpc>
            </a:pPr>
            <a:r>
              <a:rPr lang="en-US" sz="1599" spc="39">
                <a:solidFill>
                  <a:srgbClr val="FFFFFF"/>
                </a:solidFill>
                <a:latin typeface="Raleway Bold"/>
              </a:rPr>
              <a:t>Costa INFORMALIA</a:t>
            </a:r>
          </a:p>
          <a:p>
            <a:pPr>
              <a:lnSpc>
                <a:spcPts val="2175"/>
              </a:lnSpc>
            </a:pPr>
          </a:p>
        </p:txBody>
      </p:sp>
      <p:sp>
        <p:nvSpPr>
          <p:cNvPr name="TextBox 9" id="9"/>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346000"/>
            <a:ext cx="7683569" cy="4218815"/>
            <a:chOff x="0" y="0"/>
            <a:chExt cx="3526543" cy="1936318"/>
          </a:xfrm>
        </p:grpSpPr>
        <p:sp>
          <p:nvSpPr>
            <p:cNvPr name="Freeform 3" id="3"/>
            <p:cNvSpPr/>
            <p:nvPr/>
          </p:nvSpPr>
          <p:spPr>
            <a:xfrm flipH="false" flipV="false" rot="0">
              <a:off x="0" y="0"/>
              <a:ext cx="3526543" cy="1936318"/>
            </a:xfrm>
            <a:custGeom>
              <a:avLst/>
              <a:gdLst/>
              <a:ahLst/>
              <a:cxnLst/>
              <a:rect r="r" b="b" t="t" l="l"/>
              <a:pathLst>
                <a:path h="1936318" w="3526543">
                  <a:moveTo>
                    <a:pt x="0" y="0"/>
                  </a:moveTo>
                  <a:lnTo>
                    <a:pt x="3526543" y="0"/>
                  </a:lnTo>
                  <a:lnTo>
                    <a:pt x="3526543" y="1936318"/>
                  </a:lnTo>
                  <a:lnTo>
                    <a:pt x="0" y="193631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19648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924331"/>
            <a:chOff x="0" y="0"/>
            <a:chExt cx="2709333" cy="689637"/>
          </a:xfrm>
        </p:grpSpPr>
        <p:sp>
          <p:nvSpPr>
            <p:cNvPr name="Freeform 10" id="10"/>
            <p:cNvSpPr/>
            <p:nvPr/>
          </p:nvSpPr>
          <p:spPr>
            <a:xfrm flipH="false" flipV="false" rot="0">
              <a:off x="0" y="0"/>
              <a:ext cx="2709333" cy="689637"/>
            </a:xfrm>
            <a:custGeom>
              <a:avLst/>
              <a:gdLst/>
              <a:ahLst/>
              <a:cxnLst/>
              <a:rect r="r" b="b" t="t" l="l"/>
              <a:pathLst>
                <a:path h="689637" w="2709333">
                  <a:moveTo>
                    <a:pt x="0" y="0"/>
                  </a:moveTo>
                  <a:lnTo>
                    <a:pt x="2709333" y="0"/>
                  </a:lnTo>
                  <a:lnTo>
                    <a:pt x="2709333" y="689637"/>
                  </a:lnTo>
                  <a:lnTo>
                    <a:pt x="0" y="689637"/>
                  </a:lnTo>
                  <a:close/>
                </a:path>
              </a:pathLst>
            </a:custGeom>
            <a:solidFill>
              <a:srgbClr val="7FC5D8"/>
            </a:solidFill>
          </p:spPr>
        </p:sp>
        <p:sp>
          <p:nvSpPr>
            <p:cNvPr name="TextBox 11" id="11"/>
            <p:cNvSpPr txBox="true"/>
            <p:nvPr/>
          </p:nvSpPr>
          <p:spPr>
            <a:xfrm>
              <a:off x="0" y="-38100"/>
              <a:ext cx="2709333" cy="727737"/>
            </a:xfrm>
            <a:prstGeom prst="rect">
              <a:avLst/>
            </a:prstGeom>
          </p:spPr>
          <p:txBody>
            <a:bodyPr anchor="ctr" rtlCol="false" tIns="50800" lIns="50800" bIns="50800" rIns="50800"/>
            <a:lstStyle/>
            <a:p>
              <a:pPr algn="ctr">
                <a:lnSpc>
                  <a:spcPts val="1800"/>
                </a:lnSpc>
              </a:pPr>
            </a:p>
          </p:txBody>
        </p:sp>
      </p:grpSp>
      <p:grpSp>
        <p:nvGrpSpPr>
          <p:cNvPr name="Group 12" id="12"/>
          <p:cNvGrpSpPr/>
          <p:nvPr/>
        </p:nvGrpSpPr>
        <p:grpSpPr>
          <a:xfrm rot="0">
            <a:off x="689262" y="7467111"/>
            <a:ext cx="6476043" cy="420398"/>
            <a:chOff x="0" y="0"/>
            <a:chExt cx="2320868" cy="150661"/>
          </a:xfrm>
        </p:grpSpPr>
        <p:sp>
          <p:nvSpPr>
            <p:cNvPr name="Freeform 13" id="13"/>
            <p:cNvSpPr/>
            <p:nvPr/>
          </p:nvSpPr>
          <p:spPr>
            <a:xfrm flipH="false" flipV="false" rot="0">
              <a:off x="0" y="0"/>
              <a:ext cx="2320868" cy="150661"/>
            </a:xfrm>
            <a:custGeom>
              <a:avLst/>
              <a:gdLst/>
              <a:ahLst/>
              <a:cxnLst/>
              <a:rect r="r" b="b" t="t" l="l"/>
              <a:pathLst>
                <a:path h="150661" w="2320868">
                  <a:moveTo>
                    <a:pt x="0" y="0"/>
                  </a:moveTo>
                  <a:lnTo>
                    <a:pt x="2320868" y="0"/>
                  </a:lnTo>
                  <a:lnTo>
                    <a:pt x="2320868" y="150661"/>
                  </a:lnTo>
                  <a:lnTo>
                    <a:pt x="0" y="150661"/>
                  </a:lnTo>
                  <a:close/>
                </a:path>
              </a:pathLst>
            </a:custGeom>
            <a:solidFill>
              <a:srgbClr val="7FC5D8"/>
            </a:solidFill>
          </p:spPr>
        </p:sp>
        <p:sp>
          <p:nvSpPr>
            <p:cNvPr name="TextBox 14" id="14"/>
            <p:cNvSpPr txBox="true"/>
            <p:nvPr/>
          </p:nvSpPr>
          <p:spPr>
            <a:xfrm>
              <a:off x="0" y="-38100"/>
              <a:ext cx="2320868" cy="188761"/>
            </a:xfrm>
            <a:prstGeom prst="rect">
              <a:avLst/>
            </a:prstGeom>
          </p:spPr>
          <p:txBody>
            <a:bodyPr anchor="ctr" rtlCol="false" tIns="50800" lIns="50800" bIns="50800" rIns="50800"/>
            <a:lstStyle/>
            <a:p>
              <a:pPr algn="ctr">
                <a:lnSpc>
                  <a:spcPts val="1800"/>
                </a:lnSpc>
              </a:pPr>
            </a:p>
          </p:txBody>
        </p:sp>
      </p:grpSp>
      <p:grpSp>
        <p:nvGrpSpPr>
          <p:cNvPr name="Group 15" id="15"/>
          <p:cNvGrpSpPr/>
          <p:nvPr/>
        </p:nvGrpSpPr>
        <p:grpSpPr>
          <a:xfrm rot="0">
            <a:off x="497063" y="7467111"/>
            <a:ext cx="384398" cy="420398"/>
            <a:chOff x="0" y="0"/>
            <a:chExt cx="512531" cy="560531"/>
          </a:xfrm>
        </p:grpSpPr>
        <p:sp>
          <p:nvSpPr>
            <p:cNvPr name="Freeform 16" id="16"/>
            <p:cNvSpPr/>
            <p:nvPr/>
          </p:nvSpPr>
          <p:spPr>
            <a:xfrm flipH="false" flipV="false" rot="0">
              <a:off x="0" y="48000"/>
              <a:ext cx="512531" cy="512531"/>
            </a:xfrm>
            <a:custGeom>
              <a:avLst/>
              <a:gdLst/>
              <a:ahLst/>
              <a:cxnLst/>
              <a:rect r="r" b="b" t="t" l="l"/>
              <a:pathLst>
                <a:path h="512531" w="512531">
                  <a:moveTo>
                    <a:pt x="0" y="0"/>
                  </a:moveTo>
                  <a:lnTo>
                    <a:pt x="512531" y="0"/>
                  </a:lnTo>
                  <a:lnTo>
                    <a:pt x="512531" y="512531"/>
                  </a:lnTo>
                  <a:lnTo>
                    <a:pt x="0" y="5125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7" id="17"/>
            <p:cNvSpPr txBox="true"/>
            <p:nvPr/>
          </p:nvSpPr>
          <p:spPr>
            <a:xfrm rot="0">
              <a:off x="127072" y="-66675"/>
              <a:ext cx="331198" cy="627206"/>
            </a:xfrm>
            <a:prstGeom prst="rect">
              <a:avLst/>
            </a:prstGeom>
          </p:spPr>
          <p:txBody>
            <a:bodyPr anchor="t" rtlCol="false" tIns="0" lIns="0" bIns="0" rIns="0">
              <a:spAutoFit/>
            </a:bodyPr>
            <a:lstStyle/>
            <a:p>
              <a:pPr marL="0" indent="0" lvl="1">
                <a:lnSpc>
                  <a:spcPts val="3941"/>
                </a:lnSpc>
              </a:pPr>
              <a:r>
                <a:rPr lang="en-US" sz="2815" spc="70">
                  <a:solidFill>
                    <a:srgbClr val="0097B2"/>
                  </a:solidFill>
                  <a:latin typeface="Raleway Bold"/>
                </a:rPr>
                <a:t>1</a:t>
              </a:r>
            </a:p>
          </p:txBody>
        </p:sp>
      </p:grpSp>
      <p:grpSp>
        <p:nvGrpSpPr>
          <p:cNvPr name="Group 18" id="18"/>
          <p:cNvGrpSpPr/>
          <p:nvPr/>
        </p:nvGrpSpPr>
        <p:grpSpPr>
          <a:xfrm rot="0">
            <a:off x="689262" y="7954184"/>
            <a:ext cx="6476043" cy="537551"/>
            <a:chOff x="0" y="0"/>
            <a:chExt cx="2320868" cy="192646"/>
          </a:xfrm>
        </p:grpSpPr>
        <p:sp>
          <p:nvSpPr>
            <p:cNvPr name="Freeform 19" id="19"/>
            <p:cNvSpPr/>
            <p:nvPr/>
          </p:nvSpPr>
          <p:spPr>
            <a:xfrm flipH="false" flipV="false" rot="0">
              <a:off x="0" y="0"/>
              <a:ext cx="2320868" cy="192646"/>
            </a:xfrm>
            <a:custGeom>
              <a:avLst/>
              <a:gdLst/>
              <a:ahLst/>
              <a:cxnLst/>
              <a:rect r="r" b="b" t="t" l="l"/>
              <a:pathLst>
                <a:path h="192646" w="2320868">
                  <a:moveTo>
                    <a:pt x="0" y="0"/>
                  </a:moveTo>
                  <a:lnTo>
                    <a:pt x="2320868" y="0"/>
                  </a:lnTo>
                  <a:lnTo>
                    <a:pt x="2320868" y="192646"/>
                  </a:lnTo>
                  <a:lnTo>
                    <a:pt x="0" y="192646"/>
                  </a:lnTo>
                  <a:close/>
                </a:path>
              </a:pathLst>
            </a:custGeom>
            <a:solidFill>
              <a:srgbClr val="7FC5D8"/>
            </a:solidFill>
          </p:spPr>
        </p:sp>
        <p:sp>
          <p:nvSpPr>
            <p:cNvPr name="TextBox 20" id="20"/>
            <p:cNvSpPr txBox="true"/>
            <p:nvPr/>
          </p:nvSpPr>
          <p:spPr>
            <a:xfrm>
              <a:off x="0" y="-38100"/>
              <a:ext cx="2320868" cy="230746"/>
            </a:xfrm>
            <a:prstGeom prst="rect">
              <a:avLst/>
            </a:prstGeom>
          </p:spPr>
          <p:txBody>
            <a:bodyPr anchor="ctr" rtlCol="false" tIns="50800" lIns="50800" bIns="50800" rIns="50800"/>
            <a:lstStyle/>
            <a:p>
              <a:pPr algn="ctr">
                <a:lnSpc>
                  <a:spcPts val="1800"/>
                </a:lnSpc>
              </a:pPr>
            </a:p>
          </p:txBody>
        </p:sp>
      </p:grpSp>
      <p:grpSp>
        <p:nvGrpSpPr>
          <p:cNvPr name="Group 21" id="21"/>
          <p:cNvGrpSpPr/>
          <p:nvPr/>
        </p:nvGrpSpPr>
        <p:grpSpPr>
          <a:xfrm rot="0">
            <a:off x="689262" y="8583314"/>
            <a:ext cx="6476043" cy="555603"/>
            <a:chOff x="0" y="0"/>
            <a:chExt cx="2320868" cy="199116"/>
          </a:xfrm>
        </p:grpSpPr>
        <p:sp>
          <p:nvSpPr>
            <p:cNvPr name="Freeform 22" id="22"/>
            <p:cNvSpPr/>
            <p:nvPr/>
          </p:nvSpPr>
          <p:spPr>
            <a:xfrm flipH="false" flipV="false" rot="0">
              <a:off x="0" y="0"/>
              <a:ext cx="2320868" cy="199116"/>
            </a:xfrm>
            <a:custGeom>
              <a:avLst/>
              <a:gdLst/>
              <a:ahLst/>
              <a:cxnLst/>
              <a:rect r="r" b="b" t="t" l="l"/>
              <a:pathLst>
                <a:path h="199116" w="2320868">
                  <a:moveTo>
                    <a:pt x="0" y="0"/>
                  </a:moveTo>
                  <a:lnTo>
                    <a:pt x="2320868" y="0"/>
                  </a:lnTo>
                  <a:lnTo>
                    <a:pt x="2320868" y="199116"/>
                  </a:lnTo>
                  <a:lnTo>
                    <a:pt x="0" y="199116"/>
                  </a:lnTo>
                  <a:close/>
                </a:path>
              </a:pathLst>
            </a:custGeom>
            <a:solidFill>
              <a:srgbClr val="7FC5D8"/>
            </a:solidFill>
          </p:spPr>
        </p:sp>
        <p:sp>
          <p:nvSpPr>
            <p:cNvPr name="TextBox 23" id="23"/>
            <p:cNvSpPr txBox="true"/>
            <p:nvPr/>
          </p:nvSpPr>
          <p:spPr>
            <a:xfrm>
              <a:off x="0" y="-38100"/>
              <a:ext cx="2320868" cy="237216"/>
            </a:xfrm>
            <a:prstGeom prst="rect">
              <a:avLst/>
            </a:prstGeom>
          </p:spPr>
          <p:txBody>
            <a:bodyPr anchor="ctr" rtlCol="false" tIns="50800" lIns="50800" bIns="50800" rIns="50800"/>
            <a:lstStyle/>
            <a:p>
              <a:pPr algn="ctr">
                <a:lnSpc>
                  <a:spcPts val="1800"/>
                </a:lnSpc>
              </a:pPr>
            </a:p>
          </p:txBody>
        </p:sp>
      </p:grpSp>
      <p:grpSp>
        <p:nvGrpSpPr>
          <p:cNvPr name="Group 24" id="24"/>
          <p:cNvGrpSpPr/>
          <p:nvPr/>
        </p:nvGrpSpPr>
        <p:grpSpPr>
          <a:xfrm rot="0">
            <a:off x="497063" y="7992284"/>
            <a:ext cx="384398" cy="423781"/>
            <a:chOff x="0" y="0"/>
            <a:chExt cx="512531" cy="565042"/>
          </a:xfrm>
        </p:grpSpPr>
        <p:sp>
          <p:nvSpPr>
            <p:cNvPr name="Freeform 25" id="25"/>
            <p:cNvSpPr/>
            <p:nvPr/>
          </p:nvSpPr>
          <p:spPr>
            <a:xfrm flipH="false" flipV="false" rot="0">
              <a:off x="0" y="48000"/>
              <a:ext cx="512531" cy="512531"/>
            </a:xfrm>
            <a:custGeom>
              <a:avLst/>
              <a:gdLst/>
              <a:ahLst/>
              <a:cxnLst/>
              <a:rect r="r" b="b" t="t" l="l"/>
              <a:pathLst>
                <a:path h="512531" w="512531">
                  <a:moveTo>
                    <a:pt x="0" y="0"/>
                  </a:moveTo>
                  <a:lnTo>
                    <a:pt x="512531" y="0"/>
                  </a:lnTo>
                  <a:lnTo>
                    <a:pt x="512531" y="512531"/>
                  </a:lnTo>
                  <a:lnTo>
                    <a:pt x="0" y="5125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6" id="26"/>
            <p:cNvSpPr txBox="true"/>
            <p:nvPr/>
          </p:nvSpPr>
          <p:spPr>
            <a:xfrm rot="0">
              <a:off x="127072" y="-66675"/>
              <a:ext cx="331198" cy="631717"/>
            </a:xfrm>
            <a:prstGeom prst="rect">
              <a:avLst/>
            </a:prstGeom>
          </p:spPr>
          <p:txBody>
            <a:bodyPr anchor="t" rtlCol="false" tIns="0" lIns="0" bIns="0" rIns="0">
              <a:spAutoFit/>
            </a:bodyPr>
            <a:lstStyle/>
            <a:p>
              <a:pPr marL="0" indent="0" lvl="1">
                <a:lnSpc>
                  <a:spcPts val="3941"/>
                </a:lnSpc>
              </a:pPr>
              <a:r>
                <a:rPr lang="en-US" sz="2815" spc="70">
                  <a:solidFill>
                    <a:srgbClr val="0097B2"/>
                  </a:solidFill>
                  <a:latin typeface="Raleway Bold"/>
                </a:rPr>
                <a:t>2</a:t>
              </a:r>
            </a:p>
          </p:txBody>
        </p:sp>
      </p:grpSp>
      <p:grpSp>
        <p:nvGrpSpPr>
          <p:cNvPr name="Group 27" id="27"/>
          <p:cNvGrpSpPr/>
          <p:nvPr/>
        </p:nvGrpSpPr>
        <p:grpSpPr>
          <a:xfrm rot="0">
            <a:off x="497063" y="8583314"/>
            <a:ext cx="384398" cy="451945"/>
            <a:chOff x="0" y="0"/>
            <a:chExt cx="512531" cy="602594"/>
          </a:xfrm>
        </p:grpSpPr>
        <p:sp>
          <p:nvSpPr>
            <p:cNvPr name="Freeform 28" id="28"/>
            <p:cNvSpPr/>
            <p:nvPr/>
          </p:nvSpPr>
          <p:spPr>
            <a:xfrm flipH="false" flipV="false" rot="0">
              <a:off x="0" y="90063"/>
              <a:ext cx="512531" cy="512531"/>
            </a:xfrm>
            <a:custGeom>
              <a:avLst/>
              <a:gdLst/>
              <a:ahLst/>
              <a:cxnLst/>
              <a:rect r="r" b="b" t="t" l="l"/>
              <a:pathLst>
                <a:path h="512531" w="512531">
                  <a:moveTo>
                    <a:pt x="0" y="0"/>
                  </a:moveTo>
                  <a:lnTo>
                    <a:pt x="512531" y="0"/>
                  </a:lnTo>
                  <a:lnTo>
                    <a:pt x="512531" y="512531"/>
                  </a:lnTo>
                  <a:lnTo>
                    <a:pt x="0" y="5125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9" id="29"/>
            <p:cNvSpPr txBox="true"/>
            <p:nvPr/>
          </p:nvSpPr>
          <p:spPr>
            <a:xfrm rot="0">
              <a:off x="122207" y="-66675"/>
              <a:ext cx="331198" cy="631717"/>
            </a:xfrm>
            <a:prstGeom prst="rect">
              <a:avLst/>
            </a:prstGeom>
          </p:spPr>
          <p:txBody>
            <a:bodyPr anchor="t" rtlCol="false" tIns="0" lIns="0" bIns="0" rIns="0">
              <a:spAutoFit/>
            </a:bodyPr>
            <a:lstStyle/>
            <a:p>
              <a:pPr marL="0" indent="0" lvl="1">
                <a:lnSpc>
                  <a:spcPts val="3941"/>
                </a:lnSpc>
              </a:pPr>
              <a:r>
                <a:rPr lang="en-US" sz="2815" spc="70">
                  <a:solidFill>
                    <a:srgbClr val="0097B2"/>
                  </a:solidFill>
                  <a:latin typeface="Raleway Bold"/>
                </a:rPr>
                <a:t>3</a:t>
              </a:r>
            </a:p>
          </p:txBody>
        </p:sp>
      </p:grpSp>
      <p:sp>
        <p:nvSpPr>
          <p:cNvPr name="TextBox 30" id="30"/>
          <p:cNvSpPr txBox="true"/>
          <p:nvPr/>
        </p:nvSpPr>
        <p:spPr>
          <a:xfrm rot="0">
            <a:off x="991956" y="7573199"/>
            <a:ext cx="5991215" cy="1473801"/>
          </a:xfrm>
          <a:prstGeom prst="rect">
            <a:avLst/>
          </a:prstGeom>
        </p:spPr>
        <p:txBody>
          <a:bodyPr anchor="t" rtlCol="false" tIns="0" lIns="0" bIns="0" rIns="0">
            <a:spAutoFit/>
          </a:bodyPr>
          <a:lstStyle/>
          <a:p>
            <a:pPr>
              <a:lnSpc>
                <a:spcPts val="1716"/>
              </a:lnSpc>
            </a:pPr>
            <a:r>
              <a:rPr lang="en-US" sz="1226" spc="30">
                <a:solidFill>
                  <a:srgbClr val="FFFFFF"/>
                </a:solidFill>
                <a:latin typeface="Raleway Bold"/>
              </a:rPr>
              <a:t>Escribe la receta.</a:t>
            </a:r>
          </a:p>
          <a:p>
            <a:pPr>
              <a:lnSpc>
                <a:spcPts val="1716"/>
              </a:lnSpc>
            </a:pPr>
          </a:p>
          <a:p>
            <a:pPr>
              <a:lnSpc>
                <a:spcPts val="1716"/>
              </a:lnSpc>
            </a:pPr>
            <a:r>
              <a:rPr lang="en-US" sz="1226" spc="1">
                <a:solidFill>
                  <a:srgbClr val="FFFFFF"/>
                </a:solidFill>
                <a:latin typeface="Raleway Bold"/>
              </a:rPr>
              <a:t>Si no la sabes puedes buscar la información en internet o en un libro de cocina. Y ahora utiliza unas tarjetas para “diseccionar” los diferentes pasos de la receta.</a:t>
            </a:r>
          </a:p>
          <a:p>
            <a:pPr>
              <a:lnSpc>
                <a:spcPts val="1716"/>
              </a:lnSpc>
            </a:pPr>
          </a:p>
          <a:p>
            <a:pPr marL="0" indent="0" lvl="1">
              <a:lnSpc>
                <a:spcPts val="1716"/>
              </a:lnSpc>
            </a:pPr>
            <a:r>
              <a:rPr lang="en-US" sz="1226" spc="30">
                <a:solidFill>
                  <a:srgbClr val="FFFFFF"/>
                </a:solidFill>
                <a:latin typeface="Raleway Bold"/>
              </a:rPr>
              <a:t>¿Ya las tienes? Ahora mézclalas y pídele a un compañero que “secuencie” tu receta siguiendo los pasos correctos.</a:t>
            </a:r>
          </a:p>
        </p:txBody>
      </p:sp>
      <p:sp>
        <p:nvSpPr>
          <p:cNvPr name="Freeform 31" id="31"/>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5"/>
            <a:stretch>
              <a:fillRect l="0" t="0" r="0" b="0"/>
            </a:stretch>
          </a:blipFill>
        </p:spPr>
      </p:sp>
      <p:sp>
        <p:nvSpPr>
          <p:cNvPr name="Freeform 32" id="32"/>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6"/>
            <a:stretch>
              <a:fillRect l="0" t="0" r="0" b="0"/>
            </a:stretch>
          </a:blipFill>
        </p:spPr>
      </p:sp>
      <p:sp>
        <p:nvSpPr>
          <p:cNvPr name="TextBox 33" id="33"/>
          <p:cNvSpPr txBox="true"/>
          <p:nvPr/>
        </p:nvSpPr>
        <p:spPr>
          <a:xfrm rot="0">
            <a:off x="1240232" y="3185530"/>
            <a:ext cx="4937499"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1. ¿COMEMOS?</a:t>
            </a:r>
          </a:p>
        </p:txBody>
      </p:sp>
      <p:sp>
        <p:nvSpPr>
          <p:cNvPr name="TextBox 34" id="34"/>
          <p:cNvSpPr txBox="true"/>
          <p:nvPr/>
        </p:nvSpPr>
        <p:spPr>
          <a:xfrm rot="0">
            <a:off x="433569" y="3709198"/>
            <a:ext cx="6807960" cy="16011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Desarrollar la habilidad de descomponer problemas en partes más pequeñas.</a:t>
            </a:r>
          </a:p>
          <a:p>
            <a:pPr>
              <a:lnSpc>
                <a:spcPts val="1679"/>
              </a:lnSpc>
            </a:pPr>
            <a:r>
              <a:rPr lang="en-US" sz="1200" spc="30">
                <a:solidFill>
                  <a:srgbClr val="394E63"/>
                </a:solidFill>
                <a:latin typeface="Raleway Bold"/>
              </a:rPr>
              <a:t>Con esta actividad el estudiante se dará cuenta de que nuestras acciones están compuestas por secuencias que se pueden descomponer. </a:t>
            </a:r>
          </a:p>
          <a:p>
            <a:pPr>
              <a:lnSpc>
                <a:spcPts val="1996"/>
              </a:lnSpc>
            </a:pPr>
            <a:r>
              <a:rPr lang="en-US" sz="1426" spc="35">
                <a:solidFill>
                  <a:srgbClr val="FFFFFF"/>
                </a:solidFill>
                <a:latin typeface="Raleway Bold"/>
              </a:rPr>
              <a:t>¿Por qué son importantes las secuencias?</a:t>
            </a:r>
          </a:p>
          <a:p>
            <a:pPr marL="0" indent="0" lvl="1">
              <a:lnSpc>
                <a:spcPts val="1679"/>
              </a:lnSpc>
            </a:pPr>
            <a:r>
              <a:rPr lang="en-US" sz="1200" spc="30">
                <a:solidFill>
                  <a:srgbClr val="394E63"/>
                </a:solidFill>
                <a:latin typeface="Raleway Bold"/>
              </a:rPr>
              <a:t>Porque una secuencia de instrucciones de programación indica el comportamiento que se debe producir en una acción.</a:t>
            </a:r>
          </a:p>
        </p:txBody>
      </p:sp>
      <p:sp>
        <p:nvSpPr>
          <p:cNvPr name="TextBox 35" id="35"/>
          <p:cNvSpPr txBox="true"/>
          <p:nvPr/>
        </p:nvSpPr>
        <p:spPr>
          <a:xfrm rot="0">
            <a:off x="433569" y="5728584"/>
            <a:ext cx="6731736" cy="1636362"/>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79"/>
              </a:lnSpc>
            </a:pPr>
            <a:r>
              <a:rPr lang="en-US" sz="1200">
                <a:solidFill>
                  <a:srgbClr val="FFFFFF"/>
                </a:solidFill>
                <a:latin typeface="Raleway Bold"/>
              </a:rPr>
              <a:t>¿Tienes hambre?</a:t>
            </a:r>
            <a:r>
              <a:rPr lang="en-US" sz="1200">
                <a:solidFill>
                  <a:srgbClr val="FFFFFF"/>
                </a:solidFill>
                <a:latin typeface="Raleway"/>
              </a:rPr>
              <a:t> </a:t>
            </a:r>
            <a:r>
              <a:rPr lang="en-US" sz="1200">
                <a:solidFill>
                  <a:srgbClr val="FFFFFF"/>
                </a:solidFill>
                <a:latin typeface="Raleway Bold"/>
              </a:rPr>
              <a:t>Si ya lo sabemos, estás en una Isla exótica y echas de menos tu propia</a:t>
            </a:r>
          </a:p>
          <a:p>
            <a:pPr>
              <a:lnSpc>
                <a:spcPts val="1679"/>
              </a:lnSpc>
            </a:pPr>
            <a:r>
              <a:rPr lang="en-US" sz="1200">
                <a:solidFill>
                  <a:srgbClr val="FFFFFF"/>
                </a:solidFill>
                <a:latin typeface="Raleway Bold"/>
              </a:rPr>
              <a:t>comida. Hoy tenemos una misión para ti. Los nativos de INNOVALIA Resort tienen mucha curiosidad por saber más de tu gastronomía, así que hemos pensado que puedes explicarles los pasos que hay que seguir para cómo cocinar un plato típico de tu localidad.</a:t>
            </a:r>
          </a:p>
          <a:p>
            <a:pPr>
              <a:lnSpc>
                <a:spcPts val="1996"/>
              </a:lnSpc>
            </a:pPr>
          </a:p>
          <a:p>
            <a:pPr marL="0" indent="0" lvl="1">
              <a:lnSpc>
                <a:spcPts val="1996"/>
              </a:lnSpc>
            </a:pPr>
            <a:r>
              <a:rPr lang="en-US" sz="1426" spc="35">
                <a:solidFill>
                  <a:srgbClr val="FFFFFF"/>
                </a:solidFill>
                <a:latin typeface="Raleway Bold"/>
              </a:rPr>
              <a:t>¿Qué te parece un bacalao al pil pil?</a:t>
            </a:r>
            <a:r>
              <a:rPr lang="en-US" sz="1426" spc="35">
                <a:solidFill>
                  <a:srgbClr val="FFFFFF"/>
                </a:solidFill>
                <a:latin typeface="Raleway"/>
              </a:rPr>
              <a:t> (la receta se puede adaptar)</a:t>
            </a:r>
          </a:p>
        </p:txBody>
      </p:sp>
      <p:sp>
        <p:nvSpPr>
          <p:cNvPr name="TextBox 36" id="36"/>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grpSp>
        <p:nvGrpSpPr>
          <p:cNvPr name="Group 37" id="37"/>
          <p:cNvGrpSpPr/>
          <p:nvPr/>
        </p:nvGrpSpPr>
        <p:grpSpPr>
          <a:xfrm rot="0">
            <a:off x="6645315" y="96020"/>
            <a:ext cx="814312" cy="830215"/>
            <a:chOff x="0" y="0"/>
            <a:chExt cx="1085749" cy="1106953"/>
          </a:xfrm>
        </p:grpSpPr>
        <p:grpSp>
          <p:nvGrpSpPr>
            <p:cNvPr name="Group 38" id="38"/>
            <p:cNvGrpSpPr/>
            <p:nvPr/>
          </p:nvGrpSpPr>
          <p:grpSpPr>
            <a:xfrm rot="0">
              <a:off x="0" y="0"/>
              <a:ext cx="950414" cy="950414"/>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40" id="4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41" id="41"/>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346000"/>
            <a:ext cx="7683569" cy="4218815"/>
            <a:chOff x="0" y="0"/>
            <a:chExt cx="3526543" cy="1936318"/>
          </a:xfrm>
        </p:grpSpPr>
        <p:sp>
          <p:nvSpPr>
            <p:cNvPr name="Freeform 3" id="3"/>
            <p:cNvSpPr/>
            <p:nvPr/>
          </p:nvSpPr>
          <p:spPr>
            <a:xfrm flipH="false" flipV="false" rot="0">
              <a:off x="0" y="0"/>
              <a:ext cx="3526543" cy="1936318"/>
            </a:xfrm>
            <a:custGeom>
              <a:avLst/>
              <a:gdLst/>
              <a:ahLst/>
              <a:cxnLst/>
              <a:rect r="r" b="b" t="t" l="l"/>
              <a:pathLst>
                <a:path h="1936318" w="3526543">
                  <a:moveTo>
                    <a:pt x="0" y="0"/>
                  </a:moveTo>
                  <a:lnTo>
                    <a:pt x="3526543" y="0"/>
                  </a:lnTo>
                  <a:lnTo>
                    <a:pt x="3526543" y="1936318"/>
                  </a:lnTo>
                  <a:lnTo>
                    <a:pt x="0" y="193631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19648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924331"/>
            <a:chOff x="0" y="0"/>
            <a:chExt cx="2709333" cy="689637"/>
          </a:xfrm>
        </p:grpSpPr>
        <p:sp>
          <p:nvSpPr>
            <p:cNvPr name="Freeform 10" id="10"/>
            <p:cNvSpPr/>
            <p:nvPr/>
          </p:nvSpPr>
          <p:spPr>
            <a:xfrm flipH="false" flipV="false" rot="0">
              <a:off x="0" y="0"/>
              <a:ext cx="2709333" cy="689637"/>
            </a:xfrm>
            <a:custGeom>
              <a:avLst/>
              <a:gdLst/>
              <a:ahLst/>
              <a:cxnLst/>
              <a:rect r="r" b="b" t="t" l="l"/>
              <a:pathLst>
                <a:path h="689637" w="2709333">
                  <a:moveTo>
                    <a:pt x="0" y="0"/>
                  </a:moveTo>
                  <a:lnTo>
                    <a:pt x="2709333" y="0"/>
                  </a:lnTo>
                  <a:lnTo>
                    <a:pt x="2709333" y="689637"/>
                  </a:lnTo>
                  <a:lnTo>
                    <a:pt x="0" y="689637"/>
                  </a:lnTo>
                  <a:close/>
                </a:path>
              </a:pathLst>
            </a:custGeom>
            <a:solidFill>
              <a:srgbClr val="7FC5D8"/>
            </a:solidFill>
          </p:spPr>
        </p:sp>
        <p:sp>
          <p:nvSpPr>
            <p:cNvPr name="TextBox 11" id="11"/>
            <p:cNvSpPr txBox="true"/>
            <p:nvPr/>
          </p:nvSpPr>
          <p:spPr>
            <a:xfrm>
              <a:off x="0" y="-38100"/>
              <a:ext cx="2709333" cy="72773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6605023" y="8963383"/>
            <a:ext cx="894642" cy="637433"/>
          </a:xfrm>
          <a:custGeom>
            <a:avLst/>
            <a:gdLst/>
            <a:ahLst/>
            <a:cxnLst/>
            <a:rect r="r" b="b" t="t" l="l"/>
            <a:pathLst>
              <a:path h="637433" w="894642">
                <a:moveTo>
                  <a:pt x="0" y="0"/>
                </a:moveTo>
                <a:lnTo>
                  <a:pt x="894643" y="0"/>
                </a:lnTo>
                <a:lnTo>
                  <a:pt x="894643" y="637432"/>
                </a:lnTo>
                <a:lnTo>
                  <a:pt x="0" y="6374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2. EL ALGORITMO HUMANO</a:t>
            </a:r>
          </a:p>
        </p:txBody>
      </p:sp>
      <p:sp>
        <p:nvSpPr>
          <p:cNvPr name="TextBox 16" id="16"/>
          <p:cNvSpPr txBox="true"/>
          <p:nvPr/>
        </p:nvSpPr>
        <p:spPr>
          <a:xfrm rot="0">
            <a:off x="433569" y="3792489"/>
            <a:ext cx="6807960" cy="13534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Comprender la importancia de seguir instrucciones precisas. Las instrucciones</a:t>
            </a:r>
          </a:p>
          <a:p>
            <a:pPr marL="0" indent="0" lvl="1">
              <a:lnSpc>
                <a:spcPts val="1679"/>
              </a:lnSpc>
            </a:pPr>
            <a:r>
              <a:rPr lang="en-US" sz="1200" spc="30">
                <a:solidFill>
                  <a:srgbClr val="394E63"/>
                </a:solidFill>
                <a:latin typeface="Raleway Bold"/>
              </a:rPr>
              <a:t>proporcionan una estructura, pero también fomentan la creatividad. Los estudiantes pueden experimentar y probar diferentes combinaciones de instrucciones para lograr los resultados que persiguen, fomentando así el pensamiento crítico y la resolución de problemas de manera creativa,</a:t>
            </a:r>
          </a:p>
        </p:txBody>
      </p:sp>
      <p:sp>
        <p:nvSpPr>
          <p:cNvPr name="TextBox 17" id="17"/>
          <p:cNvSpPr txBox="true"/>
          <p:nvPr/>
        </p:nvSpPr>
        <p:spPr>
          <a:xfrm rot="0">
            <a:off x="433569" y="5728584"/>
            <a:ext cx="6731736" cy="350918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Los últimos tiempos en INNOVALIA resort no están siendo fáciles, La competencia de las otras islas nos acecha y nos hemos enterado de que hoy mismo llega una comitiva para conocer nuestras principales atracciones turísticas y ver cómo explotarlas.</a:t>
            </a:r>
          </a:p>
          <a:p>
            <a:pPr>
              <a:lnSpc>
                <a:spcPts val="1632"/>
              </a:lnSpc>
            </a:pPr>
          </a:p>
          <a:p>
            <a:pPr>
              <a:lnSpc>
                <a:spcPts val="1632"/>
              </a:lnSpc>
            </a:pPr>
            <a:r>
              <a:rPr lang="en-US" sz="1200">
                <a:solidFill>
                  <a:srgbClr val="FFFFFF"/>
                </a:solidFill>
                <a:latin typeface="Raleway Bold"/>
              </a:rPr>
              <a:t>Por supuesto vamos a hacer todo lo que esté en nuestra mano para impedirlo. ¿Nos ayudas?</a:t>
            </a:r>
          </a:p>
          <a:p>
            <a:pPr>
              <a:lnSpc>
                <a:spcPts val="1632"/>
              </a:lnSpc>
            </a:pPr>
          </a:p>
          <a:p>
            <a:pPr>
              <a:lnSpc>
                <a:spcPts val="1632"/>
              </a:lnSpc>
            </a:pPr>
            <a:r>
              <a:rPr lang="en-US" sz="1200">
                <a:solidFill>
                  <a:srgbClr val="FFFFFF"/>
                </a:solidFill>
                <a:latin typeface="Raleway Bold"/>
              </a:rPr>
              <a:t>Tienes que cambiar las señales que conducen a las atracciones de la isla mediante un sistema de símbolos secretos que solo conozcamos unos pocos.</a:t>
            </a:r>
          </a:p>
          <a:p>
            <a:pPr>
              <a:lnSpc>
                <a:spcPts val="1632"/>
              </a:lnSpc>
            </a:pPr>
          </a:p>
          <a:p>
            <a:pPr marL="259080" indent="-129540" lvl="1">
              <a:lnSpc>
                <a:spcPts val="1632"/>
              </a:lnSpc>
              <a:buFont typeface="Arial"/>
              <a:buChar char="•"/>
            </a:pPr>
            <a:r>
              <a:rPr lang="en-US" sz="1200">
                <a:solidFill>
                  <a:srgbClr val="FFFFFF"/>
                </a:solidFill>
                <a:latin typeface="Raleway Bold"/>
              </a:rPr>
              <a:t>Lo primero que vas a hacer es conseguir unas tarjetas</a:t>
            </a:r>
          </a:p>
          <a:p>
            <a:pPr marL="259080" indent="-129540" lvl="1">
              <a:lnSpc>
                <a:spcPts val="1632"/>
              </a:lnSpc>
              <a:buFont typeface="Arial"/>
              <a:buChar char="•"/>
            </a:pPr>
            <a:r>
              <a:rPr lang="en-US" sz="1200">
                <a:solidFill>
                  <a:srgbClr val="FFFFFF"/>
                </a:solidFill>
                <a:latin typeface="Raleway Bold"/>
              </a:rPr>
              <a:t>En esas tarjetas vas a utilizar 2 tipos de símbolos: flechas y figuras geométricas.</a:t>
            </a:r>
          </a:p>
          <a:p>
            <a:pPr marL="259080" indent="-129540" lvl="1">
              <a:lnSpc>
                <a:spcPts val="1632"/>
              </a:lnSpc>
              <a:buFont typeface="Arial"/>
              <a:buChar char="•"/>
            </a:pPr>
            <a:r>
              <a:rPr lang="en-US" sz="1200">
                <a:solidFill>
                  <a:srgbClr val="FFFFFF"/>
                </a:solidFill>
                <a:latin typeface="Raleway Bold"/>
              </a:rPr>
              <a:t>Luego asociaras cada símbolo con una acción específica. (derecha, izquierda...)</a:t>
            </a:r>
          </a:p>
          <a:p>
            <a:pPr marL="259080" indent="-129540" lvl="1">
              <a:lnSpc>
                <a:spcPts val="1632"/>
              </a:lnSpc>
              <a:buFont typeface="Arial"/>
              <a:buChar char="•"/>
            </a:pPr>
            <a:r>
              <a:rPr lang="en-US" sz="1200">
                <a:solidFill>
                  <a:srgbClr val="FFFFFF"/>
                </a:solidFill>
                <a:latin typeface="Raleway Bold"/>
              </a:rPr>
              <a:t>Una vez tengas identificado el punto de origen, el punto de destino y las instrucciones para llegar vas a organizar el algoritmo que nos va a permitir ejecutar las instrucciones según los símbolos, de manera que cambiemos todas según este nuevo sistema de señalización secreto.</a:t>
            </a:r>
          </a:p>
        </p:txBody>
      </p:sp>
      <p:sp>
        <p:nvSpPr>
          <p:cNvPr name="TextBox 18" id="18"/>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Freeform 19" id="19"/>
          <p:cNvSpPr/>
          <p:nvPr/>
        </p:nvSpPr>
        <p:spPr>
          <a:xfrm flipH="true" flipV="false" rot="0">
            <a:off x="5674627" y="9071547"/>
            <a:ext cx="784336" cy="558840"/>
          </a:xfrm>
          <a:custGeom>
            <a:avLst/>
            <a:gdLst/>
            <a:ahLst/>
            <a:cxnLst/>
            <a:rect r="r" b="b" t="t" l="l"/>
            <a:pathLst>
              <a:path h="558840" w="784336">
                <a:moveTo>
                  <a:pt x="784336" y="0"/>
                </a:moveTo>
                <a:lnTo>
                  <a:pt x="0" y="0"/>
                </a:lnTo>
                <a:lnTo>
                  <a:pt x="0" y="558840"/>
                </a:lnTo>
                <a:lnTo>
                  <a:pt x="784336" y="558840"/>
                </a:lnTo>
                <a:lnTo>
                  <a:pt x="784336"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6715544" y="7170248"/>
            <a:ext cx="844456" cy="1135576"/>
          </a:xfrm>
          <a:custGeom>
            <a:avLst/>
            <a:gdLst/>
            <a:ahLst/>
            <a:cxnLst/>
            <a:rect r="r" b="b" t="t" l="l"/>
            <a:pathLst>
              <a:path h="1135576" w="844456">
                <a:moveTo>
                  <a:pt x="0" y="0"/>
                </a:moveTo>
                <a:lnTo>
                  <a:pt x="844456" y="0"/>
                </a:lnTo>
                <a:lnTo>
                  <a:pt x="844456" y="1135576"/>
                </a:lnTo>
                <a:lnTo>
                  <a:pt x="0" y="11355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1" id="21"/>
          <p:cNvGrpSpPr/>
          <p:nvPr/>
        </p:nvGrpSpPr>
        <p:grpSpPr>
          <a:xfrm rot="0">
            <a:off x="6645315" y="96020"/>
            <a:ext cx="814312" cy="830215"/>
            <a:chOff x="0" y="0"/>
            <a:chExt cx="1085749" cy="1106953"/>
          </a:xfrm>
        </p:grpSpPr>
        <p:grpSp>
          <p:nvGrpSpPr>
            <p:cNvPr name="Group 22" id="22"/>
            <p:cNvGrpSpPr/>
            <p:nvPr/>
          </p:nvGrpSpPr>
          <p:grpSpPr>
            <a:xfrm rot="0">
              <a:off x="0" y="0"/>
              <a:ext cx="950414" cy="95041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5" id="25"/>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346000"/>
            <a:ext cx="7683569" cy="4218815"/>
            <a:chOff x="0" y="0"/>
            <a:chExt cx="3526543" cy="1936318"/>
          </a:xfrm>
        </p:grpSpPr>
        <p:sp>
          <p:nvSpPr>
            <p:cNvPr name="Freeform 3" id="3"/>
            <p:cNvSpPr/>
            <p:nvPr/>
          </p:nvSpPr>
          <p:spPr>
            <a:xfrm flipH="false" flipV="false" rot="0">
              <a:off x="0" y="0"/>
              <a:ext cx="3526543" cy="1936318"/>
            </a:xfrm>
            <a:custGeom>
              <a:avLst/>
              <a:gdLst/>
              <a:ahLst/>
              <a:cxnLst/>
              <a:rect r="r" b="b" t="t" l="l"/>
              <a:pathLst>
                <a:path h="1936318" w="3526543">
                  <a:moveTo>
                    <a:pt x="0" y="0"/>
                  </a:moveTo>
                  <a:lnTo>
                    <a:pt x="3526543" y="0"/>
                  </a:lnTo>
                  <a:lnTo>
                    <a:pt x="3526543" y="1936318"/>
                  </a:lnTo>
                  <a:lnTo>
                    <a:pt x="0" y="193631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19648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924331"/>
            <a:chOff x="0" y="0"/>
            <a:chExt cx="2709333" cy="689637"/>
          </a:xfrm>
        </p:grpSpPr>
        <p:sp>
          <p:nvSpPr>
            <p:cNvPr name="Freeform 10" id="10"/>
            <p:cNvSpPr/>
            <p:nvPr/>
          </p:nvSpPr>
          <p:spPr>
            <a:xfrm flipH="false" flipV="false" rot="0">
              <a:off x="0" y="0"/>
              <a:ext cx="2709333" cy="689637"/>
            </a:xfrm>
            <a:custGeom>
              <a:avLst/>
              <a:gdLst/>
              <a:ahLst/>
              <a:cxnLst/>
              <a:rect r="r" b="b" t="t" l="l"/>
              <a:pathLst>
                <a:path h="689637" w="2709333">
                  <a:moveTo>
                    <a:pt x="0" y="0"/>
                  </a:moveTo>
                  <a:lnTo>
                    <a:pt x="2709333" y="0"/>
                  </a:lnTo>
                  <a:lnTo>
                    <a:pt x="2709333" y="689637"/>
                  </a:lnTo>
                  <a:lnTo>
                    <a:pt x="0" y="689637"/>
                  </a:lnTo>
                  <a:close/>
                </a:path>
              </a:pathLst>
            </a:custGeom>
            <a:solidFill>
              <a:srgbClr val="7FC5D8"/>
            </a:solidFill>
          </p:spPr>
        </p:sp>
        <p:sp>
          <p:nvSpPr>
            <p:cNvPr name="TextBox 11" id="11"/>
            <p:cNvSpPr txBox="true"/>
            <p:nvPr/>
          </p:nvSpPr>
          <p:spPr>
            <a:xfrm>
              <a:off x="0" y="-38100"/>
              <a:ext cx="2709333" cy="72773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3"/>
            <a:stretch>
              <a:fillRect l="0" t="0" r="0" b="0"/>
            </a:stretch>
          </a:blipFill>
        </p:spPr>
      </p:sp>
      <p:sp>
        <p:nvSpPr>
          <p:cNvPr name="Freeform 13" id="13"/>
          <p:cNvSpPr/>
          <p:nvPr/>
        </p:nvSpPr>
        <p:spPr>
          <a:xfrm flipH="false" flipV="false" rot="0">
            <a:off x="-160468" y="8525150"/>
            <a:ext cx="3024000" cy="1632960"/>
          </a:xfrm>
          <a:custGeom>
            <a:avLst/>
            <a:gdLst/>
            <a:ahLst/>
            <a:cxnLst/>
            <a:rect r="r" b="b" t="t" l="l"/>
            <a:pathLst>
              <a:path h="1632960" w="3024000">
                <a:moveTo>
                  <a:pt x="0" y="0"/>
                </a:moveTo>
                <a:lnTo>
                  <a:pt x="3024000" y="0"/>
                </a:lnTo>
                <a:lnTo>
                  <a:pt x="3024000" y="1632960"/>
                </a:lnTo>
                <a:lnTo>
                  <a:pt x="0" y="1632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076716" y="8754645"/>
            <a:ext cx="549631" cy="586985"/>
          </a:xfrm>
          <a:custGeom>
            <a:avLst/>
            <a:gdLst/>
            <a:ahLst/>
            <a:cxnLst/>
            <a:rect r="r" b="b" t="t" l="l"/>
            <a:pathLst>
              <a:path h="586985" w="549631">
                <a:moveTo>
                  <a:pt x="0" y="0"/>
                </a:moveTo>
                <a:lnTo>
                  <a:pt x="549631" y="0"/>
                </a:lnTo>
                <a:lnTo>
                  <a:pt x="549631" y="586985"/>
                </a:lnTo>
                <a:lnTo>
                  <a:pt x="0" y="58698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6060709" y="7896376"/>
            <a:ext cx="2039624" cy="2039624"/>
          </a:xfrm>
          <a:custGeom>
            <a:avLst/>
            <a:gdLst/>
            <a:ahLst/>
            <a:cxnLst/>
            <a:rect r="r" b="b" t="t" l="l"/>
            <a:pathLst>
              <a:path h="2039624" w="2039624">
                <a:moveTo>
                  <a:pt x="0" y="0"/>
                </a:moveTo>
                <a:lnTo>
                  <a:pt x="2039623" y="0"/>
                </a:lnTo>
                <a:lnTo>
                  <a:pt x="2039623" y="2039624"/>
                </a:lnTo>
                <a:lnTo>
                  <a:pt x="0" y="203962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10"/>
            <a:stretch>
              <a:fillRect l="0" t="0" r="0" b="0"/>
            </a:stretch>
          </a:blipFill>
        </p:spPr>
      </p:sp>
      <p:sp>
        <p:nvSpPr>
          <p:cNvPr name="TextBox 17" id="17"/>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3. EL LABERINTO</a:t>
            </a:r>
          </a:p>
        </p:txBody>
      </p:sp>
      <p:sp>
        <p:nvSpPr>
          <p:cNvPr name="TextBox 18" id="18"/>
          <p:cNvSpPr txBox="true"/>
          <p:nvPr/>
        </p:nvSpPr>
        <p:spPr>
          <a:xfrm rot="0">
            <a:off x="433569" y="3792489"/>
            <a:ext cx="6807960" cy="13534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Desarrollar la habilidad de planificar y ajustar estrategias. Esta actividad destaca la importancia de planificar y ajustar estrategias mientras se enfrentan desafíos, proporcionando herramientas y enfoques estructurados que permitan abordar problemas complejos.</a:t>
            </a:r>
          </a:p>
          <a:p>
            <a:pPr marL="0" indent="0" lvl="1">
              <a:lnSpc>
                <a:spcPts val="1679"/>
              </a:lnSpc>
            </a:pPr>
          </a:p>
        </p:txBody>
      </p:sp>
      <p:sp>
        <p:nvSpPr>
          <p:cNvPr name="TextBox 19" id="19"/>
          <p:cNvSpPr txBox="true"/>
          <p:nvPr/>
        </p:nvSpPr>
        <p:spPr>
          <a:xfrm rot="0">
            <a:off x="433569" y="5728584"/>
            <a:ext cx="6731736" cy="2909109"/>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En toda isla que se precie, no puede faltar un laberinto. Pero el nuestro es muy especial porque esconde uno de los mayores tesoros de la isla y tú vas a ayudarnos a recrearlo para que pueda ser conservado en nuestros archivos.</a:t>
            </a:r>
          </a:p>
          <a:p>
            <a:pPr>
              <a:lnSpc>
                <a:spcPts val="1632"/>
              </a:lnSpc>
            </a:pPr>
          </a:p>
          <a:p>
            <a:pPr>
              <a:lnSpc>
                <a:spcPts val="1632"/>
              </a:lnSpc>
            </a:pPr>
            <a:r>
              <a:rPr lang="en-US" sz="1200">
                <a:solidFill>
                  <a:srgbClr val="FFFFFF"/>
                </a:solidFill>
                <a:latin typeface="Raleway Bold"/>
              </a:rPr>
              <a:t>Para ello vas a utilizar papel y un rotulador grueso. Dibuja con trazos las paredes del laberinto. Sé creativo en la forma y estructura.</a:t>
            </a:r>
          </a:p>
          <a:p>
            <a:pPr>
              <a:lnSpc>
                <a:spcPts val="1632"/>
              </a:lnSpc>
            </a:pPr>
          </a:p>
          <a:p>
            <a:pPr>
              <a:lnSpc>
                <a:spcPts val="1632"/>
              </a:lnSpc>
            </a:pPr>
            <a:r>
              <a:rPr lang="en-US" sz="1200">
                <a:solidFill>
                  <a:srgbClr val="FFFFFF"/>
                </a:solidFill>
                <a:latin typeface="Raleway Bold"/>
              </a:rPr>
              <a:t>Establece reglas claras para la navegación del laberinto. ¿Cómo podemos movernos dentro? ¿Hay restricciones?.</a:t>
            </a:r>
          </a:p>
          <a:p>
            <a:pPr>
              <a:lnSpc>
                <a:spcPts val="1632"/>
              </a:lnSpc>
            </a:pPr>
          </a:p>
          <a:p>
            <a:pPr>
              <a:lnSpc>
                <a:spcPts val="1632"/>
              </a:lnSpc>
            </a:pPr>
            <a:r>
              <a:rPr lang="en-US" sz="1200">
                <a:solidFill>
                  <a:srgbClr val="FFFFFF"/>
                </a:solidFill>
                <a:latin typeface="Raleway Bold"/>
              </a:rPr>
              <a:t>Después de la actividad, puedes debatir con tus compañeros. ¿Qué estrategias han funcionado mejor? ¿Cómo se puede mejorar el diseño del laberinto?.</a:t>
            </a:r>
          </a:p>
          <a:p>
            <a:pPr>
              <a:lnSpc>
                <a:spcPts val="1632"/>
              </a:lnSpc>
            </a:pPr>
            <a:r>
              <a:rPr lang="en-US" sz="1200">
                <a:solidFill>
                  <a:srgbClr val="FFFFFF"/>
                </a:solidFill>
                <a:latin typeface="Raleway"/>
              </a:rPr>
              <a:t> </a:t>
            </a:r>
          </a:p>
        </p:txBody>
      </p:sp>
      <p:sp>
        <p:nvSpPr>
          <p:cNvPr name="TextBox 20" id="20"/>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grpSp>
        <p:nvGrpSpPr>
          <p:cNvPr name="Group 21" id="21"/>
          <p:cNvGrpSpPr/>
          <p:nvPr/>
        </p:nvGrpSpPr>
        <p:grpSpPr>
          <a:xfrm rot="0">
            <a:off x="6645315" y="96020"/>
            <a:ext cx="814312" cy="830215"/>
            <a:chOff x="0" y="0"/>
            <a:chExt cx="1085749" cy="1106953"/>
          </a:xfrm>
        </p:grpSpPr>
        <p:grpSp>
          <p:nvGrpSpPr>
            <p:cNvPr name="Group 22" id="22"/>
            <p:cNvGrpSpPr/>
            <p:nvPr/>
          </p:nvGrpSpPr>
          <p:grpSpPr>
            <a:xfrm rot="0">
              <a:off x="0" y="0"/>
              <a:ext cx="950414" cy="95041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5" id="25"/>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346000"/>
            <a:ext cx="7683569" cy="4218815"/>
            <a:chOff x="0" y="0"/>
            <a:chExt cx="3526543" cy="1936318"/>
          </a:xfrm>
        </p:grpSpPr>
        <p:sp>
          <p:nvSpPr>
            <p:cNvPr name="Freeform 3" id="3"/>
            <p:cNvSpPr/>
            <p:nvPr/>
          </p:nvSpPr>
          <p:spPr>
            <a:xfrm flipH="false" flipV="false" rot="0">
              <a:off x="0" y="0"/>
              <a:ext cx="3526543" cy="1936318"/>
            </a:xfrm>
            <a:custGeom>
              <a:avLst/>
              <a:gdLst/>
              <a:ahLst/>
              <a:cxnLst/>
              <a:rect r="r" b="b" t="t" l="l"/>
              <a:pathLst>
                <a:path h="1936318" w="3526543">
                  <a:moveTo>
                    <a:pt x="0" y="0"/>
                  </a:moveTo>
                  <a:lnTo>
                    <a:pt x="3526543" y="0"/>
                  </a:lnTo>
                  <a:lnTo>
                    <a:pt x="3526543" y="1936318"/>
                  </a:lnTo>
                  <a:lnTo>
                    <a:pt x="0" y="193631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19648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924331"/>
            <a:chOff x="0" y="0"/>
            <a:chExt cx="2709333" cy="689637"/>
          </a:xfrm>
        </p:grpSpPr>
        <p:sp>
          <p:nvSpPr>
            <p:cNvPr name="Freeform 10" id="10"/>
            <p:cNvSpPr/>
            <p:nvPr/>
          </p:nvSpPr>
          <p:spPr>
            <a:xfrm flipH="false" flipV="false" rot="0">
              <a:off x="0" y="0"/>
              <a:ext cx="2709333" cy="689637"/>
            </a:xfrm>
            <a:custGeom>
              <a:avLst/>
              <a:gdLst/>
              <a:ahLst/>
              <a:cxnLst/>
              <a:rect r="r" b="b" t="t" l="l"/>
              <a:pathLst>
                <a:path h="689637" w="2709333">
                  <a:moveTo>
                    <a:pt x="0" y="0"/>
                  </a:moveTo>
                  <a:lnTo>
                    <a:pt x="2709333" y="0"/>
                  </a:lnTo>
                  <a:lnTo>
                    <a:pt x="2709333" y="689637"/>
                  </a:lnTo>
                  <a:lnTo>
                    <a:pt x="0" y="689637"/>
                  </a:lnTo>
                  <a:close/>
                </a:path>
              </a:pathLst>
            </a:custGeom>
            <a:solidFill>
              <a:srgbClr val="7FC5D8"/>
            </a:solidFill>
          </p:spPr>
        </p:sp>
        <p:sp>
          <p:nvSpPr>
            <p:cNvPr name="TextBox 11" id="11"/>
            <p:cNvSpPr txBox="true"/>
            <p:nvPr/>
          </p:nvSpPr>
          <p:spPr>
            <a:xfrm>
              <a:off x="0" y="-38100"/>
              <a:ext cx="2709333" cy="72773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6533023" y="8667553"/>
            <a:ext cx="1175223" cy="808334"/>
          </a:xfrm>
          <a:custGeom>
            <a:avLst/>
            <a:gdLst/>
            <a:ahLst/>
            <a:cxnLst/>
            <a:rect r="r" b="b" t="t" l="l"/>
            <a:pathLst>
              <a:path h="808334" w="1175223">
                <a:moveTo>
                  <a:pt x="0" y="0"/>
                </a:moveTo>
                <a:lnTo>
                  <a:pt x="1175224" y="0"/>
                </a:lnTo>
                <a:lnTo>
                  <a:pt x="1175224" y="808333"/>
                </a:lnTo>
                <a:lnTo>
                  <a:pt x="0" y="80833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38041" y="8964417"/>
            <a:ext cx="1131111" cy="752289"/>
          </a:xfrm>
          <a:custGeom>
            <a:avLst/>
            <a:gdLst/>
            <a:ahLst/>
            <a:cxnLst/>
            <a:rect r="r" b="b" t="t" l="l"/>
            <a:pathLst>
              <a:path h="752289" w="1131111">
                <a:moveTo>
                  <a:pt x="0" y="0"/>
                </a:moveTo>
                <a:lnTo>
                  <a:pt x="1131111" y="0"/>
                </a:lnTo>
                <a:lnTo>
                  <a:pt x="1131111" y="752289"/>
                </a:lnTo>
                <a:lnTo>
                  <a:pt x="0" y="7522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4. CLASIFICANDO OBJETOS</a:t>
            </a:r>
          </a:p>
        </p:txBody>
      </p:sp>
      <p:sp>
        <p:nvSpPr>
          <p:cNvPr name="TextBox 17" id="17"/>
          <p:cNvSpPr txBox="true"/>
          <p:nvPr/>
        </p:nvSpPr>
        <p:spPr>
          <a:xfrm rot="0">
            <a:off x="433569" y="3792489"/>
            <a:ext cx="6807960" cy="13534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Fomentar la habilidad de clasificación y reconocimiento de patrones. En el pensamiento computacional, clasificar y reconocer patrones es una habilidad clave que incluye la capacidad de analizar datos, identificar pautas de comportamiento regulares y organizar la información de manera significativa.</a:t>
            </a:r>
          </a:p>
          <a:p>
            <a:pPr marL="0" indent="0" lvl="1">
              <a:lnSpc>
                <a:spcPts val="1679"/>
              </a:lnSpc>
            </a:pPr>
          </a:p>
        </p:txBody>
      </p:sp>
      <p:sp>
        <p:nvSpPr>
          <p:cNvPr name="TextBox 18" id="18"/>
          <p:cNvSpPr txBox="true"/>
          <p:nvPr/>
        </p:nvSpPr>
        <p:spPr>
          <a:xfrm rot="0">
            <a:off x="433569" y="5728584"/>
            <a:ext cx="6731736" cy="3728259"/>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En Innovalia Resort, existen muchos destinos curiosos, Uno de ellos es Villa Clasificadora, el lugar donde se clasifican los diferentes tesoros de la isla. Hoy vas a tener la oportunidad de conocer de primera mano en qué consiste este trabajo.</a:t>
            </a:r>
          </a:p>
          <a:p>
            <a:pPr>
              <a:lnSpc>
                <a:spcPts val="1632"/>
              </a:lnSpc>
            </a:pPr>
          </a:p>
          <a:p>
            <a:pPr>
              <a:lnSpc>
                <a:spcPts val="1632"/>
              </a:lnSpc>
            </a:pPr>
            <a:r>
              <a:rPr lang="en-US" sz="1200">
                <a:solidFill>
                  <a:srgbClr val="FFFFFF"/>
                </a:solidFill>
                <a:latin typeface="Raleway Bold"/>
              </a:rPr>
              <a:t>A lo largo de los años hemos idos recopilando un montón de objetos que una vez clasificados forman parte de nuestra Sala de Tesoros, uno de los mayores atractivos de nuestra Isla.</a:t>
            </a:r>
          </a:p>
          <a:p>
            <a:pPr>
              <a:lnSpc>
                <a:spcPts val="1632"/>
              </a:lnSpc>
            </a:pPr>
          </a:p>
          <a:p>
            <a:pPr>
              <a:lnSpc>
                <a:spcPts val="1632"/>
              </a:lnSpc>
            </a:pPr>
            <a:r>
              <a:rPr lang="en-US" sz="1200">
                <a:solidFill>
                  <a:srgbClr val="FFFFFF"/>
                </a:solidFill>
                <a:latin typeface="Raleway Bold"/>
              </a:rPr>
              <a:t>Por supuesto cada objeto tiene su propio lugar especial según sus características únicas, y para ordenarlos vamos a crear categorías. En este caso vamos a utilizar 2 criterios de clasificación: color y forma.</a:t>
            </a:r>
          </a:p>
          <a:p>
            <a:pPr>
              <a:lnSpc>
                <a:spcPts val="1632"/>
              </a:lnSpc>
            </a:pPr>
          </a:p>
          <a:p>
            <a:pPr>
              <a:lnSpc>
                <a:spcPts val="1632"/>
              </a:lnSpc>
            </a:pPr>
            <a:r>
              <a:rPr lang="en-US" sz="1200">
                <a:solidFill>
                  <a:srgbClr val="FFFFFF"/>
                </a:solidFill>
                <a:latin typeface="Raleway Bold"/>
              </a:rPr>
              <a:t>Una vez termines déjanos tu reflexión: </a:t>
            </a:r>
          </a:p>
          <a:p>
            <a:pPr>
              <a:lnSpc>
                <a:spcPts val="1632"/>
              </a:lnSpc>
            </a:pPr>
          </a:p>
          <a:p>
            <a:pPr algn="ctr">
              <a:lnSpc>
                <a:spcPts val="1767"/>
              </a:lnSpc>
            </a:pPr>
            <a:r>
              <a:rPr lang="en-US" sz="1299">
                <a:solidFill>
                  <a:srgbClr val="FFFFFF"/>
                </a:solidFill>
                <a:latin typeface="Raleway Bold"/>
              </a:rPr>
              <a:t>¿Cómo podemos optimizar los procesos de clasificación?</a:t>
            </a:r>
          </a:p>
          <a:p>
            <a:pPr>
              <a:lnSpc>
                <a:spcPts val="1632"/>
              </a:lnSpc>
            </a:pPr>
          </a:p>
          <a:p>
            <a:pPr>
              <a:lnSpc>
                <a:spcPts val="1632"/>
              </a:lnSpc>
            </a:pPr>
            <a:r>
              <a:rPr lang="en-US" sz="1200">
                <a:solidFill>
                  <a:srgbClr val="FFFFFF"/>
                </a:solidFill>
                <a:latin typeface="Raleway"/>
              </a:rPr>
              <a:t> </a:t>
            </a:r>
          </a:p>
        </p:txBody>
      </p:sp>
      <p:sp>
        <p:nvSpPr>
          <p:cNvPr name="TextBox 19" id="19"/>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grpSp>
        <p:nvGrpSpPr>
          <p:cNvPr name="Group 20" id="20"/>
          <p:cNvGrpSpPr/>
          <p:nvPr/>
        </p:nvGrpSpPr>
        <p:grpSpPr>
          <a:xfrm rot="0">
            <a:off x="6645315" y="96020"/>
            <a:ext cx="814312" cy="830215"/>
            <a:chOff x="0" y="0"/>
            <a:chExt cx="1085749" cy="1106953"/>
          </a:xfrm>
        </p:grpSpPr>
        <p:grpSp>
          <p:nvGrpSpPr>
            <p:cNvPr name="Group 21" id="21"/>
            <p:cNvGrpSpPr/>
            <p:nvPr/>
          </p:nvGrpSpPr>
          <p:grpSpPr>
            <a:xfrm rot="0">
              <a:off x="0" y="0"/>
              <a:ext cx="950414" cy="950414"/>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4" id="24"/>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346000"/>
            <a:ext cx="7683569" cy="4218815"/>
            <a:chOff x="0" y="0"/>
            <a:chExt cx="3526543" cy="1936318"/>
          </a:xfrm>
        </p:grpSpPr>
        <p:sp>
          <p:nvSpPr>
            <p:cNvPr name="Freeform 3" id="3"/>
            <p:cNvSpPr/>
            <p:nvPr/>
          </p:nvSpPr>
          <p:spPr>
            <a:xfrm flipH="false" flipV="false" rot="0">
              <a:off x="0" y="0"/>
              <a:ext cx="3526543" cy="1936318"/>
            </a:xfrm>
            <a:custGeom>
              <a:avLst/>
              <a:gdLst/>
              <a:ahLst/>
              <a:cxnLst/>
              <a:rect r="r" b="b" t="t" l="l"/>
              <a:pathLst>
                <a:path h="1936318" w="3526543">
                  <a:moveTo>
                    <a:pt x="0" y="0"/>
                  </a:moveTo>
                  <a:lnTo>
                    <a:pt x="3526543" y="0"/>
                  </a:lnTo>
                  <a:lnTo>
                    <a:pt x="3526543" y="1936318"/>
                  </a:lnTo>
                  <a:lnTo>
                    <a:pt x="0" y="1936318"/>
                  </a:lnTo>
                  <a:close/>
                </a:path>
              </a:pathLst>
            </a:custGeom>
            <a:solidFill>
              <a:srgbClr val="2767A3"/>
            </a:solidFill>
            <a:ln w="19050" cap="sq">
              <a:solidFill>
                <a:srgbClr val="FFFFFF"/>
              </a:solidFill>
              <a:prstDash val="solid"/>
              <a:miter/>
            </a:ln>
          </p:spPr>
        </p:sp>
        <p:sp>
          <p:nvSpPr>
            <p:cNvPr name="TextBox 4" id="4"/>
            <p:cNvSpPr txBox="true"/>
            <p:nvPr/>
          </p:nvSpPr>
          <p:spPr>
            <a:xfrm>
              <a:off x="0" y="-28575"/>
              <a:ext cx="3526543" cy="19648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2767A3"/>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924331"/>
            <a:chOff x="0" y="0"/>
            <a:chExt cx="2709333" cy="689637"/>
          </a:xfrm>
        </p:grpSpPr>
        <p:sp>
          <p:nvSpPr>
            <p:cNvPr name="Freeform 10" id="10"/>
            <p:cNvSpPr/>
            <p:nvPr/>
          </p:nvSpPr>
          <p:spPr>
            <a:xfrm flipH="false" flipV="false" rot="0">
              <a:off x="0" y="0"/>
              <a:ext cx="2709333" cy="689637"/>
            </a:xfrm>
            <a:custGeom>
              <a:avLst/>
              <a:gdLst/>
              <a:ahLst/>
              <a:cxnLst/>
              <a:rect r="r" b="b" t="t" l="l"/>
              <a:pathLst>
                <a:path h="689637" w="2709333">
                  <a:moveTo>
                    <a:pt x="0" y="0"/>
                  </a:moveTo>
                  <a:lnTo>
                    <a:pt x="2709333" y="0"/>
                  </a:lnTo>
                  <a:lnTo>
                    <a:pt x="2709333" y="689637"/>
                  </a:lnTo>
                  <a:lnTo>
                    <a:pt x="0" y="689637"/>
                  </a:lnTo>
                  <a:close/>
                </a:path>
              </a:pathLst>
            </a:custGeom>
            <a:solidFill>
              <a:srgbClr val="7FC5D8"/>
            </a:solidFill>
          </p:spPr>
        </p:sp>
        <p:sp>
          <p:nvSpPr>
            <p:cNvPr name="TextBox 11" id="11"/>
            <p:cNvSpPr txBox="true"/>
            <p:nvPr/>
          </p:nvSpPr>
          <p:spPr>
            <a:xfrm>
              <a:off x="0" y="-38100"/>
              <a:ext cx="2709333" cy="72773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433569" y="8234349"/>
            <a:ext cx="3590086" cy="1172273"/>
          </a:xfrm>
          <a:custGeom>
            <a:avLst/>
            <a:gdLst/>
            <a:ahLst/>
            <a:cxnLst/>
            <a:rect r="r" b="b" t="t" l="l"/>
            <a:pathLst>
              <a:path h="1172273" w="3590086">
                <a:moveTo>
                  <a:pt x="0" y="0"/>
                </a:moveTo>
                <a:lnTo>
                  <a:pt x="3590086" y="0"/>
                </a:lnTo>
                <a:lnTo>
                  <a:pt x="3590086" y="1172273"/>
                </a:lnTo>
                <a:lnTo>
                  <a:pt x="0" y="117227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756000" y="8332893"/>
            <a:ext cx="1367425" cy="905919"/>
          </a:xfrm>
          <a:custGeom>
            <a:avLst/>
            <a:gdLst/>
            <a:ahLst/>
            <a:cxnLst/>
            <a:rect r="r" b="b" t="t" l="l"/>
            <a:pathLst>
              <a:path h="905919" w="1367425">
                <a:moveTo>
                  <a:pt x="0" y="0"/>
                </a:moveTo>
                <a:lnTo>
                  <a:pt x="1367425" y="0"/>
                </a:lnTo>
                <a:lnTo>
                  <a:pt x="1367425" y="905919"/>
                </a:lnTo>
                <a:lnTo>
                  <a:pt x="0" y="90591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3636478" y="8254351"/>
            <a:ext cx="3528828" cy="1152270"/>
          </a:xfrm>
          <a:custGeom>
            <a:avLst/>
            <a:gdLst/>
            <a:ahLst/>
            <a:cxnLst/>
            <a:rect r="r" b="b" t="t" l="l"/>
            <a:pathLst>
              <a:path h="1152270" w="3528828">
                <a:moveTo>
                  <a:pt x="0" y="0"/>
                </a:moveTo>
                <a:lnTo>
                  <a:pt x="3528827" y="0"/>
                </a:lnTo>
                <a:lnTo>
                  <a:pt x="3528827" y="1152271"/>
                </a:lnTo>
                <a:lnTo>
                  <a:pt x="0" y="115227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4023655" y="8540699"/>
            <a:ext cx="1140857" cy="620341"/>
          </a:xfrm>
          <a:custGeom>
            <a:avLst/>
            <a:gdLst/>
            <a:ahLst/>
            <a:cxnLst/>
            <a:rect r="r" b="b" t="t" l="l"/>
            <a:pathLst>
              <a:path h="620341" w="1140857">
                <a:moveTo>
                  <a:pt x="0" y="0"/>
                </a:moveTo>
                <a:lnTo>
                  <a:pt x="1140857" y="0"/>
                </a:lnTo>
                <a:lnTo>
                  <a:pt x="1140857" y="620341"/>
                </a:lnTo>
                <a:lnTo>
                  <a:pt x="0" y="6203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5564562" y="8077520"/>
            <a:ext cx="1155110" cy="1329101"/>
          </a:xfrm>
          <a:custGeom>
            <a:avLst/>
            <a:gdLst/>
            <a:ahLst/>
            <a:cxnLst/>
            <a:rect r="r" b="b" t="t" l="l"/>
            <a:pathLst>
              <a:path h="1329101" w="1155110">
                <a:moveTo>
                  <a:pt x="0" y="0"/>
                </a:moveTo>
                <a:lnTo>
                  <a:pt x="1155110" y="0"/>
                </a:lnTo>
                <a:lnTo>
                  <a:pt x="1155110" y="1329102"/>
                </a:lnTo>
                <a:lnTo>
                  <a:pt x="0" y="132910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2503409" y="8362866"/>
            <a:ext cx="996262" cy="935241"/>
          </a:xfrm>
          <a:custGeom>
            <a:avLst/>
            <a:gdLst/>
            <a:ahLst/>
            <a:cxnLst/>
            <a:rect r="r" b="b" t="t" l="l"/>
            <a:pathLst>
              <a:path h="935241" w="996262">
                <a:moveTo>
                  <a:pt x="0" y="0"/>
                </a:moveTo>
                <a:lnTo>
                  <a:pt x="996262" y="0"/>
                </a:lnTo>
                <a:lnTo>
                  <a:pt x="996262" y="935241"/>
                </a:lnTo>
                <a:lnTo>
                  <a:pt x="0" y="93524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2127575" y="8656743"/>
            <a:ext cx="202073" cy="302106"/>
          </a:xfrm>
          <a:custGeom>
            <a:avLst/>
            <a:gdLst/>
            <a:ahLst/>
            <a:cxnLst/>
            <a:rect r="r" b="b" t="t" l="l"/>
            <a:pathLst>
              <a:path h="302106" w="202073">
                <a:moveTo>
                  <a:pt x="0" y="0"/>
                </a:moveTo>
                <a:lnTo>
                  <a:pt x="202074" y="0"/>
                </a:lnTo>
                <a:lnTo>
                  <a:pt x="202074" y="302105"/>
                </a:lnTo>
                <a:lnTo>
                  <a:pt x="0" y="30210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1" id="21"/>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5. SECUENCIANDO</a:t>
            </a:r>
          </a:p>
        </p:txBody>
      </p:sp>
      <p:sp>
        <p:nvSpPr>
          <p:cNvPr name="TextBox 22" id="22"/>
          <p:cNvSpPr txBox="true"/>
          <p:nvPr/>
        </p:nvSpPr>
        <p:spPr>
          <a:xfrm rot="0">
            <a:off x="433569" y="3792489"/>
            <a:ext cx="6807960" cy="13534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Mejorar la capacidad de organizar eventos trabajando con secuencias. Las secuencias son fundamentales en el Pensamiento Computacional porque representan el orden lógico y la estructura de las instrucciones que deben seguirse para ejecutar una tarea específica.</a:t>
            </a:r>
          </a:p>
          <a:p>
            <a:pPr marL="0" indent="0" lvl="1">
              <a:lnSpc>
                <a:spcPts val="1679"/>
              </a:lnSpc>
            </a:pPr>
          </a:p>
        </p:txBody>
      </p:sp>
      <p:sp>
        <p:nvSpPr>
          <p:cNvPr name="TextBox 23" id="23"/>
          <p:cNvSpPr txBox="true"/>
          <p:nvPr/>
        </p:nvSpPr>
        <p:spPr>
          <a:xfrm rot="0">
            <a:off x="433569" y="5728584"/>
            <a:ext cx="6731736" cy="230903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Para terminar este primer nivel de actividades, queremos saber un poco más de ti. Y para eso vas a contarnos una historia que no dure más de 3 minutos y en la que nos cuentes el último viaje que hayas hecho.</a:t>
            </a:r>
          </a:p>
          <a:p>
            <a:pPr>
              <a:lnSpc>
                <a:spcPts val="1632"/>
              </a:lnSpc>
            </a:pPr>
          </a:p>
          <a:p>
            <a:pPr>
              <a:lnSpc>
                <a:spcPts val="1632"/>
              </a:lnSpc>
            </a:pPr>
            <a:r>
              <a:rPr lang="en-US" sz="1200">
                <a:solidFill>
                  <a:srgbClr val="FFFFFF"/>
                </a:solidFill>
                <a:latin typeface="Raleway Bold"/>
              </a:rPr>
              <a:t>Pero vas a contárnoslo de manera diferente. Fragmentándolo en secuencias que identifiques con imágenes que representen cada una de ellas.</a:t>
            </a:r>
          </a:p>
          <a:p>
            <a:pPr>
              <a:lnSpc>
                <a:spcPts val="1632"/>
              </a:lnSpc>
            </a:pPr>
          </a:p>
          <a:p>
            <a:pPr>
              <a:lnSpc>
                <a:spcPts val="1632"/>
              </a:lnSpc>
            </a:pPr>
            <a:r>
              <a:rPr lang="en-US" sz="1200">
                <a:solidFill>
                  <a:srgbClr val="FFFFFF"/>
                </a:solidFill>
                <a:latin typeface="Raleway Bold"/>
              </a:rPr>
              <a:t>Una vez que tengas todas las imágenes, deberás ser capaz de contar la historia a otras `personas, guiándote solo por ellas y asegurándote de seguir la secuencia correcta.</a:t>
            </a:r>
          </a:p>
          <a:p>
            <a:pPr>
              <a:lnSpc>
                <a:spcPts val="1632"/>
              </a:lnSpc>
            </a:pPr>
            <a:r>
              <a:rPr lang="en-US" sz="1200">
                <a:solidFill>
                  <a:srgbClr val="FFFFFF"/>
                </a:solidFill>
                <a:latin typeface="Raleway"/>
              </a:rPr>
              <a:t> </a:t>
            </a:r>
          </a:p>
        </p:txBody>
      </p:sp>
      <p:sp>
        <p:nvSpPr>
          <p:cNvPr name="TextBox 24" id="24"/>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Freeform 25" id="25"/>
          <p:cNvSpPr/>
          <p:nvPr/>
        </p:nvSpPr>
        <p:spPr>
          <a:xfrm flipH="false" flipV="false" rot="0">
            <a:off x="3736513" y="8679434"/>
            <a:ext cx="202073" cy="302106"/>
          </a:xfrm>
          <a:custGeom>
            <a:avLst/>
            <a:gdLst/>
            <a:ahLst/>
            <a:cxnLst/>
            <a:rect r="r" b="b" t="t" l="l"/>
            <a:pathLst>
              <a:path h="302106" w="202073">
                <a:moveTo>
                  <a:pt x="0" y="0"/>
                </a:moveTo>
                <a:lnTo>
                  <a:pt x="202073" y="0"/>
                </a:lnTo>
                <a:lnTo>
                  <a:pt x="202073" y="302105"/>
                </a:lnTo>
                <a:lnTo>
                  <a:pt x="0" y="30210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0">
            <a:off x="5299855" y="8702124"/>
            <a:ext cx="202073" cy="302106"/>
          </a:xfrm>
          <a:custGeom>
            <a:avLst/>
            <a:gdLst/>
            <a:ahLst/>
            <a:cxnLst/>
            <a:rect r="r" b="b" t="t" l="l"/>
            <a:pathLst>
              <a:path h="302106" w="202073">
                <a:moveTo>
                  <a:pt x="0" y="0"/>
                </a:moveTo>
                <a:lnTo>
                  <a:pt x="202073" y="0"/>
                </a:lnTo>
                <a:lnTo>
                  <a:pt x="202073" y="302106"/>
                </a:lnTo>
                <a:lnTo>
                  <a:pt x="0" y="30210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27" id="27"/>
          <p:cNvGrpSpPr/>
          <p:nvPr/>
        </p:nvGrpSpPr>
        <p:grpSpPr>
          <a:xfrm rot="0">
            <a:off x="6645315" y="96020"/>
            <a:ext cx="814312" cy="830215"/>
            <a:chOff x="0" y="0"/>
            <a:chExt cx="1085749" cy="1106953"/>
          </a:xfrm>
        </p:grpSpPr>
        <p:grpSp>
          <p:nvGrpSpPr>
            <p:cNvPr name="Group 28" id="28"/>
            <p:cNvGrpSpPr/>
            <p:nvPr/>
          </p:nvGrpSpPr>
          <p:grpSpPr>
            <a:xfrm rot="0">
              <a:off x="0" y="0"/>
              <a:ext cx="950414" cy="950414"/>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1" id="31"/>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346000"/>
            <a:ext cx="7683569" cy="4218815"/>
            <a:chOff x="0" y="0"/>
            <a:chExt cx="3526543" cy="1936318"/>
          </a:xfrm>
        </p:grpSpPr>
        <p:sp>
          <p:nvSpPr>
            <p:cNvPr name="Freeform 3" id="3"/>
            <p:cNvSpPr/>
            <p:nvPr/>
          </p:nvSpPr>
          <p:spPr>
            <a:xfrm flipH="false" flipV="false" rot="0">
              <a:off x="0" y="0"/>
              <a:ext cx="3526543" cy="1936318"/>
            </a:xfrm>
            <a:custGeom>
              <a:avLst/>
              <a:gdLst/>
              <a:ahLst/>
              <a:cxnLst/>
              <a:rect r="r" b="b" t="t" l="l"/>
              <a:pathLst>
                <a:path h="1936318" w="3526543">
                  <a:moveTo>
                    <a:pt x="0" y="0"/>
                  </a:moveTo>
                  <a:lnTo>
                    <a:pt x="3526543" y="0"/>
                  </a:lnTo>
                  <a:lnTo>
                    <a:pt x="3526543" y="1936318"/>
                  </a:lnTo>
                  <a:lnTo>
                    <a:pt x="0" y="1936318"/>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19648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924331"/>
            <a:chOff x="0" y="0"/>
            <a:chExt cx="2709333" cy="689637"/>
          </a:xfrm>
        </p:grpSpPr>
        <p:sp>
          <p:nvSpPr>
            <p:cNvPr name="Freeform 10" id="10"/>
            <p:cNvSpPr/>
            <p:nvPr/>
          </p:nvSpPr>
          <p:spPr>
            <a:xfrm flipH="false" flipV="false" rot="0">
              <a:off x="0" y="0"/>
              <a:ext cx="2709333" cy="689637"/>
            </a:xfrm>
            <a:custGeom>
              <a:avLst/>
              <a:gdLst/>
              <a:ahLst/>
              <a:cxnLst/>
              <a:rect r="r" b="b" t="t" l="l"/>
              <a:pathLst>
                <a:path h="689637" w="2709333">
                  <a:moveTo>
                    <a:pt x="0" y="0"/>
                  </a:moveTo>
                  <a:lnTo>
                    <a:pt x="2709333" y="0"/>
                  </a:lnTo>
                  <a:lnTo>
                    <a:pt x="2709333" y="689637"/>
                  </a:lnTo>
                  <a:lnTo>
                    <a:pt x="0" y="689637"/>
                  </a:lnTo>
                  <a:close/>
                </a:path>
              </a:pathLst>
            </a:custGeom>
            <a:solidFill>
              <a:srgbClr val="A0C478"/>
            </a:solidFill>
          </p:spPr>
        </p:sp>
        <p:sp>
          <p:nvSpPr>
            <p:cNvPr name="TextBox 11" id="11"/>
            <p:cNvSpPr txBox="true"/>
            <p:nvPr/>
          </p:nvSpPr>
          <p:spPr>
            <a:xfrm>
              <a:off x="0" y="-38100"/>
              <a:ext cx="2709333" cy="72773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2613832" y="8730396"/>
            <a:ext cx="496892" cy="502372"/>
          </a:xfrm>
          <a:custGeom>
            <a:avLst/>
            <a:gdLst/>
            <a:ahLst/>
            <a:cxnLst/>
            <a:rect r="r" b="b" t="t" l="l"/>
            <a:pathLst>
              <a:path h="502372" w="496892">
                <a:moveTo>
                  <a:pt x="0" y="0"/>
                </a:moveTo>
                <a:lnTo>
                  <a:pt x="496891" y="0"/>
                </a:lnTo>
                <a:lnTo>
                  <a:pt x="496891" y="502372"/>
                </a:lnTo>
                <a:lnTo>
                  <a:pt x="0" y="5023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2044857" y="8981582"/>
            <a:ext cx="496892" cy="502372"/>
          </a:xfrm>
          <a:custGeom>
            <a:avLst/>
            <a:gdLst/>
            <a:ahLst/>
            <a:cxnLst/>
            <a:rect r="r" b="b" t="t" l="l"/>
            <a:pathLst>
              <a:path h="502372" w="496892">
                <a:moveTo>
                  <a:pt x="0" y="0"/>
                </a:moveTo>
                <a:lnTo>
                  <a:pt x="496892" y="0"/>
                </a:lnTo>
                <a:lnTo>
                  <a:pt x="496892" y="502372"/>
                </a:lnTo>
                <a:lnTo>
                  <a:pt x="0" y="5023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85784" y="8730396"/>
            <a:ext cx="1004451" cy="887726"/>
          </a:xfrm>
          <a:custGeom>
            <a:avLst/>
            <a:gdLst/>
            <a:ahLst/>
            <a:cxnLst/>
            <a:rect r="r" b="b" t="t" l="l"/>
            <a:pathLst>
              <a:path h="887726" w="1004451">
                <a:moveTo>
                  <a:pt x="0" y="0"/>
                </a:moveTo>
                <a:lnTo>
                  <a:pt x="1004451" y="0"/>
                </a:lnTo>
                <a:lnTo>
                  <a:pt x="1004451" y="887725"/>
                </a:lnTo>
                <a:lnTo>
                  <a:pt x="0" y="8877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739652" y="8837718"/>
            <a:ext cx="1229005" cy="439369"/>
          </a:xfrm>
          <a:custGeom>
            <a:avLst/>
            <a:gdLst/>
            <a:ahLst/>
            <a:cxnLst/>
            <a:rect r="r" b="b" t="t" l="l"/>
            <a:pathLst>
              <a:path h="439369" w="1229005">
                <a:moveTo>
                  <a:pt x="0" y="0"/>
                </a:moveTo>
                <a:lnTo>
                  <a:pt x="1229005" y="0"/>
                </a:lnTo>
                <a:lnTo>
                  <a:pt x="1229005" y="439369"/>
                </a:lnTo>
                <a:lnTo>
                  <a:pt x="0" y="43936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6353023" y="8563786"/>
            <a:ext cx="1135110" cy="1145130"/>
          </a:xfrm>
          <a:custGeom>
            <a:avLst/>
            <a:gdLst/>
            <a:ahLst/>
            <a:cxnLst/>
            <a:rect r="r" b="b" t="t" l="l"/>
            <a:pathLst>
              <a:path h="1145130" w="1135110">
                <a:moveTo>
                  <a:pt x="0" y="0"/>
                </a:moveTo>
                <a:lnTo>
                  <a:pt x="1135110" y="0"/>
                </a:lnTo>
                <a:lnTo>
                  <a:pt x="1135110" y="1145130"/>
                </a:lnTo>
                <a:lnTo>
                  <a:pt x="0" y="114513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9" id="19"/>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6. EL RESCATE BINARIO</a:t>
            </a:r>
          </a:p>
        </p:txBody>
      </p:sp>
      <p:sp>
        <p:nvSpPr>
          <p:cNvPr name="TextBox 20" id="20"/>
          <p:cNvSpPr txBox="true"/>
          <p:nvPr/>
        </p:nvSpPr>
        <p:spPr>
          <a:xfrm rot="0">
            <a:off x="433569" y="3840114"/>
            <a:ext cx="6807960" cy="15630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El código binario es un elemento muy importante en los procesos de programación, ya que es una forma sencilla de representar y procesar información de manera eficiente. Los ordenadores utilizan el código binario para almacenar y procesar información y también para comunicarse, incluyendo texto, imágenes y sonidos. Esta actividad, está enfocada a trabajar en que consiste y como utilizarlo.</a:t>
            </a:r>
          </a:p>
          <a:p>
            <a:pPr marL="0" indent="0" lvl="1">
              <a:lnSpc>
                <a:spcPts val="1679"/>
              </a:lnSpc>
            </a:pPr>
          </a:p>
        </p:txBody>
      </p:sp>
      <p:sp>
        <p:nvSpPr>
          <p:cNvPr name="TextBox 21" id="21"/>
          <p:cNvSpPr txBox="true"/>
          <p:nvPr/>
        </p:nvSpPr>
        <p:spPr>
          <a:xfrm rot="0">
            <a:off x="433569" y="5728584"/>
            <a:ext cx="6731736" cy="3109134"/>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El código binario es un sistema de representación de información que utiliza solo dos dígitos: el 0 y el 1. Estos dígitos se conocen como “bits” (acrónimo de binary digit) y se pueden combinar para representar cualquier tipo de información.</a:t>
            </a:r>
          </a:p>
          <a:p>
            <a:pPr>
              <a:lnSpc>
                <a:spcPts val="1632"/>
              </a:lnSpc>
            </a:pPr>
          </a:p>
          <a:p>
            <a:pPr>
              <a:lnSpc>
                <a:spcPts val="1632"/>
              </a:lnSpc>
            </a:pPr>
            <a:r>
              <a:rPr lang="en-US" sz="1200">
                <a:solidFill>
                  <a:srgbClr val="FFFFFF"/>
                </a:solidFill>
                <a:latin typeface="Raleway Bold"/>
              </a:rPr>
              <a:t>Paseando por Innovalia RESORT has encontrado una caja misteriosa que te ha llamado la atención. Al abrirla, descubres una serie de tarjetas con códigos binarios que señalan la ubicación de un cofre del tesoro escondido en algún lugar recóndito de la isla. Para llegar al tesoro, necesitas decodificar estos códigos binarios utilizando tus habilidades en pensamiento computacional.</a:t>
            </a:r>
          </a:p>
          <a:p>
            <a:pPr>
              <a:lnSpc>
                <a:spcPts val="1632"/>
              </a:lnSpc>
            </a:pPr>
          </a:p>
          <a:p>
            <a:pPr>
              <a:lnSpc>
                <a:spcPts val="1632"/>
              </a:lnSpc>
            </a:pPr>
            <a:r>
              <a:rPr lang="en-US" sz="1200">
                <a:solidFill>
                  <a:srgbClr val="FFFFFF"/>
                </a:solidFill>
                <a:latin typeface="Raleway Bold"/>
              </a:rPr>
              <a:t>Para descifrar las coordenadas ten en cuenta que cada cuadrado que aparece en blanco representa el número 0 y el que está coloreado de negro representa el 1. Una vez que hayas decodificado las tarjetas, obtendrás las coordenadas para conseguir el tesoro.</a:t>
            </a:r>
          </a:p>
          <a:p>
            <a:pPr>
              <a:lnSpc>
                <a:spcPts val="1632"/>
              </a:lnSpc>
            </a:pPr>
            <a:r>
              <a:rPr lang="en-US" sz="1200">
                <a:solidFill>
                  <a:srgbClr val="FFFFFF"/>
                </a:solidFill>
                <a:latin typeface="Raleway"/>
              </a:rPr>
              <a:t> </a:t>
            </a:r>
          </a:p>
        </p:txBody>
      </p:sp>
      <p:sp>
        <p:nvSpPr>
          <p:cNvPr name="TextBox 22" id="22"/>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sp>
        <p:nvSpPr>
          <p:cNvPr name="Freeform 23" id="23"/>
          <p:cNvSpPr/>
          <p:nvPr/>
        </p:nvSpPr>
        <p:spPr>
          <a:xfrm flipH="false" flipV="false" rot="0">
            <a:off x="3884335" y="8786249"/>
            <a:ext cx="1028176" cy="987049"/>
          </a:xfrm>
          <a:custGeom>
            <a:avLst/>
            <a:gdLst/>
            <a:ahLst/>
            <a:cxnLst/>
            <a:rect r="r" b="b" t="t" l="l"/>
            <a:pathLst>
              <a:path h="987049" w="1028176">
                <a:moveTo>
                  <a:pt x="0" y="0"/>
                </a:moveTo>
                <a:lnTo>
                  <a:pt x="1028176" y="0"/>
                </a:lnTo>
                <a:lnTo>
                  <a:pt x="1028176" y="987049"/>
                </a:lnTo>
                <a:lnTo>
                  <a:pt x="0" y="98704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24" id="24"/>
          <p:cNvGrpSpPr/>
          <p:nvPr/>
        </p:nvGrpSpPr>
        <p:grpSpPr>
          <a:xfrm rot="0">
            <a:off x="5912622" y="96020"/>
            <a:ext cx="1547004" cy="830215"/>
            <a:chOff x="0" y="0"/>
            <a:chExt cx="2062672" cy="1106953"/>
          </a:xfrm>
        </p:grpSpPr>
        <p:grpSp>
          <p:nvGrpSpPr>
            <p:cNvPr name="Group 25" id="25"/>
            <p:cNvGrpSpPr/>
            <p:nvPr/>
          </p:nvGrpSpPr>
          <p:grpSpPr>
            <a:xfrm rot="0">
              <a:off x="976924" y="0"/>
              <a:ext cx="950414" cy="950414"/>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8" id="28"/>
            <p:cNvSpPr/>
            <p:nvPr/>
          </p:nvSpPr>
          <p:spPr>
            <a:xfrm flipH="false" flipV="false" rot="0">
              <a:off x="1009292"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29" id="29"/>
            <p:cNvGrpSpPr/>
            <p:nvPr/>
          </p:nvGrpSpPr>
          <p:grpSpPr>
            <a:xfrm rot="0">
              <a:off x="0" y="0"/>
              <a:ext cx="950414" cy="95041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2" id="32"/>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5346000"/>
            <a:ext cx="7683569" cy="4218815"/>
            <a:chOff x="0" y="0"/>
            <a:chExt cx="3526543" cy="1936318"/>
          </a:xfrm>
        </p:grpSpPr>
        <p:sp>
          <p:nvSpPr>
            <p:cNvPr name="Freeform 3" id="3"/>
            <p:cNvSpPr/>
            <p:nvPr/>
          </p:nvSpPr>
          <p:spPr>
            <a:xfrm flipH="false" flipV="false" rot="0">
              <a:off x="0" y="0"/>
              <a:ext cx="3526543" cy="1936318"/>
            </a:xfrm>
            <a:custGeom>
              <a:avLst/>
              <a:gdLst/>
              <a:ahLst/>
              <a:cxnLst/>
              <a:rect r="r" b="b" t="t" l="l"/>
              <a:pathLst>
                <a:path h="1936318" w="3526543">
                  <a:moveTo>
                    <a:pt x="0" y="0"/>
                  </a:moveTo>
                  <a:lnTo>
                    <a:pt x="3526543" y="0"/>
                  </a:lnTo>
                  <a:lnTo>
                    <a:pt x="3526543" y="1936318"/>
                  </a:lnTo>
                  <a:lnTo>
                    <a:pt x="0" y="1936318"/>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1964893"/>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924331"/>
            <a:chOff x="0" y="0"/>
            <a:chExt cx="2709333" cy="689637"/>
          </a:xfrm>
        </p:grpSpPr>
        <p:sp>
          <p:nvSpPr>
            <p:cNvPr name="Freeform 10" id="10"/>
            <p:cNvSpPr/>
            <p:nvPr/>
          </p:nvSpPr>
          <p:spPr>
            <a:xfrm flipH="false" flipV="false" rot="0">
              <a:off x="0" y="0"/>
              <a:ext cx="2709333" cy="689637"/>
            </a:xfrm>
            <a:custGeom>
              <a:avLst/>
              <a:gdLst/>
              <a:ahLst/>
              <a:cxnLst/>
              <a:rect r="r" b="b" t="t" l="l"/>
              <a:pathLst>
                <a:path h="689637" w="2709333">
                  <a:moveTo>
                    <a:pt x="0" y="0"/>
                  </a:moveTo>
                  <a:lnTo>
                    <a:pt x="2709333" y="0"/>
                  </a:lnTo>
                  <a:lnTo>
                    <a:pt x="2709333" y="689637"/>
                  </a:lnTo>
                  <a:lnTo>
                    <a:pt x="0" y="689637"/>
                  </a:lnTo>
                  <a:close/>
                </a:path>
              </a:pathLst>
            </a:custGeom>
            <a:solidFill>
              <a:srgbClr val="A0C478"/>
            </a:solidFill>
          </p:spPr>
        </p:sp>
        <p:sp>
          <p:nvSpPr>
            <p:cNvPr name="TextBox 11" id="11"/>
            <p:cNvSpPr txBox="true"/>
            <p:nvPr/>
          </p:nvSpPr>
          <p:spPr>
            <a:xfrm>
              <a:off x="0" y="-38100"/>
              <a:ext cx="2709333" cy="727737"/>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65260" y="8237643"/>
            <a:ext cx="938975" cy="1327173"/>
          </a:xfrm>
          <a:custGeom>
            <a:avLst/>
            <a:gdLst/>
            <a:ahLst/>
            <a:cxnLst/>
            <a:rect r="r" b="b" t="t" l="l"/>
            <a:pathLst>
              <a:path h="1327173" w="938975">
                <a:moveTo>
                  <a:pt x="0" y="0"/>
                </a:moveTo>
                <a:lnTo>
                  <a:pt x="938975" y="0"/>
                </a:lnTo>
                <a:lnTo>
                  <a:pt x="938975" y="1327172"/>
                </a:lnTo>
                <a:lnTo>
                  <a:pt x="0" y="13271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5378215" y="6546314"/>
            <a:ext cx="3024000" cy="3018502"/>
          </a:xfrm>
          <a:custGeom>
            <a:avLst/>
            <a:gdLst/>
            <a:ahLst/>
            <a:cxnLst/>
            <a:rect r="r" b="b" t="t" l="l"/>
            <a:pathLst>
              <a:path h="3018502" w="3024000">
                <a:moveTo>
                  <a:pt x="0" y="0"/>
                </a:moveTo>
                <a:lnTo>
                  <a:pt x="3024000" y="0"/>
                </a:lnTo>
                <a:lnTo>
                  <a:pt x="3024000" y="3018501"/>
                </a:lnTo>
                <a:lnTo>
                  <a:pt x="0" y="30185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1690919" y="8237643"/>
            <a:ext cx="3000612" cy="1466549"/>
          </a:xfrm>
          <a:custGeom>
            <a:avLst/>
            <a:gdLst/>
            <a:ahLst/>
            <a:cxnLst/>
            <a:rect r="r" b="b" t="t" l="l"/>
            <a:pathLst>
              <a:path h="1466549" w="3000612">
                <a:moveTo>
                  <a:pt x="0" y="0"/>
                </a:moveTo>
                <a:lnTo>
                  <a:pt x="3000612" y="0"/>
                </a:lnTo>
                <a:lnTo>
                  <a:pt x="3000612" y="1466549"/>
                </a:lnTo>
                <a:lnTo>
                  <a:pt x="0" y="1466549"/>
                </a:lnTo>
                <a:lnTo>
                  <a:pt x="0" y="0"/>
                </a:lnTo>
                <a:close/>
              </a:path>
            </a:pathLst>
          </a:custGeom>
          <a:blipFill>
            <a:blip r:embed="rId9"/>
            <a:stretch>
              <a:fillRect l="0" t="0" r="0" b="0"/>
            </a:stretch>
          </a:blipFill>
        </p:spPr>
      </p:sp>
      <p:sp>
        <p:nvSpPr>
          <p:cNvPr name="Freeform 17" id="17"/>
          <p:cNvSpPr/>
          <p:nvPr/>
        </p:nvSpPr>
        <p:spPr>
          <a:xfrm flipH="false" flipV="false" rot="0">
            <a:off x="2176512" y="4875157"/>
            <a:ext cx="3024000" cy="869686"/>
          </a:xfrm>
          <a:custGeom>
            <a:avLst/>
            <a:gdLst/>
            <a:ahLst/>
            <a:cxnLst/>
            <a:rect r="r" b="b" t="t" l="l"/>
            <a:pathLst>
              <a:path h="869686" w="3024000">
                <a:moveTo>
                  <a:pt x="0" y="0"/>
                </a:moveTo>
                <a:lnTo>
                  <a:pt x="3024000" y="0"/>
                </a:lnTo>
                <a:lnTo>
                  <a:pt x="3024000" y="869686"/>
                </a:lnTo>
                <a:lnTo>
                  <a:pt x="0" y="86968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7. CANTANDO BAJO LA LLUVIA</a:t>
            </a:r>
          </a:p>
        </p:txBody>
      </p:sp>
      <p:sp>
        <p:nvSpPr>
          <p:cNvPr name="TextBox 19" id="19"/>
          <p:cNvSpPr txBox="true"/>
          <p:nvPr/>
        </p:nvSpPr>
        <p:spPr>
          <a:xfrm rot="0">
            <a:off x="433569" y="3840114"/>
            <a:ext cx="6807960" cy="93438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Esta actividad, está pensada para desarrollar habilidades de Pensamiento Computacional, especialmente referidas la comprensión de secuencias y patrones.</a:t>
            </a:r>
          </a:p>
          <a:p>
            <a:pPr marL="0" indent="0" lvl="1">
              <a:lnSpc>
                <a:spcPts val="1679"/>
              </a:lnSpc>
            </a:pPr>
          </a:p>
        </p:txBody>
      </p:sp>
      <p:sp>
        <p:nvSpPr>
          <p:cNvPr name="TextBox 20" id="20"/>
          <p:cNvSpPr txBox="true"/>
          <p:nvPr/>
        </p:nvSpPr>
        <p:spPr>
          <a:xfrm rot="0">
            <a:off x="433569" y="5728584"/>
            <a:ext cx="6731736" cy="2509059"/>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A los nativos de INNOVALIA resort hay dos cosas en el mundo que les encantan: una como habrás podido adivinar por nuestro nombre, es la innovación y la otra son las canciones.</a:t>
            </a:r>
          </a:p>
          <a:p>
            <a:pPr>
              <a:lnSpc>
                <a:spcPts val="1632"/>
              </a:lnSpc>
            </a:pPr>
          </a:p>
          <a:p>
            <a:pPr>
              <a:lnSpc>
                <a:spcPts val="1632"/>
              </a:lnSpc>
            </a:pPr>
            <a:r>
              <a:rPr lang="en-US" sz="1200">
                <a:solidFill>
                  <a:srgbClr val="FFFFFF"/>
                </a:solidFill>
                <a:latin typeface="Raleway Bold"/>
              </a:rPr>
              <a:t>Por eso hoy vamos a trabajar las habilidades de pensamiento computacional, y más concretamente la identificación y comprensión de secuencias, a través de melodías.</a:t>
            </a:r>
          </a:p>
          <a:p>
            <a:pPr>
              <a:lnSpc>
                <a:spcPts val="1632"/>
              </a:lnSpc>
            </a:pPr>
          </a:p>
          <a:p>
            <a:pPr>
              <a:lnSpc>
                <a:spcPts val="1632"/>
              </a:lnSpc>
            </a:pPr>
            <a:r>
              <a:rPr lang="en-US" sz="1200">
                <a:solidFill>
                  <a:srgbClr val="FFFFFF"/>
                </a:solidFill>
                <a:latin typeface="Raleway Bold"/>
              </a:rPr>
              <a:t>Tienes que analizar la siguiente canción siguiendo sus patrones musicales o secuencias clave. Para ello las vas a representar gráficamente y lo vas a hacer a través de símbolos. Cada secuencia o patrón que se repita en la melodía será un símbolo. Después y sin revelar el nombre de la canción, tus compañeros tendrán que adivinarla.</a:t>
            </a:r>
          </a:p>
          <a:p>
            <a:pPr>
              <a:lnSpc>
                <a:spcPts val="1632"/>
              </a:lnSpc>
            </a:pPr>
            <a:r>
              <a:rPr lang="en-US" sz="1200">
                <a:solidFill>
                  <a:srgbClr val="FFFFFF"/>
                </a:solidFill>
                <a:latin typeface="Raleway"/>
              </a:rPr>
              <a:t> </a:t>
            </a:r>
          </a:p>
        </p:txBody>
      </p:sp>
      <p:sp>
        <p:nvSpPr>
          <p:cNvPr name="TextBox 21" id="21"/>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grpSp>
        <p:nvGrpSpPr>
          <p:cNvPr name="Group 22" id="22"/>
          <p:cNvGrpSpPr/>
          <p:nvPr/>
        </p:nvGrpSpPr>
        <p:grpSpPr>
          <a:xfrm rot="0">
            <a:off x="5912622" y="96020"/>
            <a:ext cx="1547004" cy="830215"/>
            <a:chOff x="0" y="0"/>
            <a:chExt cx="2062672" cy="1106953"/>
          </a:xfrm>
        </p:grpSpPr>
        <p:grpSp>
          <p:nvGrpSpPr>
            <p:cNvPr name="Group 23" id="23"/>
            <p:cNvGrpSpPr/>
            <p:nvPr/>
          </p:nvGrpSpPr>
          <p:grpSpPr>
            <a:xfrm rot="0">
              <a:off x="976924" y="0"/>
              <a:ext cx="950414" cy="95041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6" id="26"/>
            <p:cNvSpPr/>
            <p:nvPr/>
          </p:nvSpPr>
          <p:spPr>
            <a:xfrm flipH="false" flipV="false" rot="0">
              <a:off x="1009292"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27" id="27"/>
            <p:cNvGrpSpPr/>
            <p:nvPr/>
          </p:nvGrpSpPr>
          <p:grpSpPr>
            <a:xfrm rot="0">
              <a:off x="0" y="0"/>
              <a:ext cx="950414" cy="95041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30" id="30"/>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1785" y="4984050"/>
            <a:ext cx="7683569" cy="4580765"/>
            <a:chOff x="0" y="0"/>
            <a:chExt cx="3526543" cy="2102443"/>
          </a:xfrm>
        </p:grpSpPr>
        <p:sp>
          <p:nvSpPr>
            <p:cNvPr name="Freeform 3" id="3"/>
            <p:cNvSpPr/>
            <p:nvPr/>
          </p:nvSpPr>
          <p:spPr>
            <a:xfrm flipH="false" flipV="false" rot="0">
              <a:off x="0" y="0"/>
              <a:ext cx="3526543" cy="2102443"/>
            </a:xfrm>
            <a:custGeom>
              <a:avLst/>
              <a:gdLst/>
              <a:ahLst/>
              <a:cxnLst/>
              <a:rect r="r" b="b" t="t" l="l"/>
              <a:pathLst>
                <a:path h="2102443" w="3526543">
                  <a:moveTo>
                    <a:pt x="0" y="0"/>
                  </a:moveTo>
                  <a:lnTo>
                    <a:pt x="3526543" y="0"/>
                  </a:lnTo>
                  <a:lnTo>
                    <a:pt x="3526543" y="2102443"/>
                  </a:lnTo>
                  <a:lnTo>
                    <a:pt x="0" y="2102443"/>
                  </a:lnTo>
                  <a:close/>
                </a:path>
              </a:pathLst>
            </a:custGeom>
            <a:solidFill>
              <a:srgbClr val="4EA849"/>
            </a:solidFill>
            <a:ln w="19050" cap="sq">
              <a:solidFill>
                <a:srgbClr val="FFFFFF"/>
              </a:solidFill>
              <a:prstDash val="solid"/>
              <a:miter/>
            </a:ln>
          </p:spPr>
        </p:sp>
        <p:sp>
          <p:nvSpPr>
            <p:cNvPr name="TextBox 4" id="4"/>
            <p:cNvSpPr txBox="true"/>
            <p:nvPr/>
          </p:nvSpPr>
          <p:spPr>
            <a:xfrm>
              <a:off x="0" y="-28575"/>
              <a:ext cx="3526543" cy="2131018"/>
            </a:xfrm>
            <a:prstGeom prst="rect">
              <a:avLst/>
            </a:prstGeom>
          </p:spPr>
          <p:txBody>
            <a:bodyPr anchor="ctr" rtlCol="false" tIns="26030" lIns="26030" bIns="26030" rIns="26030"/>
            <a:lstStyle/>
            <a:p>
              <a:pPr algn="ctr">
                <a:lnSpc>
                  <a:spcPts val="1424"/>
                </a:lnSpc>
              </a:pPr>
            </a:p>
          </p:txBody>
        </p:sp>
      </p:grpSp>
      <p:sp>
        <p:nvSpPr>
          <p:cNvPr name="Freeform 5" id="5"/>
          <p:cNvSpPr/>
          <p:nvPr/>
        </p:nvSpPr>
        <p:spPr>
          <a:xfrm flipH="false" flipV="false" rot="0">
            <a:off x="0" y="0"/>
            <a:ext cx="7560000" cy="3166480"/>
          </a:xfrm>
          <a:custGeom>
            <a:avLst/>
            <a:gdLst/>
            <a:ahLst/>
            <a:cxnLst/>
            <a:rect r="r" b="b" t="t" l="l"/>
            <a:pathLst>
              <a:path h="3166480" w="7560000">
                <a:moveTo>
                  <a:pt x="0" y="0"/>
                </a:moveTo>
                <a:lnTo>
                  <a:pt x="7560000" y="0"/>
                </a:lnTo>
                <a:lnTo>
                  <a:pt x="7560000" y="3166480"/>
                </a:lnTo>
                <a:lnTo>
                  <a:pt x="0" y="3166480"/>
                </a:lnTo>
                <a:lnTo>
                  <a:pt x="0" y="0"/>
                </a:lnTo>
                <a:close/>
              </a:path>
            </a:pathLst>
          </a:custGeom>
          <a:blipFill>
            <a:blip r:embed="rId2"/>
            <a:stretch>
              <a:fillRect l="0" t="-82877" r="0" b="-55873"/>
            </a:stretch>
          </a:blipFill>
        </p:spPr>
      </p:sp>
      <p:grpSp>
        <p:nvGrpSpPr>
          <p:cNvPr name="Group 6" id="6"/>
          <p:cNvGrpSpPr/>
          <p:nvPr/>
        </p:nvGrpSpPr>
        <p:grpSpPr>
          <a:xfrm rot="0">
            <a:off x="0" y="3102110"/>
            <a:ext cx="7560000" cy="440891"/>
            <a:chOff x="0" y="0"/>
            <a:chExt cx="2709333" cy="158005"/>
          </a:xfrm>
        </p:grpSpPr>
        <p:sp>
          <p:nvSpPr>
            <p:cNvPr name="Freeform 7" id="7"/>
            <p:cNvSpPr/>
            <p:nvPr/>
          </p:nvSpPr>
          <p:spPr>
            <a:xfrm flipH="false" flipV="false" rot="0">
              <a:off x="0" y="0"/>
              <a:ext cx="2709333" cy="158005"/>
            </a:xfrm>
            <a:custGeom>
              <a:avLst/>
              <a:gdLst/>
              <a:ahLst/>
              <a:cxnLst/>
              <a:rect r="r" b="b" t="t" l="l"/>
              <a:pathLst>
                <a:path h="158005" w="2709333">
                  <a:moveTo>
                    <a:pt x="0" y="0"/>
                  </a:moveTo>
                  <a:lnTo>
                    <a:pt x="2709333" y="0"/>
                  </a:lnTo>
                  <a:lnTo>
                    <a:pt x="2709333" y="158005"/>
                  </a:lnTo>
                  <a:lnTo>
                    <a:pt x="0" y="158005"/>
                  </a:lnTo>
                  <a:close/>
                </a:path>
              </a:pathLst>
            </a:custGeom>
            <a:solidFill>
              <a:srgbClr val="4EA849"/>
            </a:solidFill>
          </p:spPr>
        </p:sp>
        <p:sp>
          <p:nvSpPr>
            <p:cNvPr name="TextBox 8" id="8"/>
            <p:cNvSpPr txBox="true"/>
            <p:nvPr/>
          </p:nvSpPr>
          <p:spPr>
            <a:xfrm>
              <a:off x="0" y="-38100"/>
              <a:ext cx="2709333" cy="196105"/>
            </a:xfrm>
            <a:prstGeom prst="rect">
              <a:avLst/>
            </a:prstGeom>
          </p:spPr>
          <p:txBody>
            <a:bodyPr anchor="ctr" rtlCol="false" tIns="50800" lIns="50800" bIns="50800" rIns="50800"/>
            <a:lstStyle/>
            <a:p>
              <a:pPr algn="ctr">
                <a:lnSpc>
                  <a:spcPts val="1800"/>
                </a:lnSpc>
              </a:pPr>
            </a:p>
          </p:txBody>
        </p:sp>
      </p:grpSp>
      <p:grpSp>
        <p:nvGrpSpPr>
          <p:cNvPr name="Group 9" id="9"/>
          <p:cNvGrpSpPr/>
          <p:nvPr/>
        </p:nvGrpSpPr>
        <p:grpSpPr>
          <a:xfrm rot="0">
            <a:off x="0" y="3543001"/>
            <a:ext cx="7560000" cy="1507724"/>
            <a:chOff x="0" y="0"/>
            <a:chExt cx="2709333" cy="540334"/>
          </a:xfrm>
        </p:grpSpPr>
        <p:sp>
          <p:nvSpPr>
            <p:cNvPr name="Freeform 10" id="10"/>
            <p:cNvSpPr/>
            <p:nvPr/>
          </p:nvSpPr>
          <p:spPr>
            <a:xfrm flipH="false" flipV="false" rot="0">
              <a:off x="0" y="0"/>
              <a:ext cx="2709333" cy="540334"/>
            </a:xfrm>
            <a:custGeom>
              <a:avLst/>
              <a:gdLst/>
              <a:ahLst/>
              <a:cxnLst/>
              <a:rect r="r" b="b" t="t" l="l"/>
              <a:pathLst>
                <a:path h="540334" w="2709333">
                  <a:moveTo>
                    <a:pt x="0" y="0"/>
                  </a:moveTo>
                  <a:lnTo>
                    <a:pt x="2709333" y="0"/>
                  </a:lnTo>
                  <a:lnTo>
                    <a:pt x="2709333" y="540334"/>
                  </a:lnTo>
                  <a:lnTo>
                    <a:pt x="0" y="540334"/>
                  </a:lnTo>
                  <a:close/>
                </a:path>
              </a:pathLst>
            </a:custGeom>
            <a:solidFill>
              <a:srgbClr val="A0C478"/>
            </a:solidFill>
          </p:spPr>
        </p:sp>
        <p:sp>
          <p:nvSpPr>
            <p:cNvPr name="TextBox 11" id="11"/>
            <p:cNvSpPr txBox="true"/>
            <p:nvPr/>
          </p:nvSpPr>
          <p:spPr>
            <a:xfrm>
              <a:off x="0" y="-38100"/>
              <a:ext cx="2709333" cy="578434"/>
            </a:xfrm>
            <a:prstGeom prst="rect">
              <a:avLst/>
            </a:prstGeom>
          </p:spPr>
          <p:txBody>
            <a:bodyPr anchor="ctr" rtlCol="false" tIns="50800" lIns="50800" bIns="50800" rIns="50800"/>
            <a:lstStyle/>
            <a:p>
              <a:pPr algn="ctr">
                <a:lnSpc>
                  <a:spcPts val="1800"/>
                </a:lnSpc>
              </a:pPr>
            </a:p>
          </p:txBody>
        </p:sp>
      </p:grpSp>
      <p:sp>
        <p:nvSpPr>
          <p:cNvPr name="Freeform 12" id="12"/>
          <p:cNvSpPr/>
          <p:nvPr/>
        </p:nvSpPr>
        <p:spPr>
          <a:xfrm flipH="false" flipV="false" rot="0">
            <a:off x="5540741" y="9716706"/>
            <a:ext cx="1624564" cy="771482"/>
          </a:xfrm>
          <a:custGeom>
            <a:avLst/>
            <a:gdLst/>
            <a:ahLst/>
            <a:cxnLst/>
            <a:rect r="r" b="b" t="t" l="l"/>
            <a:pathLst>
              <a:path h="771482" w="1624564">
                <a:moveTo>
                  <a:pt x="0" y="0"/>
                </a:moveTo>
                <a:lnTo>
                  <a:pt x="1624564" y="0"/>
                </a:lnTo>
                <a:lnTo>
                  <a:pt x="1624564" y="771482"/>
                </a:lnTo>
                <a:lnTo>
                  <a:pt x="0" y="771482"/>
                </a:lnTo>
                <a:lnTo>
                  <a:pt x="0" y="0"/>
                </a:lnTo>
                <a:close/>
              </a:path>
            </a:pathLst>
          </a:custGeom>
          <a:blipFill>
            <a:blip r:embed="rId3"/>
            <a:stretch>
              <a:fillRect l="0" t="0" r="0" b="0"/>
            </a:stretch>
          </a:blipFill>
        </p:spPr>
      </p:sp>
      <p:sp>
        <p:nvSpPr>
          <p:cNvPr name="Freeform 13" id="13"/>
          <p:cNvSpPr/>
          <p:nvPr/>
        </p:nvSpPr>
        <p:spPr>
          <a:xfrm flipH="false" flipV="false" rot="0">
            <a:off x="433569" y="9766431"/>
            <a:ext cx="1671166" cy="783359"/>
          </a:xfrm>
          <a:custGeom>
            <a:avLst/>
            <a:gdLst/>
            <a:ahLst/>
            <a:cxnLst/>
            <a:rect r="r" b="b" t="t" l="l"/>
            <a:pathLst>
              <a:path h="783359" w="1671166">
                <a:moveTo>
                  <a:pt x="0" y="0"/>
                </a:moveTo>
                <a:lnTo>
                  <a:pt x="1671166" y="0"/>
                </a:lnTo>
                <a:lnTo>
                  <a:pt x="1671166" y="783359"/>
                </a:lnTo>
                <a:lnTo>
                  <a:pt x="0" y="783359"/>
                </a:lnTo>
                <a:lnTo>
                  <a:pt x="0" y="0"/>
                </a:lnTo>
                <a:close/>
              </a:path>
            </a:pathLst>
          </a:custGeom>
          <a:blipFill>
            <a:blip r:embed="rId4"/>
            <a:stretch>
              <a:fillRect l="0" t="0" r="0" b="0"/>
            </a:stretch>
          </a:blipFill>
        </p:spPr>
      </p:sp>
      <p:sp>
        <p:nvSpPr>
          <p:cNvPr name="Freeform 14" id="14"/>
          <p:cNvSpPr/>
          <p:nvPr/>
        </p:nvSpPr>
        <p:spPr>
          <a:xfrm flipH="false" flipV="false" rot="0">
            <a:off x="433569" y="7469451"/>
            <a:ext cx="6731736" cy="1600434"/>
          </a:xfrm>
          <a:custGeom>
            <a:avLst/>
            <a:gdLst/>
            <a:ahLst/>
            <a:cxnLst/>
            <a:rect r="r" b="b" t="t" l="l"/>
            <a:pathLst>
              <a:path h="1600434" w="6731736">
                <a:moveTo>
                  <a:pt x="0" y="0"/>
                </a:moveTo>
                <a:lnTo>
                  <a:pt x="6731736" y="0"/>
                </a:lnTo>
                <a:lnTo>
                  <a:pt x="6731736" y="1600434"/>
                </a:lnTo>
                <a:lnTo>
                  <a:pt x="0" y="1600434"/>
                </a:lnTo>
                <a:lnTo>
                  <a:pt x="0" y="0"/>
                </a:lnTo>
                <a:close/>
              </a:path>
            </a:pathLst>
          </a:custGeom>
          <a:blipFill>
            <a:blip r:embed="rId5"/>
            <a:stretch>
              <a:fillRect l="0" t="-5652" r="0" b="-160915"/>
            </a:stretch>
          </a:blipFill>
        </p:spPr>
      </p:sp>
      <p:sp>
        <p:nvSpPr>
          <p:cNvPr name="Freeform 15" id="15"/>
          <p:cNvSpPr/>
          <p:nvPr/>
        </p:nvSpPr>
        <p:spPr>
          <a:xfrm flipH="false" flipV="false" rot="0">
            <a:off x="6353023" y="8132868"/>
            <a:ext cx="1833526" cy="1428752"/>
          </a:xfrm>
          <a:custGeom>
            <a:avLst/>
            <a:gdLst/>
            <a:ahLst/>
            <a:cxnLst/>
            <a:rect r="r" b="b" t="t" l="l"/>
            <a:pathLst>
              <a:path h="1428752" w="1833526">
                <a:moveTo>
                  <a:pt x="0" y="0"/>
                </a:moveTo>
                <a:lnTo>
                  <a:pt x="1833526" y="0"/>
                </a:lnTo>
                <a:lnTo>
                  <a:pt x="1833526" y="1428752"/>
                </a:lnTo>
                <a:lnTo>
                  <a:pt x="0" y="14287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960222" y="7746663"/>
            <a:ext cx="5042305" cy="1046010"/>
          </a:xfrm>
          <a:custGeom>
            <a:avLst/>
            <a:gdLst/>
            <a:ahLst/>
            <a:cxnLst/>
            <a:rect r="r" b="b" t="t" l="l"/>
            <a:pathLst>
              <a:path h="1046010" w="5042305">
                <a:moveTo>
                  <a:pt x="0" y="0"/>
                </a:moveTo>
                <a:lnTo>
                  <a:pt x="5042304" y="0"/>
                </a:lnTo>
                <a:lnTo>
                  <a:pt x="5042304" y="1046010"/>
                </a:lnTo>
                <a:lnTo>
                  <a:pt x="0" y="1046010"/>
                </a:lnTo>
                <a:lnTo>
                  <a:pt x="0" y="0"/>
                </a:lnTo>
                <a:close/>
              </a:path>
            </a:pathLst>
          </a:custGeom>
          <a:blipFill>
            <a:blip r:embed="rId8"/>
            <a:stretch>
              <a:fillRect l="0" t="0" r="0" b="0"/>
            </a:stretch>
          </a:blipFill>
        </p:spPr>
      </p:sp>
      <p:sp>
        <p:nvSpPr>
          <p:cNvPr name="TextBox 17" id="17"/>
          <p:cNvSpPr txBox="true"/>
          <p:nvPr/>
        </p:nvSpPr>
        <p:spPr>
          <a:xfrm rot="0">
            <a:off x="0" y="3185530"/>
            <a:ext cx="7560000" cy="293102"/>
          </a:xfrm>
          <a:prstGeom prst="rect">
            <a:avLst/>
          </a:prstGeom>
        </p:spPr>
        <p:txBody>
          <a:bodyPr anchor="t" rtlCol="false" tIns="0" lIns="0" bIns="0" rIns="0">
            <a:spAutoFit/>
          </a:bodyPr>
          <a:lstStyle/>
          <a:p>
            <a:pPr algn="ctr">
              <a:lnSpc>
                <a:spcPts val="2168"/>
              </a:lnSpc>
            </a:pPr>
            <a:r>
              <a:rPr lang="en-US" sz="2105" spc="155">
                <a:solidFill>
                  <a:srgbClr val="FFFFFF"/>
                </a:solidFill>
                <a:latin typeface="Raleway Bold"/>
              </a:rPr>
              <a:t>ACTIVIDAD 8. LOS MENSAJES SECRETOS</a:t>
            </a:r>
          </a:p>
        </p:txBody>
      </p:sp>
      <p:sp>
        <p:nvSpPr>
          <p:cNvPr name="TextBox 18" id="18"/>
          <p:cNvSpPr txBox="true"/>
          <p:nvPr/>
        </p:nvSpPr>
        <p:spPr>
          <a:xfrm rot="0">
            <a:off x="433569" y="3840114"/>
            <a:ext cx="6807960" cy="1143936"/>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Objetivo:</a:t>
            </a:r>
          </a:p>
          <a:p>
            <a:pPr>
              <a:lnSpc>
                <a:spcPts val="1679"/>
              </a:lnSpc>
            </a:pPr>
            <a:r>
              <a:rPr lang="en-US" sz="1200" spc="30">
                <a:solidFill>
                  <a:srgbClr val="394E63"/>
                </a:solidFill>
                <a:latin typeface="Raleway Bold"/>
              </a:rPr>
              <a:t>Trabajar la comprensión y el uso de códigos binarios como sistema de representación de información. A través de esta actividad se promueve el reconocimiento de patrones ejercitando la conversión y comprendiendo la relación entre los sistemas numéricos.</a:t>
            </a:r>
          </a:p>
          <a:p>
            <a:pPr marL="0" indent="0" lvl="1">
              <a:lnSpc>
                <a:spcPts val="1679"/>
              </a:lnSpc>
            </a:pPr>
          </a:p>
        </p:txBody>
      </p:sp>
      <p:sp>
        <p:nvSpPr>
          <p:cNvPr name="TextBox 19" id="19"/>
          <p:cNvSpPr txBox="true"/>
          <p:nvPr/>
        </p:nvSpPr>
        <p:spPr>
          <a:xfrm rot="0">
            <a:off x="433569" y="5518242"/>
            <a:ext cx="6731736" cy="2109009"/>
          </a:xfrm>
          <a:prstGeom prst="rect">
            <a:avLst/>
          </a:prstGeom>
        </p:spPr>
        <p:txBody>
          <a:bodyPr anchor="t" rtlCol="false" tIns="0" lIns="0" bIns="0" rIns="0">
            <a:spAutoFit/>
          </a:bodyPr>
          <a:lstStyle/>
          <a:p>
            <a:pPr>
              <a:lnSpc>
                <a:spcPts val="2416"/>
              </a:lnSpc>
            </a:pPr>
            <a:r>
              <a:rPr lang="en-US" sz="1726" spc="43">
                <a:solidFill>
                  <a:srgbClr val="FFFFFF"/>
                </a:solidFill>
                <a:latin typeface="Raleway Bold"/>
              </a:rPr>
              <a:t>Actividad:</a:t>
            </a:r>
          </a:p>
          <a:p>
            <a:pPr>
              <a:lnSpc>
                <a:spcPts val="1632"/>
              </a:lnSpc>
            </a:pPr>
            <a:r>
              <a:rPr lang="en-US" sz="1200">
                <a:solidFill>
                  <a:srgbClr val="FFFFFF"/>
                </a:solidFill>
                <a:latin typeface="Raleway Bold"/>
              </a:rPr>
              <a:t>Hay una leyenda que lleva tiempo circulando por INNOVALIA Resort. Según ésta, un viajero lleva perdido en nuestra isla más de 20 años. Unos piensan que se trata solo de un mito, otros, sin embargo, creemos haber visto pistas que nos inducen a pensar que es verdad.</a:t>
            </a:r>
          </a:p>
          <a:p>
            <a:pPr>
              <a:lnSpc>
                <a:spcPts val="1632"/>
              </a:lnSpc>
            </a:pPr>
          </a:p>
          <a:p>
            <a:pPr>
              <a:lnSpc>
                <a:spcPts val="1632"/>
              </a:lnSpc>
            </a:pPr>
            <a:r>
              <a:rPr lang="en-US" sz="1200">
                <a:solidFill>
                  <a:srgbClr val="FFFFFF"/>
                </a:solidFill>
                <a:latin typeface="Raleway Bold"/>
              </a:rPr>
              <a:t>Hoy, desde la ventana de tu bungalow, has podido ver unas luces que parpadeaban de manera secuencial, ¿querrán decir algo? Prueba si este código te permite descubrir el mensaje secreto de nuestro misterioso náufrago.</a:t>
            </a:r>
          </a:p>
          <a:p>
            <a:pPr>
              <a:lnSpc>
                <a:spcPts val="1632"/>
              </a:lnSpc>
            </a:pPr>
          </a:p>
          <a:p>
            <a:pPr>
              <a:lnSpc>
                <a:spcPts val="1632"/>
              </a:lnSpc>
            </a:pPr>
            <a:r>
              <a:rPr lang="en-US" sz="1200">
                <a:solidFill>
                  <a:srgbClr val="FFFFFF"/>
                </a:solidFill>
                <a:latin typeface="Raleway"/>
              </a:rPr>
              <a:t> </a:t>
            </a:r>
          </a:p>
        </p:txBody>
      </p:sp>
      <p:sp>
        <p:nvSpPr>
          <p:cNvPr name="TextBox 20" id="20"/>
          <p:cNvSpPr txBox="true"/>
          <p:nvPr/>
        </p:nvSpPr>
        <p:spPr>
          <a:xfrm rot="0">
            <a:off x="2469667" y="9780620"/>
            <a:ext cx="2694845" cy="726406"/>
          </a:xfrm>
          <a:prstGeom prst="rect">
            <a:avLst/>
          </a:prstGeom>
        </p:spPr>
        <p:txBody>
          <a:bodyPr anchor="t" rtlCol="false" tIns="0" lIns="0" bIns="0" rIns="0">
            <a:spAutoFit/>
          </a:bodyPr>
          <a:lstStyle/>
          <a:p>
            <a:pPr algn="ctr" marL="0" indent="0" lvl="1">
              <a:lnSpc>
                <a:spcPts val="1436"/>
              </a:lnSpc>
            </a:pPr>
            <a:r>
              <a:rPr lang="en-US" sz="1026" spc="25">
                <a:solidFill>
                  <a:srgbClr val="2F4052"/>
                </a:solidFill>
                <a:latin typeface="Raleway Bold"/>
              </a:rPr>
              <a:t>COMPUTACIONAL+: Plataforma de Recursos Educativos Abiertos de Pensamiento Computacional para colectivos de baja cualificación</a:t>
            </a:r>
          </a:p>
        </p:txBody>
      </p:sp>
      <p:grpSp>
        <p:nvGrpSpPr>
          <p:cNvPr name="Group 21" id="21"/>
          <p:cNvGrpSpPr/>
          <p:nvPr/>
        </p:nvGrpSpPr>
        <p:grpSpPr>
          <a:xfrm rot="0">
            <a:off x="5912622" y="96020"/>
            <a:ext cx="1547004" cy="830215"/>
            <a:chOff x="0" y="0"/>
            <a:chExt cx="2062672" cy="1106953"/>
          </a:xfrm>
        </p:grpSpPr>
        <p:grpSp>
          <p:nvGrpSpPr>
            <p:cNvPr name="Group 22" id="22"/>
            <p:cNvGrpSpPr/>
            <p:nvPr/>
          </p:nvGrpSpPr>
          <p:grpSpPr>
            <a:xfrm rot="0">
              <a:off x="976924" y="0"/>
              <a:ext cx="950414" cy="950414"/>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5" id="25"/>
            <p:cNvSpPr/>
            <p:nvPr/>
          </p:nvSpPr>
          <p:spPr>
            <a:xfrm flipH="false" flipV="false" rot="0">
              <a:off x="1009292" y="57403"/>
              <a:ext cx="1053380" cy="1049550"/>
            </a:xfrm>
            <a:custGeom>
              <a:avLst/>
              <a:gdLst/>
              <a:ahLst/>
              <a:cxnLst/>
              <a:rect r="r" b="b" t="t" l="l"/>
              <a:pathLst>
                <a:path h="1049550" w="1053380">
                  <a:moveTo>
                    <a:pt x="0" y="0"/>
                  </a:moveTo>
                  <a:lnTo>
                    <a:pt x="1053380" y="0"/>
                  </a:lnTo>
                  <a:lnTo>
                    <a:pt x="1053380" y="1049550"/>
                  </a:lnTo>
                  <a:lnTo>
                    <a:pt x="0" y="1049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6" id="26"/>
            <p:cNvGrpSpPr/>
            <p:nvPr/>
          </p:nvGrpSpPr>
          <p:grpSpPr>
            <a:xfrm rot="0">
              <a:off x="0" y="0"/>
              <a:ext cx="950414" cy="95041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CCD"/>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1800"/>
                  </a:lnSpc>
                </a:pPr>
              </a:p>
            </p:txBody>
          </p:sp>
        </p:grpSp>
        <p:sp>
          <p:nvSpPr>
            <p:cNvPr name="Freeform 29" id="29"/>
            <p:cNvSpPr/>
            <p:nvPr/>
          </p:nvSpPr>
          <p:spPr>
            <a:xfrm flipH="false" flipV="false" rot="0">
              <a:off x="32368" y="57403"/>
              <a:ext cx="1053380" cy="1049550"/>
            </a:xfrm>
            <a:custGeom>
              <a:avLst/>
              <a:gdLst/>
              <a:ahLst/>
              <a:cxnLst/>
              <a:rect r="r" b="b" t="t" l="l"/>
              <a:pathLst>
                <a:path h="1049550" w="1053380">
                  <a:moveTo>
                    <a:pt x="0" y="0"/>
                  </a:moveTo>
                  <a:lnTo>
                    <a:pt x="1053381" y="0"/>
                  </a:lnTo>
                  <a:lnTo>
                    <a:pt x="1053381" y="1049550"/>
                  </a:lnTo>
                  <a:lnTo>
                    <a:pt x="0" y="1049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DAF9RAw_a2Q</dc:identifier>
  <dcterms:modified xsi:type="dcterms:W3CDTF">2011-08-01T06:04:30Z</dcterms:modified>
  <cp:revision>1</cp:revision>
  <dc:title>INNOVALIA RESORT</dc:title>
</cp:coreProperties>
</file>