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Raleway" charset="1" panose="020B0503030101060003"/>
      <p:regular r:id="rId12"/>
    </p:embeddedFont>
    <p:embeddedFont>
      <p:font typeface="Raleway Bold" charset="1" panose="020B0803030101060003"/>
      <p:regular r:id="rId13"/>
    </p:embeddedFont>
    <p:embeddedFont>
      <p:font typeface="Raleway Thin" charset="1" panose="020B0203030101060003"/>
      <p:regular r:id="rId14"/>
    </p:embeddedFont>
    <p:embeddedFont>
      <p:font typeface="Raleway Heavy" charset="1" panose="020B0003030101060003"/>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Open Sans Light" charset="1" panose="020B0306030504020204"/>
      <p:regular r:id="rId20"/>
    </p:embeddedFont>
    <p:embeddedFont>
      <p:font typeface="Open Sans Light Italics" charset="1" panose="020B0306030504020204"/>
      <p:regular r:id="rId21"/>
    </p:embeddedFont>
    <p:embeddedFont>
      <p:font typeface="Open Sans Ultra-Bold" charset="1" panose="00000000000000000000"/>
      <p:regular r:id="rId22"/>
    </p:embeddedFont>
    <p:embeddedFont>
      <p:font typeface="Open Sans Ultra-Bold Italic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38" Target="slides/slide15.xml" Type="http://schemas.openxmlformats.org/officeDocument/2006/relationships/slide"/><Relationship Id="rId39" Target="slides/slide16.xml" Type="http://schemas.openxmlformats.org/officeDocument/2006/relationships/slide"/><Relationship Id="rId4" Target="theme/theme1.xml" Type="http://schemas.openxmlformats.org/officeDocument/2006/relationships/theme"/><Relationship Id="rId40"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sv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4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5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9.png" Type="http://schemas.openxmlformats.org/officeDocument/2006/relationships/image"/><Relationship Id="rId8" Target="../media/image6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65.png" Type="http://schemas.openxmlformats.org/officeDocument/2006/relationships/image"/><Relationship Id="rId8" Target="../media/image6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67.png" Type="http://schemas.openxmlformats.org/officeDocument/2006/relationships/image"/><Relationship Id="rId6" Target="../media/image68.svg" Type="http://schemas.openxmlformats.org/officeDocument/2006/relationships/image"/><Relationship Id="rId7" Target="../media/image69.png" Type="http://schemas.openxmlformats.org/officeDocument/2006/relationships/image"/><Relationship Id="rId8" Target="../media/image70.svg" Type="http://schemas.openxmlformats.org/officeDocument/2006/relationships/image"/><Relationship Id="rId9" Target="../media/image7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13" Target="../media/image24.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815405"/>
            <a:ext cx="7683569" cy="5749410"/>
            <a:chOff x="0" y="0"/>
            <a:chExt cx="3526543" cy="2638818"/>
          </a:xfrm>
        </p:grpSpPr>
        <p:sp>
          <p:nvSpPr>
            <p:cNvPr name="Freeform 3" id="3"/>
            <p:cNvSpPr/>
            <p:nvPr/>
          </p:nvSpPr>
          <p:spPr>
            <a:xfrm flipH="false" flipV="false" rot="0">
              <a:off x="0" y="0"/>
              <a:ext cx="3526543" cy="2638818"/>
            </a:xfrm>
            <a:custGeom>
              <a:avLst/>
              <a:gdLst/>
              <a:ahLst/>
              <a:cxnLst/>
              <a:rect r="r" b="b" t="t" l="l"/>
              <a:pathLst>
                <a:path h="2638818" w="3526543">
                  <a:moveTo>
                    <a:pt x="0" y="0"/>
                  </a:moveTo>
                  <a:lnTo>
                    <a:pt x="3526543" y="0"/>
                  </a:lnTo>
                  <a:lnTo>
                    <a:pt x="3526543" y="2638818"/>
                  </a:lnTo>
                  <a:lnTo>
                    <a:pt x="0" y="26388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6673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1691640" y="297180"/>
            <a:ext cx="821055" cy="284797"/>
            <a:chOff x="0" y="0"/>
            <a:chExt cx="1094740" cy="379730"/>
          </a:xfrm>
        </p:grpSpPr>
        <p:sp>
          <p:nvSpPr>
            <p:cNvPr name="Freeform 11" id="11"/>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2" id="12"/>
          <p:cNvGrpSpPr/>
          <p:nvPr/>
        </p:nvGrpSpPr>
        <p:grpSpPr>
          <a:xfrm rot="0">
            <a:off x="1189673" y="854393"/>
            <a:ext cx="1302068" cy="301942"/>
            <a:chOff x="0" y="0"/>
            <a:chExt cx="1736090" cy="402590"/>
          </a:xfrm>
        </p:grpSpPr>
        <p:sp>
          <p:nvSpPr>
            <p:cNvPr name="Freeform 13" id="13"/>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14" id="14"/>
          <p:cNvGrpSpPr/>
          <p:nvPr/>
        </p:nvGrpSpPr>
        <p:grpSpPr>
          <a:xfrm rot="0">
            <a:off x="1761173" y="916305"/>
            <a:ext cx="733425" cy="216217"/>
            <a:chOff x="0" y="0"/>
            <a:chExt cx="977900" cy="288290"/>
          </a:xfrm>
        </p:grpSpPr>
        <p:sp>
          <p:nvSpPr>
            <p:cNvPr name="Freeform 15" id="15"/>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16" id="16"/>
          <p:cNvSpPr/>
          <p:nvPr/>
        </p:nvSpPr>
        <p:spPr>
          <a:xfrm flipH="false" flipV="false" rot="0">
            <a:off x="1691640" y="3599405"/>
            <a:ext cx="4093405" cy="1234639"/>
          </a:xfrm>
          <a:custGeom>
            <a:avLst/>
            <a:gdLst/>
            <a:ahLst/>
            <a:cxnLst/>
            <a:rect r="r" b="b" t="t" l="l"/>
            <a:pathLst>
              <a:path h="1234639" w="4093405">
                <a:moveTo>
                  <a:pt x="0" y="0"/>
                </a:moveTo>
                <a:lnTo>
                  <a:pt x="4093405" y="0"/>
                </a:lnTo>
                <a:lnTo>
                  <a:pt x="4093405" y="1234639"/>
                </a:lnTo>
                <a:lnTo>
                  <a:pt x="0" y="12346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2003862">
            <a:off x="6090075" y="8534729"/>
            <a:ext cx="1381592" cy="1271065"/>
          </a:xfrm>
          <a:custGeom>
            <a:avLst/>
            <a:gdLst/>
            <a:ahLst/>
            <a:cxnLst/>
            <a:rect r="r" b="b" t="t" l="l"/>
            <a:pathLst>
              <a:path h="1271065" w="1381592">
                <a:moveTo>
                  <a:pt x="0" y="0"/>
                </a:moveTo>
                <a:lnTo>
                  <a:pt x="1381592" y="0"/>
                </a:lnTo>
                <a:lnTo>
                  <a:pt x="1381592" y="1271064"/>
                </a:lnTo>
                <a:lnTo>
                  <a:pt x="0" y="12710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5854319" y="3398651"/>
            <a:ext cx="1913622" cy="1636147"/>
          </a:xfrm>
          <a:custGeom>
            <a:avLst/>
            <a:gdLst/>
            <a:ahLst/>
            <a:cxnLst/>
            <a:rect r="r" b="b" t="t" l="l"/>
            <a:pathLst>
              <a:path h="1636147" w="1913622">
                <a:moveTo>
                  <a:pt x="0" y="0"/>
                </a:moveTo>
                <a:lnTo>
                  <a:pt x="1913622" y="0"/>
                </a:lnTo>
                <a:lnTo>
                  <a:pt x="1913622" y="1636147"/>
                </a:lnTo>
                <a:lnTo>
                  <a:pt x="0" y="16361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61785" y="3670286"/>
            <a:ext cx="1863325" cy="1331430"/>
          </a:xfrm>
          <a:custGeom>
            <a:avLst/>
            <a:gdLst/>
            <a:ahLst/>
            <a:cxnLst/>
            <a:rect r="r" b="b" t="t" l="l"/>
            <a:pathLst>
              <a:path h="1331430" w="1863325">
                <a:moveTo>
                  <a:pt x="0" y="0"/>
                </a:moveTo>
                <a:lnTo>
                  <a:pt x="1863325" y="0"/>
                </a:lnTo>
                <a:lnTo>
                  <a:pt x="1863325" y="1331430"/>
                </a:lnTo>
                <a:lnTo>
                  <a:pt x="0" y="13314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82051" y="3978490"/>
            <a:ext cx="7379133" cy="293102"/>
          </a:xfrm>
          <a:prstGeom prst="rect">
            <a:avLst/>
          </a:prstGeom>
        </p:spPr>
        <p:txBody>
          <a:bodyPr anchor="t" rtlCol="false" tIns="0" lIns="0" bIns="0" rIns="0">
            <a:spAutoFit/>
          </a:bodyPr>
          <a:lstStyle/>
          <a:p>
            <a:pPr algn="ctr">
              <a:lnSpc>
                <a:spcPts val="2168"/>
              </a:lnSpc>
            </a:pPr>
            <a:r>
              <a:rPr lang="en-US" sz="2105" spc="155">
                <a:solidFill>
                  <a:srgbClr val="000000"/>
                </a:solidFill>
                <a:latin typeface="Raleway Bold"/>
              </a:rPr>
              <a:t>INFORMALIA KOSTA</a:t>
            </a:r>
          </a:p>
        </p:txBody>
      </p:sp>
      <p:sp>
        <p:nvSpPr>
          <p:cNvPr name="TextBox 21" id="21"/>
          <p:cNvSpPr txBox="true"/>
          <p:nvPr/>
        </p:nvSpPr>
        <p:spPr>
          <a:xfrm rot="0">
            <a:off x="433569" y="5763716"/>
            <a:ext cx="6731736" cy="2717165"/>
          </a:xfrm>
          <a:prstGeom prst="rect">
            <a:avLst/>
          </a:prstGeom>
        </p:spPr>
        <p:txBody>
          <a:bodyPr anchor="t" rtlCol="false" tIns="0" lIns="0" bIns="0" rIns="0">
            <a:spAutoFit/>
          </a:bodyPr>
          <a:lstStyle/>
          <a:p>
            <a:pPr>
              <a:lnSpc>
                <a:spcPts val="1960"/>
              </a:lnSpc>
            </a:pPr>
            <a:r>
              <a:rPr lang="en-US" sz="1400" spc="35">
                <a:solidFill>
                  <a:srgbClr val="FFFFFF"/>
                </a:solidFill>
                <a:latin typeface="Raleway Bold"/>
              </a:rPr>
              <a:t>Ongi etorri Costa INFORMALIARA, Ikaskuntza Konputazionaleko gure bigarren uhartera. Hemen, jarduera bakoitza erronka bihurtzen da, eta gure burua eta eskuak erabiliz konpontzen saiatzen gara. Ez dugu pantailarik behar gure sormenaren %100ean soilik.</a:t>
            </a:r>
          </a:p>
          <a:p>
            <a:pPr>
              <a:lnSpc>
                <a:spcPts val="1960"/>
              </a:lnSpc>
            </a:pPr>
          </a:p>
          <a:p>
            <a:pPr>
              <a:lnSpc>
                <a:spcPts val="1960"/>
              </a:lnSpc>
            </a:pPr>
            <a:r>
              <a:rPr lang="en-US" sz="1400" spc="35">
                <a:solidFill>
                  <a:srgbClr val="FFFFFF"/>
                </a:solidFill>
                <a:latin typeface="Raleway Bold"/>
              </a:rPr>
              <a:t>Gaur egun, komunikazioan eta informatuta nabigatzeko eta parte hartzeko prestatuta egotea. funtsezkoa da bai eremu pertsonalean bai profesionalean. Arlo horretan prestatzeak esan nahi du informazioa modu kritikoan aztertzeko, iturri desberdinen artean bereizteko eta pentsamendu kronikoa edukiaren sorreran eta kontsumoan aplikatzeko gaitasuna izatea.</a:t>
            </a:r>
          </a:p>
          <a:p>
            <a:pPr marL="0" indent="0" lvl="1">
              <a:lnSpc>
                <a:spcPts val="1960"/>
              </a:lnSpc>
            </a:pPr>
          </a:p>
        </p:txBody>
      </p:sp>
      <p:sp>
        <p:nvSpPr>
          <p:cNvPr name="TextBox 22" id="2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3" id="2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4" id="2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25" id="25"/>
          <p:cNvSpPr txBox="true"/>
          <p:nvPr/>
        </p:nvSpPr>
        <p:spPr>
          <a:xfrm rot="0">
            <a:off x="48776" y="4743642"/>
            <a:ext cx="7379133" cy="946009"/>
          </a:xfrm>
          <a:prstGeom prst="rect">
            <a:avLst/>
          </a:prstGeom>
        </p:spPr>
        <p:txBody>
          <a:bodyPr anchor="t" rtlCol="false" tIns="0" lIns="0" bIns="0" rIns="0">
            <a:spAutoFit/>
          </a:bodyPr>
          <a:lstStyle/>
          <a:p>
            <a:pPr algn="ctr">
              <a:lnSpc>
                <a:spcPts val="2168"/>
              </a:lnSpc>
            </a:pPr>
          </a:p>
          <a:p>
            <a:pPr algn="ctr">
              <a:lnSpc>
                <a:spcPts val="1756"/>
              </a:lnSpc>
            </a:pPr>
            <a:r>
              <a:rPr lang="en-US" sz="1705" spc="126">
                <a:solidFill>
                  <a:srgbClr val="FFFFFF"/>
                </a:solidFill>
                <a:latin typeface="Raleway Bold"/>
              </a:rPr>
              <a:t>COSTA INFORMALIA, </a:t>
            </a:r>
          </a:p>
          <a:p>
            <a:pPr algn="ctr">
              <a:lnSpc>
                <a:spcPts val="1756"/>
              </a:lnSpc>
            </a:pPr>
            <a:r>
              <a:rPr lang="en-US" sz="1705" spc="126">
                <a:solidFill>
                  <a:srgbClr val="FFFFFF"/>
                </a:solidFill>
                <a:latin typeface="Raleway Bold"/>
              </a:rPr>
              <a:t>INFORMAZIO-ALFABETIZAZIOAREN PARADISUA</a:t>
            </a:r>
          </a:p>
          <a:p>
            <a:pPr algn="ctr">
              <a:lnSpc>
                <a:spcPts val="1756"/>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219564"/>
            <a:ext cx="7683569" cy="4345252"/>
            <a:chOff x="0" y="0"/>
            <a:chExt cx="3526543" cy="1994349"/>
          </a:xfrm>
        </p:grpSpPr>
        <p:sp>
          <p:nvSpPr>
            <p:cNvPr name="Freeform 3" id="3"/>
            <p:cNvSpPr/>
            <p:nvPr/>
          </p:nvSpPr>
          <p:spPr>
            <a:xfrm flipH="false" flipV="false" rot="0">
              <a:off x="0" y="0"/>
              <a:ext cx="3526543" cy="1994349"/>
            </a:xfrm>
            <a:custGeom>
              <a:avLst/>
              <a:gdLst/>
              <a:ahLst/>
              <a:cxnLst/>
              <a:rect r="r" b="b" t="t" l="l"/>
              <a:pathLst>
                <a:path h="1994349" w="3526543">
                  <a:moveTo>
                    <a:pt x="0" y="0"/>
                  </a:moveTo>
                  <a:lnTo>
                    <a:pt x="3526543" y="0"/>
                  </a:lnTo>
                  <a:lnTo>
                    <a:pt x="3526543" y="1994349"/>
                  </a:lnTo>
                  <a:lnTo>
                    <a:pt x="0" y="1994349"/>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022924"/>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884876"/>
            <a:chOff x="0" y="0"/>
            <a:chExt cx="2709333" cy="675497"/>
          </a:xfrm>
        </p:grpSpPr>
        <p:sp>
          <p:nvSpPr>
            <p:cNvPr name="Freeform 10" id="10"/>
            <p:cNvSpPr/>
            <p:nvPr/>
          </p:nvSpPr>
          <p:spPr>
            <a:xfrm flipH="false" flipV="false" rot="0">
              <a:off x="0" y="0"/>
              <a:ext cx="2709333" cy="675497"/>
            </a:xfrm>
            <a:custGeom>
              <a:avLst/>
              <a:gdLst/>
              <a:ahLst/>
              <a:cxnLst/>
              <a:rect r="r" b="b" t="t" l="l"/>
              <a:pathLst>
                <a:path h="675497" w="2709333">
                  <a:moveTo>
                    <a:pt x="0" y="0"/>
                  </a:moveTo>
                  <a:lnTo>
                    <a:pt x="2709333" y="0"/>
                  </a:lnTo>
                  <a:lnTo>
                    <a:pt x="2709333" y="675497"/>
                  </a:lnTo>
                  <a:lnTo>
                    <a:pt x="0" y="675497"/>
                  </a:lnTo>
                  <a:close/>
                </a:path>
              </a:pathLst>
            </a:custGeom>
            <a:solidFill>
              <a:srgbClr val="A0C478"/>
            </a:solidFill>
          </p:spPr>
        </p:sp>
        <p:sp>
          <p:nvSpPr>
            <p:cNvPr name="TextBox 11" id="11"/>
            <p:cNvSpPr txBox="true"/>
            <p:nvPr/>
          </p:nvSpPr>
          <p:spPr>
            <a:xfrm>
              <a:off x="0" y="-38100"/>
              <a:ext cx="2709333" cy="71359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6678498" y="4993022"/>
            <a:ext cx="943286" cy="869710"/>
          </a:xfrm>
          <a:custGeom>
            <a:avLst/>
            <a:gdLst/>
            <a:ahLst/>
            <a:cxnLst/>
            <a:rect r="r" b="b" t="t" l="l"/>
            <a:pathLst>
              <a:path h="869710" w="943286">
                <a:moveTo>
                  <a:pt x="0" y="0"/>
                </a:moveTo>
                <a:lnTo>
                  <a:pt x="943287" y="0"/>
                </a:lnTo>
                <a:lnTo>
                  <a:pt x="943287" y="869710"/>
                </a:lnTo>
                <a:lnTo>
                  <a:pt x="0" y="8697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5402911" y="7717126"/>
            <a:ext cx="2218874" cy="2218874"/>
          </a:xfrm>
          <a:custGeom>
            <a:avLst/>
            <a:gdLst/>
            <a:ahLst/>
            <a:cxnLst/>
            <a:rect r="r" b="b" t="t" l="l"/>
            <a:pathLst>
              <a:path h="2218874" w="2218874">
                <a:moveTo>
                  <a:pt x="0" y="0"/>
                </a:moveTo>
                <a:lnTo>
                  <a:pt x="2218874" y="0"/>
                </a:lnTo>
                <a:lnTo>
                  <a:pt x="2218874" y="2218874"/>
                </a:lnTo>
                <a:lnTo>
                  <a:pt x="0" y="22188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0">
            <a:off x="82051" y="8672867"/>
            <a:ext cx="960331" cy="1043839"/>
          </a:xfrm>
          <a:custGeom>
            <a:avLst/>
            <a:gdLst/>
            <a:ahLst/>
            <a:cxnLst/>
            <a:rect r="r" b="b" t="t" l="l"/>
            <a:pathLst>
              <a:path h="1043839" w="960331">
                <a:moveTo>
                  <a:pt x="0" y="0"/>
                </a:moveTo>
                <a:lnTo>
                  <a:pt x="960332" y="0"/>
                </a:lnTo>
                <a:lnTo>
                  <a:pt x="960332" y="1043839"/>
                </a:lnTo>
                <a:lnTo>
                  <a:pt x="0" y="10438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5" id="35"/>
          <p:cNvSpPr txBox="true"/>
          <p:nvPr/>
        </p:nvSpPr>
        <p:spPr>
          <a:xfrm rot="0">
            <a:off x="433569" y="5696587"/>
            <a:ext cx="6731736" cy="304960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80"/>
              </a:lnSpc>
            </a:pPr>
            <a:r>
              <a:rPr lang="en-US" sz="1200" spc="4">
                <a:solidFill>
                  <a:srgbClr val="FFFFFF"/>
                </a:solidFill>
                <a:latin typeface="Raleway Bold"/>
              </a:rPr>
              <a:t>En COSTA Informalia, los científicos de la computación no sólo utilizan números, sino que también pueden deducir qué letra es más probable que siga en una palabra o frase.</a:t>
            </a:r>
          </a:p>
          <a:p>
            <a:pPr>
              <a:lnSpc>
                <a:spcPts val="1680"/>
              </a:lnSpc>
            </a:pPr>
          </a:p>
          <a:p>
            <a:pPr>
              <a:lnSpc>
                <a:spcPts val="1680"/>
              </a:lnSpc>
            </a:pPr>
            <a:r>
              <a:rPr lang="en-US" sz="1200" spc="4">
                <a:solidFill>
                  <a:srgbClr val="FFFFFF"/>
                </a:solidFill>
                <a:latin typeface="Raleway Bold"/>
              </a:rPr>
              <a:t>Vamos a probar un juego de adivinanzas con una frase corta de 4 a 6 palabras. Las letras deben adivinarse en orden, de la primera a la última.</a:t>
            </a:r>
          </a:p>
          <a:p>
            <a:pPr>
              <a:lnSpc>
                <a:spcPts val="1680"/>
              </a:lnSpc>
            </a:pPr>
          </a:p>
          <a:p>
            <a:pPr>
              <a:lnSpc>
                <a:spcPts val="1680"/>
              </a:lnSpc>
            </a:pPr>
            <a:r>
              <a:rPr lang="en-US" sz="1200" spc="4">
                <a:solidFill>
                  <a:srgbClr val="FFFFFF"/>
                </a:solidFill>
                <a:latin typeface="Raleway Bold"/>
              </a:rPr>
              <a:t>Escribe las letras y contabiliza cuántas preguntas son necesarias para encontrar cada letra. Puedes usar cualquier pregunta con respuesta tipo si/no. Por ejemplo, “¿Es una t?” “¿Es una vocal?” “¿Aparece antes de la m en el alfabeto?”</a:t>
            </a:r>
          </a:p>
          <a:p>
            <a:pPr>
              <a:lnSpc>
                <a:spcPts val="1680"/>
              </a:lnSpc>
            </a:pPr>
          </a:p>
          <a:p>
            <a:pPr>
              <a:lnSpc>
                <a:spcPts val="1680"/>
              </a:lnSpc>
            </a:pPr>
            <a:r>
              <a:rPr lang="en-US" sz="1200" spc="4">
                <a:solidFill>
                  <a:srgbClr val="FFFFFF"/>
                </a:solidFill>
                <a:latin typeface="Raleway Bold"/>
              </a:rPr>
              <a:t>Los espacios entre palabras también cuentan como una </a:t>
            </a:r>
          </a:p>
          <a:p>
            <a:pPr>
              <a:lnSpc>
                <a:spcPts val="1680"/>
              </a:lnSpc>
            </a:pPr>
            <a:r>
              <a:rPr lang="en-US" sz="1200" spc="4">
                <a:solidFill>
                  <a:srgbClr val="FFFFFF"/>
                </a:solidFill>
                <a:latin typeface="Raleway Bold"/>
              </a:rPr>
              <a:t>“letra” y debe adivinarse.</a:t>
            </a:r>
          </a:p>
          <a:p>
            <a:pPr marL="0" indent="0" lvl="1">
              <a:lnSpc>
                <a:spcPts val="1536"/>
              </a:lnSpc>
            </a:pPr>
          </a:p>
        </p:txBody>
      </p:sp>
      <p:sp>
        <p:nvSpPr>
          <p:cNvPr name="TextBox 36" id="36"/>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9. JARDUERA: IGARPENA</a:t>
            </a:r>
          </a:p>
        </p:txBody>
      </p:sp>
      <p:sp>
        <p:nvSpPr>
          <p:cNvPr name="TextBox 37" id="37"/>
          <p:cNvSpPr txBox="true"/>
          <p:nvPr/>
        </p:nvSpPr>
        <p:spPr>
          <a:xfrm rot="0">
            <a:off x="433569" y="3685876"/>
            <a:ext cx="6807960" cy="15630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259080" indent="-129540" lvl="1">
              <a:lnSpc>
                <a:spcPts val="1679"/>
              </a:lnSpc>
              <a:buFont typeface="Arial"/>
              <a:buChar char="•"/>
            </a:pPr>
            <a:r>
              <a:rPr lang="en-US" sz="1200" spc="30">
                <a:solidFill>
                  <a:srgbClr val="394E63"/>
                </a:solidFill>
                <a:latin typeface="Raleway Bold"/>
              </a:rPr>
              <a:t>Pentsamendu konputazionalak problemei modu egituratu eta eraginkorrean heltzen diela ikastea, eta informazioak problemak eraginkortasunez ulertu eta ebazteko beharrezko datuak ematen dituela ikastea.</a:t>
            </a:r>
          </a:p>
          <a:p>
            <a:pPr marL="259080" indent="-129540" lvl="1">
              <a:lnSpc>
                <a:spcPts val="1679"/>
              </a:lnSpc>
              <a:buFont typeface="Arial"/>
              <a:buChar char="•"/>
            </a:pPr>
            <a:r>
              <a:rPr lang="en-US" sz="1200" spc="30">
                <a:solidFill>
                  <a:srgbClr val="394E63"/>
                </a:solidFill>
                <a:latin typeface="Raleway Bold"/>
              </a:rPr>
              <a:t>Barneratzea, konputazio-munduan, erabakiak hartzea datuetan eta analisian oinarritzen dela, eta informazioa funtsezkoa dela aukerak ebaluatzeko eta estrategia hobeak hautatzeko.</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0" id="40"/>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28300"/>
            <a:ext cx="7683569" cy="4836515"/>
            <a:chOff x="0" y="0"/>
            <a:chExt cx="3526543" cy="2219825"/>
          </a:xfrm>
        </p:grpSpPr>
        <p:sp>
          <p:nvSpPr>
            <p:cNvPr name="Freeform 3" id="3"/>
            <p:cNvSpPr/>
            <p:nvPr/>
          </p:nvSpPr>
          <p:spPr>
            <a:xfrm flipH="false" flipV="false" rot="0">
              <a:off x="0" y="0"/>
              <a:ext cx="3526543" cy="2219825"/>
            </a:xfrm>
            <a:custGeom>
              <a:avLst/>
              <a:gdLst/>
              <a:ahLst/>
              <a:cxnLst/>
              <a:rect r="r" b="b" t="t" l="l"/>
              <a:pathLst>
                <a:path h="2219825" w="3526543">
                  <a:moveTo>
                    <a:pt x="0" y="0"/>
                  </a:moveTo>
                  <a:lnTo>
                    <a:pt x="3526543" y="0"/>
                  </a:lnTo>
                  <a:lnTo>
                    <a:pt x="3526543" y="2219825"/>
                  </a:lnTo>
                  <a:lnTo>
                    <a:pt x="0" y="2219825"/>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248400"/>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286811"/>
            <a:chOff x="0" y="0"/>
            <a:chExt cx="2709333" cy="461164"/>
          </a:xfrm>
        </p:grpSpPr>
        <p:sp>
          <p:nvSpPr>
            <p:cNvPr name="Freeform 10" id="10"/>
            <p:cNvSpPr/>
            <p:nvPr/>
          </p:nvSpPr>
          <p:spPr>
            <a:xfrm flipH="false" flipV="false" rot="0">
              <a:off x="0" y="0"/>
              <a:ext cx="2709333" cy="461164"/>
            </a:xfrm>
            <a:custGeom>
              <a:avLst/>
              <a:gdLst/>
              <a:ahLst/>
              <a:cxnLst/>
              <a:rect r="r" b="b" t="t" l="l"/>
              <a:pathLst>
                <a:path h="461164" w="2709333">
                  <a:moveTo>
                    <a:pt x="0" y="0"/>
                  </a:moveTo>
                  <a:lnTo>
                    <a:pt x="2709333" y="0"/>
                  </a:lnTo>
                  <a:lnTo>
                    <a:pt x="2709333" y="461164"/>
                  </a:lnTo>
                  <a:lnTo>
                    <a:pt x="0" y="461164"/>
                  </a:lnTo>
                  <a:close/>
                </a:path>
              </a:pathLst>
            </a:custGeom>
            <a:solidFill>
              <a:srgbClr val="A0C478"/>
            </a:solidFill>
          </p:spPr>
        </p:sp>
        <p:sp>
          <p:nvSpPr>
            <p:cNvPr name="TextBox 11" id="11"/>
            <p:cNvSpPr txBox="true"/>
            <p:nvPr/>
          </p:nvSpPr>
          <p:spPr>
            <a:xfrm>
              <a:off x="0" y="-38100"/>
              <a:ext cx="2709333" cy="499264"/>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5034285" y="7230658"/>
            <a:ext cx="1996471" cy="1996471"/>
          </a:xfrm>
          <a:custGeom>
            <a:avLst/>
            <a:gdLst/>
            <a:ahLst/>
            <a:cxnLst/>
            <a:rect r="r" b="b" t="t" l="l"/>
            <a:pathLst>
              <a:path h="1996471" w="1996471">
                <a:moveTo>
                  <a:pt x="0" y="0"/>
                </a:moveTo>
                <a:lnTo>
                  <a:pt x="1996471" y="0"/>
                </a:lnTo>
                <a:lnTo>
                  <a:pt x="1996471" y="1996472"/>
                </a:lnTo>
                <a:lnTo>
                  <a:pt x="0" y="19964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3" id="33"/>
          <p:cNvSpPr txBox="true"/>
          <p:nvPr/>
        </p:nvSpPr>
        <p:spPr>
          <a:xfrm rot="0">
            <a:off x="433569" y="5172712"/>
            <a:ext cx="6731736" cy="17154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79"/>
              </a:lnSpc>
            </a:pPr>
            <a:r>
              <a:rPr lang="en-US" sz="1200" spc="4">
                <a:solidFill>
                  <a:srgbClr val="FFFFFF"/>
                </a:solidFill>
                <a:latin typeface="Raleway Bold"/>
              </a:rPr>
              <a:t>COSTA Informaliaren bihotzean dago zenbakizko labirinto ospetsua, 1. eta 100. zenbakien artean dagoen altxor sekretu batera daraman labirintoa. Zugan pentsatu dugu, ezagutzen lagun diezaguzun. Zerbaitetarako, gauza asko ari zara ikasten pentsamendu konputazionalaren botereari buruz.</a:t>
            </a:r>
          </a:p>
          <a:p>
            <a:pPr>
              <a:lnSpc>
                <a:spcPts val="1260"/>
              </a:lnSpc>
            </a:pPr>
          </a:p>
          <a:p>
            <a:pPr marL="0" indent="0" lvl="1">
              <a:lnSpc>
                <a:spcPts val="1679"/>
              </a:lnSpc>
            </a:pPr>
            <a:r>
              <a:rPr lang="en-US" sz="1200" spc="4">
                <a:solidFill>
                  <a:srgbClr val="FFFFFF"/>
                </a:solidFill>
                <a:latin typeface="Raleway Bold"/>
              </a:rPr>
              <a:t>Hasteko, galdera bat egin behar duzu, altxorra beheko erdian (1-50) edo handiagoan (51-100) dagoen erabakitzeko. Erantzunak ate bat irekiko du labirintoan.</a:t>
            </a:r>
          </a:p>
        </p:txBody>
      </p:sp>
      <p:grpSp>
        <p:nvGrpSpPr>
          <p:cNvPr name="Group 34" id="34"/>
          <p:cNvGrpSpPr/>
          <p:nvPr/>
        </p:nvGrpSpPr>
        <p:grpSpPr>
          <a:xfrm rot="0">
            <a:off x="4889086" y="7033216"/>
            <a:ext cx="290396" cy="317593"/>
            <a:chOff x="0" y="0"/>
            <a:chExt cx="387195" cy="423457"/>
          </a:xfrm>
        </p:grpSpPr>
        <p:sp>
          <p:nvSpPr>
            <p:cNvPr name="Freeform 35" id="35"/>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6" id="36"/>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7191F"/>
                  </a:solidFill>
                  <a:latin typeface="Raleway Bold"/>
                </a:rPr>
                <a:t>1</a:t>
              </a:r>
            </a:p>
          </p:txBody>
        </p:sp>
      </p:grpSp>
      <p:sp>
        <p:nvSpPr>
          <p:cNvPr name="Freeform 37" id="37"/>
          <p:cNvSpPr/>
          <p:nvPr/>
        </p:nvSpPr>
        <p:spPr>
          <a:xfrm flipH="false" flipV="false" rot="0">
            <a:off x="6921109" y="8982860"/>
            <a:ext cx="488393" cy="488393"/>
          </a:xfrm>
          <a:custGeom>
            <a:avLst/>
            <a:gdLst/>
            <a:ahLst/>
            <a:cxnLst/>
            <a:rect r="r" b="b" t="t" l="l"/>
            <a:pathLst>
              <a:path h="488393" w="488393">
                <a:moveTo>
                  <a:pt x="0" y="0"/>
                </a:moveTo>
                <a:lnTo>
                  <a:pt x="488392" y="0"/>
                </a:lnTo>
                <a:lnTo>
                  <a:pt x="488392" y="488392"/>
                </a:lnTo>
                <a:lnTo>
                  <a:pt x="0" y="4883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8" id="38"/>
          <p:cNvSpPr/>
          <p:nvPr/>
        </p:nvSpPr>
        <p:spPr>
          <a:xfrm flipH="false" flipV="false" rot="0">
            <a:off x="5540741" y="8100963"/>
            <a:ext cx="442106" cy="472152"/>
          </a:xfrm>
          <a:custGeom>
            <a:avLst/>
            <a:gdLst/>
            <a:ahLst/>
            <a:cxnLst/>
            <a:rect r="r" b="b" t="t" l="l"/>
            <a:pathLst>
              <a:path h="472152" w="442106">
                <a:moveTo>
                  <a:pt x="0" y="0"/>
                </a:moveTo>
                <a:lnTo>
                  <a:pt x="442106" y="0"/>
                </a:lnTo>
                <a:lnTo>
                  <a:pt x="442106" y="472152"/>
                </a:lnTo>
                <a:lnTo>
                  <a:pt x="0" y="4721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10. JARDUERA: ZENBAKIZKO LABIRINTOA</a:t>
            </a:r>
          </a:p>
        </p:txBody>
      </p:sp>
      <p:sp>
        <p:nvSpPr>
          <p:cNvPr name="TextBox 40" id="40"/>
          <p:cNvSpPr txBox="true"/>
          <p:nvPr/>
        </p:nvSpPr>
        <p:spPr>
          <a:xfrm rot="0">
            <a:off x="433569" y="3685876"/>
            <a:ext cx="6807960"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0" indent="0" lvl="1">
              <a:lnSpc>
                <a:spcPts val="1679"/>
              </a:lnSpc>
            </a:pPr>
            <a:r>
              <a:rPr lang="en-US" sz="1200" spc="30">
                <a:solidFill>
                  <a:srgbClr val="394E63"/>
                </a:solidFill>
                <a:latin typeface="Raleway Bold"/>
              </a:rPr>
              <a:t>Problemak ebazteko galdera zuzenak egiten ikastea. Ariketa honen bidez frogatu nahi dugu galdera zuzenak egiteko gaitasuna problemak ebazteko gaitasuna bezain baliotsua dela.</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4" id="44"/>
          <p:cNvSpPr txBox="true"/>
          <p:nvPr/>
        </p:nvSpPr>
        <p:spPr>
          <a:xfrm rot="0">
            <a:off x="433569" y="7163437"/>
            <a:ext cx="4370942" cy="2114753"/>
          </a:xfrm>
          <a:prstGeom prst="rect">
            <a:avLst/>
          </a:prstGeom>
        </p:spPr>
        <p:txBody>
          <a:bodyPr anchor="t" rtlCol="false" tIns="0" lIns="0" bIns="0" rIns="0">
            <a:spAutoFit/>
          </a:bodyPr>
          <a:lstStyle/>
          <a:p>
            <a:pPr>
              <a:lnSpc>
                <a:spcPts val="1680"/>
              </a:lnSpc>
            </a:pPr>
            <a:r>
              <a:rPr lang="en-US" sz="1200" spc="4">
                <a:solidFill>
                  <a:srgbClr val="FFFFFF"/>
                </a:solidFill>
                <a:latin typeface="Raleway Bold"/>
              </a:rPr>
              <a:t>Erantzun bakoitzak labirintoan aurrera edo atzera eramango zaitu. Zure zeregina da galdera bakoitzarekin bidea erdira banatzea, aukerak murriztuz eta zenbakizko altxorrera hurbilduz.</a:t>
            </a:r>
          </a:p>
          <a:p>
            <a:pPr>
              <a:lnSpc>
                <a:spcPts val="1680"/>
              </a:lnSpc>
            </a:pPr>
          </a:p>
          <a:p>
            <a:pPr marL="0" indent="0" lvl="1">
              <a:lnSpc>
                <a:spcPts val="1680"/>
              </a:lnSpc>
            </a:pPr>
            <a:r>
              <a:rPr lang="en-US" sz="1200" spc="4">
                <a:solidFill>
                  <a:srgbClr val="FFFFFF"/>
                </a:solidFill>
                <a:latin typeface="Raleway Bold"/>
              </a:rPr>
              <a:t>Galdera bakoitza oso ondo erabili beharreko tresna baliotsua da. Nola egin dezakezu ahalik eta ahalegin txikienarekin ahalik eta informazio gehien lortzeko? Hori da altxorretik hurbilen eramango zaituen pentsamendu konputazionalaren muina.</a:t>
            </a:r>
          </a:p>
        </p:txBody>
      </p:sp>
      <p:sp>
        <p:nvSpPr>
          <p:cNvPr name="TextBox 45" id="45"/>
          <p:cNvSpPr txBox="true"/>
          <p:nvPr/>
        </p:nvSpPr>
        <p:spPr>
          <a:xfrm rot="0">
            <a:off x="6974215" y="9011183"/>
            <a:ext cx="606628" cy="374596"/>
          </a:xfrm>
          <a:prstGeom prst="rect">
            <a:avLst/>
          </a:prstGeom>
        </p:spPr>
        <p:txBody>
          <a:bodyPr anchor="t" rtlCol="false" tIns="0" lIns="0" bIns="0" rIns="0">
            <a:spAutoFit/>
          </a:bodyPr>
          <a:lstStyle/>
          <a:p>
            <a:pPr marL="0" indent="0" lvl="1">
              <a:lnSpc>
                <a:spcPts val="2977"/>
              </a:lnSpc>
            </a:pPr>
            <a:r>
              <a:rPr lang="en-US" sz="2127" spc="-244">
                <a:solidFill>
                  <a:srgbClr val="E7191F"/>
                </a:solidFill>
                <a:latin typeface="Raleway Bold"/>
              </a:rPr>
              <a:t>100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276280"/>
            <a:ext cx="7683569" cy="5288536"/>
            <a:chOff x="0" y="0"/>
            <a:chExt cx="3526543" cy="2427290"/>
          </a:xfrm>
        </p:grpSpPr>
        <p:sp>
          <p:nvSpPr>
            <p:cNvPr name="Freeform 3" id="3"/>
            <p:cNvSpPr/>
            <p:nvPr/>
          </p:nvSpPr>
          <p:spPr>
            <a:xfrm flipH="false" flipV="false" rot="0">
              <a:off x="0" y="0"/>
              <a:ext cx="3526543" cy="2427290"/>
            </a:xfrm>
            <a:custGeom>
              <a:avLst/>
              <a:gdLst/>
              <a:ahLst/>
              <a:cxnLst/>
              <a:rect r="r" b="b" t="t" l="l"/>
              <a:pathLst>
                <a:path h="2427290" w="3526543">
                  <a:moveTo>
                    <a:pt x="0" y="0"/>
                  </a:moveTo>
                  <a:lnTo>
                    <a:pt x="3526543" y="0"/>
                  </a:lnTo>
                  <a:lnTo>
                    <a:pt x="3526543" y="2427290"/>
                  </a:lnTo>
                  <a:lnTo>
                    <a:pt x="0" y="2427290"/>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45586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831826"/>
            <a:chOff x="0" y="0"/>
            <a:chExt cx="2709333" cy="298108"/>
          </a:xfrm>
        </p:grpSpPr>
        <p:sp>
          <p:nvSpPr>
            <p:cNvPr name="Freeform 10" id="10"/>
            <p:cNvSpPr/>
            <p:nvPr/>
          </p:nvSpPr>
          <p:spPr>
            <a:xfrm flipH="false" flipV="false" rot="0">
              <a:off x="0" y="0"/>
              <a:ext cx="2709333" cy="298108"/>
            </a:xfrm>
            <a:custGeom>
              <a:avLst/>
              <a:gdLst/>
              <a:ahLst/>
              <a:cxnLst/>
              <a:rect r="r" b="b" t="t" l="l"/>
              <a:pathLst>
                <a:path h="298108" w="2709333">
                  <a:moveTo>
                    <a:pt x="0" y="0"/>
                  </a:moveTo>
                  <a:lnTo>
                    <a:pt x="2709333" y="0"/>
                  </a:lnTo>
                  <a:lnTo>
                    <a:pt x="2709333" y="298108"/>
                  </a:lnTo>
                  <a:lnTo>
                    <a:pt x="0" y="298108"/>
                  </a:lnTo>
                  <a:close/>
                </a:path>
              </a:pathLst>
            </a:custGeom>
            <a:solidFill>
              <a:srgbClr val="FFB3B6"/>
            </a:solidFill>
          </p:spPr>
        </p:sp>
        <p:sp>
          <p:nvSpPr>
            <p:cNvPr name="TextBox 11" id="11"/>
            <p:cNvSpPr txBox="true"/>
            <p:nvPr/>
          </p:nvSpPr>
          <p:spPr>
            <a:xfrm>
              <a:off x="0" y="-38100"/>
              <a:ext cx="2709333" cy="33620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0">
            <a:off x="5895681" y="7950373"/>
            <a:ext cx="1600927" cy="1600927"/>
          </a:xfrm>
          <a:custGeom>
            <a:avLst/>
            <a:gdLst/>
            <a:ahLst/>
            <a:cxnLst/>
            <a:rect r="r" b="b" t="t" l="l"/>
            <a:pathLst>
              <a:path h="1600927" w="1600927">
                <a:moveTo>
                  <a:pt x="0" y="0"/>
                </a:moveTo>
                <a:lnTo>
                  <a:pt x="1600926" y="0"/>
                </a:lnTo>
                <a:lnTo>
                  <a:pt x="1600926" y="1600926"/>
                </a:lnTo>
                <a:lnTo>
                  <a:pt x="0" y="1600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0">
            <a:off x="5895681" y="6183739"/>
            <a:ext cx="1914512" cy="1604709"/>
          </a:xfrm>
          <a:custGeom>
            <a:avLst/>
            <a:gdLst/>
            <a:ahLst/>
            <a:cxnLst/>
            <a:rect r="r" b="b" t="t" l="l"/>
            <a:pathLst>
              <a:path h="1604709" w="1914512">
                <a:moveTo>
                  <a:pt x="0" y="0"/>
                </a:moveTo>
                <a:lnTo>
                  <a:pt x="1914511" y="0"/>
                </a:lnTo>
                <a:lnTo>
                  <a:pt x="1914511" y="1604709"/>
                </a:lnTo>
                <a:lnTo>
                  <a:pt x="0" y="1604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11. JARDUERA: BILAKETA BITARRA</a:t>
            </a:r>
          </a:p>
        </p:txBody>
      </p:sp>
      <p:sp>
        <p:nvSpPr>
          <p:cNvPr name="TextBox 40" id="40"/>
          <p:cNvSpPr txBox="true"/>
          <p:nvPr/>
        </p:nvSpPr>
        <p:spPr>
          <a:xfrm rot="0">
            <a:off x="433569" y="3666826"/>
            <a:ext cx="6807960"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a:lnSpc>
                <a:spcPts val="1679"/>
              </a:lnSpc>
            </a:pPr>
            <a:r>
              <a:rPr lang="en-US" sz="1200" spc="46">
                <a:solidFill>
                  <a:srgbClr val="394E63"/>
                </a:solidFill>
                <a:latin typeface="Raleway Bold"/>
              </a:rPr>
              <a:t>Pentsamendu bitarraren arrazoibidea ulertzea informazioa errazago bilatzeko orduan.</a:t>
            </a:r>
          </a:p>
          <a:p>
            <a:pPr marL="0" indent="0" lvl="1">
              <a:lnSpc>
                <a:spcPts val="1679"/>
              </a:lnSpc>
            </a:pPr>
          </a:p>
        </p:txBody>
      </p:sp>
      <p:sp>
        <p:nvSpPr>
          <p:cNvPr name="TextBox 41" id="41"/>
          <p:cNvSpPr txBox="true"/>
          <p:nvPr/>
        </p:nvSpPr>
        <p:spPr>
          <a:xfrm rot="0">
            <a:off x="433569" y="4581261"/>
            <a:ext cx="6731736" cy="1641136"/>
          </a:xfrm>
          <a:prstGeom prst="rect">
            <a:avLst/>
          </a:prstGeom>
        </p:spPr>
        <p:txBody>
          <a:bodyPr anchor="t" rtlCol="false" tIns="0" lIns="0" bIns="0" rIns="0">
            <a:spAutoFit/>
          </a:bodyPr>
          <a:lstStyle/>
          <a:p>
            <a:pPr>
              <a:lnSpc>
                <a:spcPts val="2261"/>
              </a:lnSpc>
            </a:pPr>
            <a:r>
              <a:rPr lang="en-US" sz="1726">
                <a:solidFill>
                  <a:srgbClr val="FFFFFF"/>
                </a:solidFill>
                <a:latin typeface="Raleway Bold"/>
              </a:rPr>
              <a:t>Jarduera:</a:t>
            </a:r>
          </a:p>
          <a:p>
            <a:pPr>
              <a:lnSpc>
                <a:spcPts val="1572"/>
              </a:lnSpc>
            </a:pPr>
            <a:r>
              <a:rPr lang="en-US" sz="1200">
                <a:solidFill>
                  <a:srgbClr val="FFFFFF"/>
                </a:solidFill>
                <a:latin typeface="Raleway Bold"/>
              </a:rPr>
              <a:t>Pentsa dezakezunez, COSTA Informalian bilaketa-motor handienetako bat dugu, milaka milioi web orri segundoko milaren batean berrikusteko gaitasuna duena.</a:t>
            </a:r>
          </a:p>
          <a:p>
            <a:pPr>
              <a:lnSpc>
                <a:spcPts val="1572"/>
              </a:lnSpc>
            </a:pPr>
          </a:p>
          <a:p>
            <a:pPr>
              <a:lnSpc>
                <a:spcPts val="1572"/>
              </a:lnSpc>
            </a:pPr>
            <a:r>
              <a:rPr lang="en-US" sz="1200">
                <a:solidFill>
                  <a:srgbClr val="FFFFFF"/>
                </a:solidFill>
                <a:latin typeface="Raleway Bold"/>
              </a:rPr>
              <a:t>Ordenagailuek oso informazio azkarra prozesatzen dute, eta pentsa dezakezu zerbait aurkitzeko hasieran bilatzen hasi eta nahi duzun informazioa aurkitu arte jarraitu beharko zenukeela. Baina ez, bilaketa hori oso motela izango litzateke, horregatik erabiltzen dute ordenagailuek bilaketa bitarra.</a:t>
            </a:r>
          </a:p>
        </p:txBody>
      </p:sp>
      <p:sp>
        <p:nvSpPr>
          <p:cNvPr name="TextBox 42" id="4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3" id="4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4" id="4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5" id="45"/>
          <p:cNvSpPr txBox="true"/>
          <p:nvPr/>
        </p:nvSpPr>
        <p:spPr>
          <a:xfrm rot="0">
            <a:off x="405750" y="6446809"/>
            <a:ext cx="5489931" cy="3118006"/>
          </a:xfrm>
          <a:prstGeom prst="rect">
            <a:avLst/>
          </a:prstGeom>
        </p:spPr>
        <p:txBody>
          <a:bodyPr anchor="t" rtlCol="false" tIns="0" lIns="0" bIns="0" rIns="0">
            <a:spAutoFit/>
          </a:bodyPr>
          <a:lstStyle/>
          <a:p>
            <a:pPr>
              <a:lnSpc>
                <a:spcPts val="1572"/>
              </a:lnSpc>
            </a:pPr>
            <a:r>
              <a:rPr lang="en-US" sz="1200">
                <a:solidFill>
                  <a:srgbClr val="FFFFFF"/>
                </a:solidFill>
                <a:latin typeface="Raleway Bold"/>
              </a:rPr>
              <a:t>Int</a:t>
            </a:r>
            <a:r>
              <a:rPr lang="en-US" sz="1200">
                <a:solidFill>
                  <a:srgbClr val="FFFFFF"/>
                </a:solidFill>
                <a:latin typeface="Raleway Bold"/>
              </a:rPr>
              <a:t>eresgarria litzateke jarduera hau bikoteka egitea.</a:t>
            </a:r>
          </a:p>
          <a:p>
            <a:pPr>
              <a:lnSpc>
                <a:spcPts val="1572"/>
              </a:lnSpc>
            </a:pPr>
          </a:p>
          <a:p>
            <a:pPr marL="259080" indent="-129540" lvl="1">
              <a:lnSpc>
                <a:spcPts val="1572"/>
              </a:lnSpc>
              <a:buFont typeface="Arial"/>
              <a:buChar char="•"/>
            </a:pPr>
            <a:r>
              <a:rPr lang="en-US" sz="1200">
                <a:solidFill>
                  <a:srgbClr val="FFFFFF"/>
                </a:solidFill>
                <a:latin typeface="Raleway Bold"/>
              </a:rPr>
              <a:t>Diseinatu 1etik 100era bitarteko zenbaki-zerrenda ordenatua paper-orri batean</a:t>
            </a:r>
          </a:p>
          <a:p>
            <a:pPr marL="259080" indent="-129540" lvl="1">
              <a:lnSpc>
                <a:spcPts val="1572"/>
              </a:lnSpc>
              <a:buFont typeface="Arial"/>
              <a:buChar char="•"/>
            </a:pPr>
            <a:r>
              <a:rPr lang="en-US" sz="1200">
                <a:solidFill>
                  <a:srgbClr val="FFFFFF"/>
                </a:solidFill>
                <a:latin typeface="Raleway Bold"/>
              </a:rPr>
              <a:t>Zerrendako zenbaki batean "altxor" bat dago ezkutatuta, eta haren zeregina altxorra ezkutatzen duen zenbakia aurkitzea da.</a:t>
            </a:r>
          </a:p>
          <a:p>
            <a:pPr marL="259080" indent="-129540" lvl="1">
              <a:lnSpc>
                <a:spcPts val="1572"/>
              </a:lnSpc>
              <a:buFont typeface="Arial"/>
              <a:buChar char="•"/>
            </a:pPr>
            <a:r>
              <a:rPr lang="en-US" sz="1200">
                <a:solidFill>
                  <a:srgbClr val="FFFFFF"/>
                </a:solidFill>
                <a:latin typeface="Raleway Bold"/>
              </a:rPr>
              <a:t>Zuetako batek, Bilatzailea deituko dugunak, zerrendako zenbaki bat aukeratuko du, eta, ondoren, besteari galdetuko dio. Sailburuari deituko diogu altxorra datu-multzoaren goiko edo beheko erdian dagoen.</a:t>
            </a:r>
          </a:p>
          <a:p>
            <a:pPr marL="259080" indent="-129540" lvl="1">
              <a:lnSpc>
                <a:spcPts val="1572"/>
              </a:lnSpc>
              <a:buFont typeface="Arial"/>
              <a:buChar char="•"/>
            </a:pPr>
            <a:r>
              <a:rPr lang="en-US" sz="1200">
                <a:solidFill>
                  <a:srgbClr val="FFFFFF"/>
                </a:solidFill>
                <a:latin typeface="Raleway Bold"/>
              </a:rPr>
              <a:t>Erantzunaren arabera, bilatzaileak datu-multzoaren erdia zatitzen eta galdera osagarriak egiten jarraituko du, altxor</a:t>
            </a:r>
            <a:r>
              <a:rPr lang="en-US" sz="1200">
                <a:solidFill>
                  <a:srgbClr val="FFFFFF"/>
                </a:solidFill>
                <a:latin typeface="Raleway Bold"/>
              </a:rPr>
              <a:t>ra ezkutatzen duen zenbakia aurkitu arte.</a:t>
            </a:r>
          </a:p>
          <a:p>
            <a:pPr marL="259080" indent="-129540" lvl="1">
              <a:lnSpc>
                <a:spcPts val="1572"/>
              </a:lnSpc>
              <a:buFont typeface="Arial"/>
              <a:buChar char="•"/>
            </a:pPr>
            <a:r>
              <a:rPr lang="en-US" sz="1200">
                <a:solidFill>
                  <a:srgbClr val="FFFFFF"/>
                </a:solidFill>
                <a:latin typeface="Raleway Bold"/>
              </a:rPr>
              <a:t>Azkenik, erabili duzuen estrategiaren eraginkortasunari buruz hausnartuko duzue, prozesuak optimizatzeko aukerak planteatuz.</a:t>
            </a:r>
          </a:p>
          <a:p>
            <a:pPr marL="0" indent="0" lvl="1">
              <a:lnSpc>
                <a:spcPts val="1572"/>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54495"/>
            <a:chOff x="0" y="0"/>
            <a:chExt cx="2709333" cy="485420"/>
          </a:xfrm>
        </p:grpSpPr>
        <p:sp>
          <p:nvSpPr>
            <p:cNvPr name="Freeform 10" id="10"/>
            <p:cNvSpPr/>
            <p:nvPr/>
          </p:nvSpPr>
          <p:spPr>
            <a:xfrm flipH="false" flipV="false" rot="0">
              <a:off x="0" y="0"/>
              <a:ext cx="2709333" cy="485420"/>
            </a:xfrm>
            <a:custGeom>
              <a:avLst/>
              <a:gdLst/>
              <a:ahLst/>
              <a:cxnLst/>
              <a:rect r="r" b="b" t="t" l="l"/>
              <a:pathLst>
                <a:path h="485420" w="2709333">
                  <a:moveTo>
                    <a:pt x="0" y="0"/>
                  </a:moveTo>
                  <a:lnTo>
                    <a:pt x="2709333" y="0"/>
                  </a:lnTo>
                  <a:lnTo>
                    <a:pt x="2709333" y="485420"/>
                  </a:lnTo>
                  <a:lnTo>
                    <a:pt x="0" y="485420"/>
                  </a:lnTo>
                  <a:close/>
                </a:path>
              </a:pathLst>
            </a:custGeom>
            <a:solidFill>
              <a:srgbClr val="FFB3B6"/>
            </a:solidFill>
          </p:spPr>
        </p:sp>
        <p:sp>
          <p:nvSpPr>
            <p:cNvPr name="TextBox 11" id="11"/>
            <p:cNvSpPr txBox="true"/>
            <p:nvPr/>
          </p:nvSpPr>
          <p:spPr>
            <a:xfrm>
              <a:off x="0" y="-38100"/>
              <a:ext cx="2709333" cy="52352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37" id="37"/>
          <p:cNvSpPr txBox="true"/>
          <p:nvPr/>
        </p:nvSpPr>
        <p:spPr>
          <a:xfrm rot="0">
            <a:off x="433569" y="5116571"/>
            <a:ext cx="6731736" cy="4399180"/>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Jarduera:</a:t>
            </a:r>
          </a:p>
          <a:p>
            <a:pPr>
              <a:lnSpc>
                <a:spcPts val="1475"/>
              </a:lnSpc>
            </a:pPr>
            <a:r>
              <a:rPr lang="en-US" sz="1199">
                <a:solidFill>
                  <a:srgbClr val="FFFFFF"/>
                </a:solidFill>
                <a:latin typeface="Raleway Bold"/>
              </a:rPr>
              <a:t>COSTA Informalian izugarri gustatzen zaizkigu festak. Eta azken urteotan zerbait ikasi badugu, askoz errazagoa da informazioa zerrenda antolatu batean aurkitzea. Bizitza askoz zailagoa izango litzateke zerrendarik ordenaturik ez bagenu.</a:t>
            </a:r>
          </a:p>
          <a:p>
            <a:pPr>
              <a:lnSpc>
                <a:spcPts val="984"/>
              </a:lnSpc>
            </a:pPr>
          </a:p>
          <a:p>
            <a:pPr>
              <a:lnSpc>
                <a:spcPts val="1475"/>
              </a:lnSpc>
            </a:pPr>
            <a:r>
              <a:rPr lang="en-US" sz="1199">
                <a:solidFill>
                  <a:srgbClr val="FFFFFF"/>
                </a:solidFill>
                <a:latin typeface="Raleway Bold"/>
              </a:rPr>
              <a:t>Costa Informaliaren urteroko festa handia prestatzen ari gara. Jakina, gonbidatuta zaude, baina zerrenda antolatzen lagundu behar diguzu. Horretarako, QuickLote izeneko antolamendu-algoritmo bat erabiliko dugu, oso erabilgarria izango zaiguna.</a:t>
            </a:r>
          </a:p>
          <a:p>
            <a:pPr>
              <a:lnSpc>
                <a:spcPts val="983"/>
              </a:lnSpc>
            </a:pPr>
          </a:p>
          <a:p>
            <a:pPr>
              <a:lnSpc>
                <a:spcPts val="1475"/>
              </a:lnSpc>
            </a:pPr>
            <a:r>
              <a:rPr lang="en-US" sz="1199">
                <a:solidFill>
                  <a:srgbClr val="FFFFFF"/>
                </a:solidFill>
                <a:latin typeface="Raleway Bold"/>
              </a:rPr>
              <a:t>QuickLote "zatitu eta irabazi" estrategia erabiltzen duen antolamendu-algoritmoa da.</a:t>
            </a:r>
          </a:p>
          <a:p>
            <a:pPr>
              <a:lnSpc>
                <a:spcPts val="983"/>
              </a:lnSpc>
            </a:pPr>
          </a:p>
          <a:p>
            <a:pPr>
              <a:lnSpc>
                <a:spcPts val="1475"/>
              </a:lnSpc>
            </a:pPr>
            <a:r>
              <a:rPr lang="en-US" sz="1199">
                <a:solidFill>
                  <a:srgbClr val="FFFFFF"/>
                </a:solidFill>
                <a:latin typeface="Raleway Bold"/>
              </a:rPr>
              <a:t>Lehenik, pivot elementu bat aukeratzen du, pibotaren inguruan elementuak antolatzen dira, eta, gero, modu jarraituan aplikatzen zaie ondoriozko azpizerrendei. Azkar aplikatzeak ekintza bera behin eta berriz egitea esan nahi du, baina gero eta txikiagoa da jatorrizko problemaren zati bat. Ataza handi bat izango bazenu bezala da, ataza txikiagoetan zatitu eta gero ataza txikiago horietako bakoitzean modu berean lan egin dezakezuna. Zatitzen eta konpontzen jarrai dezakezu, lanak erraz erabiltzeko bezain errazak izan arte.</a:t>
            </a:r>
          </a:p>
          <a:p>
            <a:pPr>
              <a:lnSpc>
                <a:spcPts val="984"/>
              </a:lnSpc>
            </a:pPr>
          </a:p>
          <a:p>
            <a:pPr>
              <a:lnSpc>
                <a:spcPts val="1475"/>
              </a:lnSpc>
            </a:pPr>
            <a:r>
              <a:rPr lang="en-US" sz="1199">
                <a:solidFill>
                  <a:srgbClr val="FFFFFF"/>
                </a:solidFill>
                <a:latin typeface="Raleway Bold"/>
              </a:rPr>
              <a:t>Ikusiko duzu "festarako" gonbidatuak ordezkatzen dituzten txartel zenbakituen zerrenda bat dagoela, ordenatu beharrekoak.</a:t>
            </a:r>
          </a:p>
          <a:p>
            <a:pPr>
              <a:lnSpc>
                <a:spcPts val="984"/>
              </a:lnSpc>
            </a:pPr>
          </a:p>
          <a:p>
            <a:pPr>
              <a:lnSpc>
                <a:spcPts val="1475"/>
              </a:lnSpc>
            </a:pPr>
            <a:r>
              <a:rPr lang="en-US" sz="1199" spc="-8">
                <a:solidFill>
                  <a:srgbClr val="FFFFFF"/>
                </a:solidFill>
                <a:latin typeface="Raleway Bold"/>
              </a:rPr>
              <a:t>Horretarako, "pivot" bat (zenbaki bat) hautatu behar da zerrendan, eta gainerako gonbidatuak haren inguruan antolatu, zerrenda azpizerrendetan zatituz. QuickSortek behin eta berriro aplikatuko die bere azpizerrendei, eta ondo ordenatuta daudela ziurtatu beharko dugu.</a:t>
            </a:r>
          </a:p>
          <a:p>
            <a:pPr>
              <a:lnSpc>
                <a:spcPts val="1523"/>
              </a:lnSpc>
            </a:pPr>
          </a:p>
        </p:txBody>
      </p:sp>
      <p:sp>
        <p:nvSpPr>
          <p:cNvPr name="Freeform 38" id="38"/>
          <p:cNvSpPr/>
          <p:nvPr/>
        </p:nvSpPr>
        <p:spPr>
          <a:xfrm flipH="false" flipV="false" rot="1078457">
            <a:off x="6926429" y="4542626"/>
            <a:ext cx="533428" cy="877840"/>
          </a:xfrm>
          <a:custGeom>
            <a:avLst/>
            <a:gdLst/>
            <a:ahLst/>
            <a:cxnLst/>
            <a:rect r="r" b="b" t="t" l="l"/>
            <a:pathLst>
              <a:path h="877840" w="533428">
                <a:moveTo>
                  <a:pt x="0" y="0"/>
                </a:moveTo>
                <a:lnTo>
                  <a:pt x="533428" y="0"/>
                </a:lnTo>
                <a:lnTo>
                  <a:pt x="533428" y="877840"/>
                </a:lnTo>
                <a:lnTo>
                  <a:pt x="0" y="8778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12. JARDUERA: ORDENATZEN</a:t>
            </a:r>
          </a:p>
        </p:txBody>
      </p:sp>
      <p:sp>
        <p:nvSpPr>
          <p:cNvPr name="TextBox 40" id="40"/>
          <p:cNvSpPr txBox="true"/>
          <p:nvPr/>
        </p:nvSpPr>
        <p:spPr>
          <a:xfrm rot="0">
            <a:off x="433569" y="3666826"/>
            <a:ext cx="6807960" cy="107535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0" indent="0" lvl="1">
              <a:lnSpc>
                <a:spcPts val="1560"/>
              </a:lnSpc>
            </a:pPr>
            <a:r>
              <a:rPr lang="en-US" sz="1200">
                <a:solidFill>
                  <a:srgbClr val="394E63"/>
                </a:solidFill>
                <a:latin typeface="Raleway Bold"/>
              </a:rPr>
              <a:t>Quicklote metodoa eta ordenaren garrantzia ezagutzea, informazioa bilatzen laguntzen duen parametro gisa. Quicklote algoritmoari sarrera praktikoa emateaz gain, eguneroko egoeretan pentsamendu konputazionalaren kontzeptuen erabilgarritasuna ere nabarmentzen du jarduera honek.</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493595"/>
            <a:chOff x="0" y="0"/>
            <a:chExt cx="2709333" cy="535271"/>
          </a:xfrm>
        </p:grpSpPr>
        <p:sp>
          <p:nvSpPr>
            <p:cNvPr name="Freeform 10" id="10"/>
            <p:cNvSpPr/>
            <p:nvPr/>
          </p:nvSpPr>
          <p:spPr>
            <a:xfrm flipH="false" flipV="false" rot="0">
              <a:off x="0" y="0"/>
              <a:ext cx="2709333" cy="535271"/>
            </a:xfrm>
            <a:custGeom>
              <a:avLst/>
              <a:gdLst/>
              <a:ahLst/>
              <a:cxnLst/>
              <a:rect r="r" b="b" t="t" l="l"/>
              <a:pathLst>
                <a:path h="535271" w="2709333">
                  <a:moveTo>
                    <a:pt x="0" y="0"/>
                  </a:moveTo>
                  <a:lnTo>
                    <a:pt x="2709333" y="0"/>
                  </a:lnTo>
                  <a:lnTo>
                    <a:pt x="2709333" y="535271"/>
                  </a:lnTo>
                  <a:lnTo>
                    <a:pt x="0" y="535271"/>
                  </a:lnTo>
                  <a:close/>
                </a:path>
              </a:pathLst>
            </a:custGeom>
            <a:solidFill>
              <a:srgbClr val="FFB3B6"/>
            </a:solidFill>
          </p:spPr>
        </p:sp>
        <p:sp>
          <p:nvSpPr>
            <p:cNvPr name="TextBox 11" id="11"/>
            <p:cNvSpPr txBox="true"/>
            <p:nvPr/>
          </p:nvSpPr>
          <p:spPr>
            <a:xfrm>
              <a:off x="0" y="-38100"/>
              <a:ext cx="2709333" cy="573371"/>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37" id="37"/>
          <p:cNvSpPr txBox="true"/>
          <p:nvPr/>
        </p:nvSpPr>
        <p:spPr>
          <a:xfrm rot="0">
            <a:off x="433569" y="5236621"/>
            <a:ext cx="6731736" cy="4284905"/>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Jarduera:</a:t>
            </a:r>
          </a:p>
          <a:p>
            <a:pPr>
              <a:lnSpc>
                <a:spcPts val="1428"/>
              </a:lnSpc>
            </a:pPr>
            <a:r>
              <a:rPr lang="en-US" sz="1200">
                <a:solidFill>
                  <a:srgbClr val="FFFFFF"/>
                </a:solidFill>
                <a:latin typeface="Raleway Bold"/>
              </a:rPr>
              <a:t>COSTA Informalian on lie merkatura abiatu gara. Bai, entzuten duzun bezala. Lehen on line market-a inauguratu dugu, eta han gure irlako oroigarriak eros daitezke.</a:t>
            </a:r>
          </a:p>
          <a:p>
            <a:pPr>
              <a:lnSpc>
                <a:spcPts val="952"/>
              </a:lnSpc>
            </a:pPr>
          </a:p>
          <a:p>
            <a:pPr>
              <a:lnSpc>
                <a:spcPts val="1428"/>
              </a:lnSpc>
            </a:pPr>
            <a:r>
              <a:rPr lang="en-US" sz="1200" spc="-8">
                <a:solidFill>
                  <a:srgbClr val="FFFFFF"/>
                </a:solidFill>
                <a:latin typeface="Raleway Bold"/>
              </a:rPr>
              <a:t>Imajinatuko duzunez, funtzionamendua ez da lehen begiratuan 3r funtzioa bezain sinplea. Bezeroak artikulu jakin bat bilatzen du datu-basean eta bere eskaera egiten du; guk datu-base bat erabiltzen dugu artikulua erosleari eta haren posta-helbideari esleitzeko. Prozesu horrek sailkapen-, batuketa- eta ezabatze-lanak eskatzen ditu eskaera egiten den bitartean. Modu eraginkorragoan kudeatu ahal izateko, datu-basean helbide-kokapen batean elementu komunak dituzten datu-kopuru handiak laburtzen dira. Posizio hori hash balioen bidez kalkulatzen da, eta taula batek osatzen du, luzera bereko zifra- eta letra-konbinazioekin.</a:t>
            </a:r>
          </a:p>
          <a:p>
            <a:pPr>
              <a:lnSpc>
                <a:spcPts val="952"/>
              </a:lnSpc>
            </a:pPr>
          </a:p>
          <a:p>
            <a:pPr>
              <a:lnSpc>
                <a:spcPts val="1428"/>
              </a:lnSpc>
            </a:pPr>
            <a:r>
              <a:rPr lang="en-US" sz="1200">
                <a:solidFill>
                  <a:srgbClr val="FFFFFF"/>
                </a:solidFill>
                <a:latin typeface="Raleway Bold"/>
              </a:rPr>
              <a:t>Datu-baseetan hash taulak erabiltzen dira datu-multzoak bilatzeko, erregistratzeko eta ezabatzeko prozesuak azkartzeko.</a:t>
            </a:r>
          </a:p>
          <a:p>
            <a:pPr>
              <a:lnSpc>
                <a:spcPts val="952"/>
              </a:lnSpc>
            </a:pPr>
          </a:p>
          <a:p>
            <a:pPr>
              <a:lnSpc>
                <a:spcPts val="1428"/>
              </a:lnSpc>
            </a:pPr>
            <a:r>
              <a:rPr lang="en-US" sz="1200">
                <a:solidFill>
                  <a:srgbClr val="FFFFFF"/>
                </a:solidFill>
                <a:latin typeface="Raleway Bold"/>
              </a:rPr>
              <a:t>Jarduera honetan, egin diguten azken eskaera zein zutabetan (0tik 9ra) dagoen jakin behar duzu. Eskaera 2345 zenbakia da. Digitu horiek gehitu besterik ez da egin behar. Batuketaren azken digitua zutabea da. Adibidez, 2345 zenbakia duen eskaera aurkitzeko, batu 2+3+4+5 digituak (14). Batuketaren azken digitua 4 da; orduan, eskaerak 4. zutabean egon behar du. Zutabea jakin ondoren, zutabe horretako zein eskaera aukeratu den asmatu besterik ez da egin behar.</a:t>
            </a:r>
          </a:p>
          <a:p>
            <a:pPr>
              <a:lnSpc>
                <a:spcPts val="476"/>
              </a:lnSpc>
            </a:pPr>
          </a:p>
          <a:p>
            <a:pPr>
              <a:lnSpc>
                <a:spcPts val="984"/>
              </a:lnSpc>
            </a:pPr>
          </a:p>
          <a:p>
            <a:pPr algn="ctr">
              <a:lnSpc>
                <a:spcPts val="2090"/>
              </a:lnSpc>
            </a:pPr>
            <a:r>
              <a:rPr lang="en-US" sz="1699">
                <a:solidFill>
                  <a:srgbClr val="FFFFFF"/>
                </a:solidFill>
                <a:latin typeface="Raleway Bold"/>
              </a:rPr>
              <a:t>Probatzera animatzen zara?</a:t>
            </a:r>
          </a:p>
          <a:p>
            <a:pPr>
              <a:lnSpc>
                <a:spcPts val="1524"/>
              </a:lnSpc>
            </a:pPr>
          </a:p>
        </p:txBody>
      </p:sp>
      <p:sp>
        <p:nvSpPr>
          <p:cNvPr name="Freeform 38" id="38"/>
          <p:cNvSpPr/>
          <p:nvPr/>
        </p:nvSpPr>
        <p:spPr>
          <a:xfrm flipH="false" flipV="false" rot="898334">
            <a:off x="6884096" y="8706218"/>
            <a:ext cx="703742" cy="888003"/>
          </a:xfrm>
          <a:custGeom>
            <a:avLst/>
            <a:gdLst/>
            <a:ahLst/>
            <a:cxnLst/>
            <a:rect r="r" b="b" t="t" l="l"/>
            <a:pathLst>
              <a:path h="888003" w="703742">
                <a:moveTo>
                  <a:pt x="0" y="0"/>
                </a:moveTo>
                <a:lnTo>
                  <a:pt x="703742" y="0"/>
                </a:lnTo>
                <a:lnTo>
                  <a:pt x="703742" y="888002"/>
                </a:lnTo>
                <a:lnTo>
                  <a:pt x="0" y="888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13. JARDUERA: GURE DENDA ON LINE</a:t>
            </a:r>
          </a:p>
        </p:txBody>
      </p:sp>
      <p:sp>
        <p:nvSpPr>
          <p:cNvPr name="TextBox 40" id="40"/>
          <p:cNvSpPr txBox="true"/>
          <p:nvPr/>
        </p:nvSpPr>
        <p:spPr>
          <a:xfrm rot="0">
            <a:off x="433569" y="3666826"/>
            <a:ext cx="6807960" cy="1151485"/>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a:lnSpc>
                <a:spcPts val="1428"/>
              </a:lnSpc>
            </a:pPr>
            <a:r>
              <a:rPr lang="en-US" sz="1200" spc="-15">
                <a:solidFill>
                  <a:srgbClr val="394E63"/>
                </a:solidFill>
                <a:latin typeface="Raleway Bold"/>
              </a:rPr>
              <a:t>Hashingaren oinarriak ezagutzea informazioa bilatzeko metodo gisa. Konputazio-hizkuntzan, bilaketa-giltza manipulatu egiten da, informazioa non aurkitu zehazki adieraz dezan. </a:t>
            </a:r>
          </a:p>
          <a:p>
            <a:pPr>
              <a:lnSpc>
                <a:spcPts val="952"/>
              </a:lnSpc>
            </a:pPr>
          </a:p>
          <a:p>
            <a:pPr marL="0" indent="0" lvl="1">
              <a:lnSpc>
                <a:spcPts val="1428"/>
              </a:lnSpc>
            </a:pPr>
            <a:r>
              <a:rPr lang="en-US" sz="1200" spc="-15">
                <a:solidFill>
                  <a:srgbClr val="394E63"/>
                </a:solidFill>
                <a:latin typeface="Raleway Bold"/>
              </a:rPr>
              <a:t>Programatzaileek hashing estrategiaren bertsioren bat erabili ohi dute bilatzeko, non eta ez den garrantzitsua datuak ordenatuta edukitzea edo noizbehinkako erantzuna onartezina izatea.</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39964"/>
            <a:chOff x="0" y="0"/>
            <a:chExt cx="2709333" cy="480213"/>
          </a:xfrm>
        </p:grpSpPr>
        <p:sp>
          <p:nvSpPr>
            <p:cNvPr name="Freeform 10" id="10"/>
            <p:cNvSpPr/>
            <p:nvPr/>
          </p:nvSpPr>
          <p:spPr>
            <a:xfrm flipH="false" flipV="false" rot="0">
              <a:off x="0" y="0"/>
              <a:ext cx="2709333" cy="480213"/>
            </a:xfrm>
            <a:custGeom>
              <a:avLst/>
              <a:gdLst/>
              <a:ahLst/>
              <a:cxnLst/>
              <a:rect r="r" b="b" t="t" l="l"/>
              <a:pathLst>
                <a:path h="480213" w="2709333">
                  <a:moveTo>
                    <a:pt x="0" y="0"/>
                  </a:moveTo>
                  <a:lnTo>
                    <a:pt x="2709333" y="0"/>
                  </a:lnTo>
                  <a:lnTo>
                    <a:pt x="2709333" y="480213"/>
                  </a:lnTo>
                  <a:lnTo>
                    <a:pt x="0" y="480213"/>
                  </a:lnTo>
                  <a:close/>
                </a:path>
              </a:pathLst>
            </a:custGeom>
            <a:solidFill>
              <a:srgbClr val="FFB3B6"/>
            </a:solidFill>
          </p:spPr>
        </p:sp>
        <p:sp>
          <p:nvSpPr>
            <p:cNvPr name="TextBox 11" id="11"/>
            <p:cNvSpPr txBox="true"/>
            <p:nvPr/>
          </p:nvSpPr>
          <p:spPr>
            <a:xfrm>
              <a:off x="0" y="-38100"/>
              <a:ext cx="2709333" cy="518313"/>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660101">
            <a:off x="6242569" y="8076638"/>
            <a:ext cx="1122861" cy="1530305"/>
          </a:xfrm>
          <a:custGeom>
            <a:avLst/>
            <a:gdLst/>
            <a:ahLst/>
            <a:cxnLst/>
            <a:rect r="r" b="b" t="t" l="l"/>
            <a:pathLst>
              <a:path h="1530305" w="1122861">
                <a:moveTo>
                  <a:pt x="0" y="0"/>
                </a:moveTo>
                <a:lnTo>
                  <a:pt x="1122862" y="0"/>
                </a:lnTo>
                <a:lnTo>
                  <a:pt x="1122862" y="1530305"/>
                </a:lnTo>
                <a:lnTo>
                  <a:pt x="0" y="1530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0">
            <a:off x="43702" y="8402658"/>
            <a:ext cx="1911364" cy="1247599"/>
          </a:xfrm>
          <a:custGeom>
            <a:avLst/>
            <a:gdLst/>
            <a:ahLst/>
            <a:cxnLst/>
            <a:rect r="r" b="b" t="t" l="l"/>
            <a:pathLst>
              <a:path h="1247599" w="1911364">
                <a:moveTo>
                  <a:pt x="0" y="0"/>
                </a:moveTo>
                <a:lnTo>
                  <a:pt x="1911364" y="0"/>
                </a:lnTo>
                <a:lnTo>
                  <a:pt x="1911364" y="1247599"/>
                </a:lnTo>
                <a:lnTo>
                  <a:pt x="0" y="12475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9" id="39"/>
          <p:cNvSpPr txBox="true"/>
          <p:nvPr/>
        </p:nvSpPr>
        <p:spPr>
          <a:xfrm rot="0">
            <a:off x="433569" y="5123190"/>
            <a:ext cx="6731736" cy="2965143"/>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Jarduera:</a:t>
            </a:r>
          </a:p>
          <a:p>
            <a:pPr>
              <a:lnSpc>
                <a:spcPts val="1428"/>
              </a:lnSpc>
            </a:pPr>
            <a:r>
              <a:rPr lang="en-US" sz="1200">
                <a:solidFill>
                  <a:srgbClr val="FFFFFF"/>
                </a:solidFill>
                <a:latin typeface="Raleway Bold"/>
              </a:rPr>
              <a:t>COSTA Informalian gehien baloratzen dugun alderdietako bat informazioaren egiazkotasunaren alde lan egitea da, eta horregatik jarri dugu abian "egiaztatze-algoritmoak" deitu duguna.</a:t>
            </a:r>
          </a:p>
          <a:p>
            <a:pPr>
              <a:lnSpc>
                <a:spcPts val="1428"/>
              </a:lnSpc>
            </a:pPr>
          </a:p>
          <a:p>
            <a:pPr>
              <a:lnSpc>
                <a:spcPts val="1784"/>
              </a:lnSpc>
            </a:pPr>
            <a:r>
              <a:rPr lang="en-US" sz="1499">
                <a:solidFill>
                  <a:srgbClr val="FFFFFF"/>
                </a:solidFill>
                <a:latin typeface="Raleway Bold"/>
              </a:rPr>
              <a:t>Gurekin bat sortzera animatzen zara?</a:t>
            </a:r>
          </a:p>
          <a:p>
            <a:pPr>
              <a:lnSpc>
                <a:spcPts val="1428"/>
              </a:lnSpc>
            </a:pPr>
          </a:p>
          <a:p>
            <a:pPr>
              <a:lnSpc>
                <a:spcPts val="1428"/>
              </a:lnSpc>
            </a:pPr>
            <a:r>
              <a:rPr lang="en-US" sz="1200">
                <a:solidFill>
                  <a:srgbClr val="FFFFFF"/>
                </a:solidFill>
                <a:latin typeface="Raleway Bold"/>
              </a:rPr>
              <a:t>Kontuan izan algoritmoek honelako galderak izan ditzaketela: Nor da egilea? Iturria fidagarria da? Informazioa beste iturri batzuekin egiazta daiteke?</a:t>
            </a:r>
          </a:p>
          <a:p>
            <a:pPr>
              <a:lnSpc>
                <a:spcPts val="1428"/>
              </a:lnSpc>
            </a:pPr>
          </a:p>
          <a:p>
            <a:pPr>
              <a:lnSpc>
                <a:spcPts val="1428"/>
              </a:lnSpc>
            </a:pPr>
            <a:r>
              <a:rPr lang="en-US" sz="1200">
                <a:solidFill>
                  <a:srgbClr val="FFFFFF"/>
                </a:solidFill>
                <a:latin typeface="Raleway Bold"/>
              </a:rPr>
              <a:t>Ondoren aurkezten dizkizugun baieztapen batzuei algoritmoa aplikatu behar diezu, eta haien egiazkotasuna zehaztu.</a:t>
            </a:r>
          </a:p>
          <a:p>
            <a:pPr>
              <a:lnSpc>
                <a:spcPts val="1428"/>
              </a:lnSpc>
            </a:pPr>
          </a:p>
          <a:p>
            <a:pPr algn="ctr">
              <a:lnSpc>
                <a:spcPts val="1903"/>
              </a:lnSpc>
            </a:pPr>
            <a:r>
              <a:rPr lang="en-US" sz="1599" spc="-20">
                <a:solidFill>
                  <a:srgbClr val="FFFFFF"/>
                </a:solidFill>
                <a:latin typeface="Raleway Bold"/>
              </a:rPr>
              <a:t>Justifika dezakezu prozesu algoritmikoan oinarritutako hautapen hori?</a:t>
            </a:r>
          </a:p>
          <a:p>
            <a:pPr algn="l">
              <a:lnSpc>
                <a:spcPts val="1903"/>
              </a:lnSpc>
            </a:pPr>
          </a:p>
        </p:txBody>
      </p:sp>
      <p:sp>
        <p:nvSpPr>
          <p:cNvPr name="TextBox 40" id="40"/>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14. JARDUERA: EGIA GALDUAREN BILA</a:t>
            </a:r>
          </a:p>
        </p:txBody>
      </p:sp>
      <p:sp>
        <p:nvSpPr>
          <p:cNvPr name="TextBox 41" id="41"/>
          <p:cNvSpPr txBox="true"/>
          <p:nvPr/>
        </p:nvSpPr>
        <p:spPr>
          <a:xfrm rot="0">
            <a:off x="433569" y="3666826"/>
            <a:ext cx="6807960" cy="1045638"/>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259080" indent="-129540" lvl="1">
              <a:lnSpc>
                <a:spcPts val="1428"/>
              </a:lnSpc>
              <a:buFont typeface="Arial"/>
              <a:buChar char="•"/>
            </a:pPr>
            <a:r>
              <a:rPr lang="en-US" sz="1200">
                <a:solidFill>
                  <a:srgbClr val="394E63"/>
                </a:solidFill>
                <a:latin typeface="Raleway Bold"/>
              </a:rPr>
              <a:t>Informazioa egiaztatzearen garrantzia ulertzea.</a:t>
            </a:r>
          </a:p>
          <a:p>
            <a:pPr marL="259080" indent="-129540" lvl="1">
              <a:lnSpc>
                <a:spcPts val="1428"/>
              </a:lnSpc>
              <a:buFont typeface="Arial"/>
              <a:buChar char="•"/>
            </a:pPr>
            <a:r>
              <a:rPr lang="en-US" sz="1200">
                <a:solidFill>
                  <a:srgbClr val="394E63"/>
                </a:solidFill>
                <a:latin typeface="Raleway Bold"/>
              </a:rPr>
              <a:t>Gaitasun kritikoak garatzea iturrien sinesgarritasuna ebaluatzeko.</a:t>
            </a:r>
          </a:p>
          <a:p>
            <a:pPr marL="259080" indent="-129540" lvl="1">
              <a:lnSpc>
                <a:spcPts val="1428"/>
              </a:lnSpc>
              <a:buFont typeface="Arial"/>
              <a:buChar char="•"/>
            </a:pPr>
            <a:r>
              <a:rPr lang="en-US" sz="1200">
                <a:solidFill>
                  <a:srgbClr val="394E63"/>
                </a:solidFill>
                <a:latin typeface="Raleway Bold"/>
              </a:rPr>
              <a:t>Prozesu algoritmiko bat aplikatzea informazioa egiaztatzeko eta desinformazioaren hedapena saihesteko.</a:t>
            </a:r>
          </a:p>
        </p:txBody>
      </p:sp>
      <p:sp>
        <p:nvSpPr>
          <p:cNvPr name="TextBox 42" id="4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3" id="4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4" id="4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427789"/>
            <a:chOff x="0" y="0"/>
            <a:chExt cx="2709333" cy="511687"/>
          </a:xfrm>
        </p:grpSpPr>
        <p:sp>
          <p:nvSpPr>
            <p:cNvPr name="Freeform 10" id="10"/>
            <p:cNvSpPr/>
            <p:nvPr/>
          </p:nvSpPr>
          <p:spPr>
            <a:xfrm flipH="false" flipV="false" rot="0">
              <a:off x="0" y="0"/>
              <a:ext cx="2709333" cy="511687"/>
            </a:xfrm>
            <a:custGeom>
              <a:avLst/>
              <a:gdLst/>
              <a:ahLst/>
              <a:cxnLst/>
              <a:rect r="r" b="b" t="t" l="l"/>
              <a:pathLst>
                <a:path h="511687" w="2709333">
                  <a:moveTo>
                    <a:pt x="0" y="0"/>
                  </a:moveTo>
                  <a:lnTo>
                    <a:pt x="2709333" y="0"/>
                  </a:lnTo>
                  <a:lnTo>
                    <a:pt x="2709333" y="511687"/>
                  </a:lnTo>
                  <a:lnTo>
                    <a:pt x="0" y="511687"/>
                  </a:lnTo>
                  <a:close/>
                </a:path>
              </a:pathLst>
            </a:custGeom>
            <a:solidFill>
              <a:srgbClr val="FFB3B6"/>
            </a:solidFill>
          </p:spPr>
        </p:sp>
        <p:sp>
          <p:nvSpPr>
            <p:cNvPr name="TextBox 11" id="11"/>
            <p:cNvSpPr txBox="true"/>
            <p:nvPr/>
          </p:nvSpPr>
          <p:spPr>
            <a:xfrm>
              <a:off x="0" y="-38100"/>
              <a:ext cx="2709333" cy="54978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0">
            <a:off x="4641971" y="7077326"/>
            <a:ext cx="2819213" cy="2582399"/>
          </a:xfrm>
          <a:custGeom>
            <a:avLst/>
            <a:gdLst/>
            <a:ahLst/>
            <a:cxnLst/>
            <a:rect r="r" b="b" t="t" l="l"/>
            <a:pathLst>
              <a:path h="2582399" w="2819213">
                <a:moveTo>
                  <a:pt x="0" y="0"/>
                </a:moveTo>
                <a:lnTo>
                  <a:pt x="2819213" y="0"/>
                </a:lnTo>
                <a:lnTo>
                  <a:pt x="2819213" y="2582399"/>
                </a:lnTo>
                <a:lnTo>
                  <a:pt x="0" y="25823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8" id="38"/>
          <p:cNvSpPr txBox="true"/>
          <p:nvPr/>
        </p:nvSpPr>
        <p:spPr>
          <a:xfrm rot="0">
            <a:off x="433569" y="5189865"/>
            <a:ext cx="6731736" cy="1695940"/>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Jarduera:</a:t>
            </a:r>
          </a:p>
          <a:p>
            <a:pPr>
              <a:lnSpc>
                <a:spcPts val="1428"/>
              </a:lnSpc>
            </a:pPr>
            <a:r>
              <a:rPr lang="en-US" sz="1200">
                <a:solidFill>
                  <a:srgbClr val="FFFFFF"/>
                </a:solidFill>
                <a:latin typeface="Raleway Bold"/>
              </a:rPr>
              <a:t>Asko gustatu zaigu zu ezagutzea, baina zure egonaldia amaitu egin da. Asko gozatuko duzula eta informazioaren balioari buruz gehiago ikasiko duzula espero dugu.</a:t>
            </a:r>
          </a:p>
          <a:p>
            <a:pPr>
              <a:lnSpc>
                <a:spcPts val="1428"/>
              </a:lnSpc>
            </a:pPr>
            <a:r>
              <a:rPr lang="en-US" sz="1200">
                <a:solidFill>
                  <a:srgbClr val="FFFFFF"/>
                </a:solidFill>
                <a:latin typeface="Raleway Bold"/>
              </a:rPr>
              <a:t>Baina alde egin aurretik, azken mesede bat eskatu nahi dizugu.</a:t>
            </a:r>
          </a:p>
          <a:p>
            <a:pPr>
              <a:lnSpc>
                <a:spcPts val="1428"/>
              </a:lnSpc>
            </a:pPr>
          </a:p>
          <a:p>
            <a:pPr>
              <a:lnSpc>
                <a:spcPts val="1428"/>
              </a:lnSpc>
            </a:pPr>
            <a:r>
              <a:rPr lang="en-US" sz="1200">
                <a:solidFill>
                  <a:srgbClr val="FFFFFF"/>
                </a:solidFill>
                <a:latin typeface="Raleway Bold"/>
              </a:rPr>
              <a:t>Zure egonaldian egiaztatu ahal izan duzunez, informalak desinformazioaren eraso bortitzetatik babesten ari dira, eta arazoak konpontzen, galderak egiten eta berriak benetakoak direla egiaztatzeko ereduak identifikatzen ikasten ari dira.</a:t>
            </a:r>
          </a:p>
          <a:p>
            <a:pPr algn="l">
              <a:lnSpc>
                <a:spcPts val="1428"/>
              </a:lnSpc>
            </a:pPr>
          </a:p>
        </p:txBody>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15. JARDUERA: AGUR</a:t>
            </a:r>
          </a:p>
        </p:txBody>
      </p:sp>
      <p:sp>
        <p:nvSpPr>
          <p:cNvPr name="TextBox 40" id="40"/>
          <p:cNvSpPr txBox="true"/>
          <p:nvPr/>
        </p:nvSpPr>
        <p:spPr>
          <a:xfrm rot="0">
            <a:off x="433569" y="3628726"/>
            <a:ext cx="6807960" cy="1226613"/>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259080" indent="-129540" lvl="1">
              <a:lnSpc>
                <a:spcPts val="1428"/>
              </a:lnSpc>
              <a:buFont typeface="Arial"/>
              <a:buChar char="•"/>
            </a:pPr>
            <a:r>
              <a:rPr lang="en-US" sz="1200">
                <a:solidFill>
                  <a:srgbClr val="394E63"/>
                </a:solidFill>
                <a:latin typeface="Raleway Bold"/>
              </a:rPr>
              <a:t>Informazioa bilatzeko trebetasunak garatzea.</a:t>
            </a:r>
          </a:p>
          <a:p>
            <a:pPr marL="259080" indent="-129540" lvl="1">
              <a:lnSpc>
                <a:spcPts val="1428"/>
              </a:lnSpc>
              <a:buFont typeface="Arial"/>
              <a:buChar char="•"/>
            </a:pPr>
            <a:r>
              <a:rPr lang="en-US" sz="1200">
                <a:solidFill>
                  <a:srgbClr val="394E63"/>
                </a:solidFill>
                <a:latin typeface="Raleway Bold"/>
              </a:rPr>
              <a:t>Albiste errealak eta faltsuak bereizteko gaitasuna hobetzea.</a:t>
            </a:r>
          </a:p>
          <a:p>
            <a:pPr marL="259080" indent="-129540" lvl="1">
              <a:lnSpc>
                <a:spcPts val="1428"/>
              </a:lnSpc>
              <a:buFont typeface="Arial"/>
              <a:buChar char="•"/>
            </a:pPr>
            <a:r>
              <a:rPr lang="en-US" sz="1200">
                <a:solidFill>
                  <a:srgbClr val="394E63"/>
                </a:solidFill>
                <a:latin typeface="Raleway Bold"/>
              </a:rPr>
              <a:t>Pentsamendu kritikoa eta erabaki informatuak hartzea sustatzea.</a:t>
            </a:r>
          </a:p>
          <a:p>
            <a:pPr marL="259080" indent="-129540" lvl="1">
              <a:lnSpc>
                <a:spcPts val="1428"/>
              </a:lnSpc>
              <a:buFont typeface="Arial"/>
              <a:buChar char="•"/>
            </a:pPr>
            <a:r>
              <a:rPr lang="en-US" sz="1200">
                <a:solidFill>
                  <a:srgbClr val="394E63"/>
                </a:solidFill>
                <a:latin typeface="Raleway Bold"/>
              </a:rPr>
              <a:t>Pentsamendu konputazionalaren elementuak aplikatzea, hala nola ereduen deskonposizioa eta identifikazioa, alfabetatze mediatikoan.</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4" id="44"/>
          <p:cNvSpPr txBox="true"/>
          <p:nvPr/>
        </p:nvSpPr>
        <p:spPr>
          <a:xfrm rot="0">
            <a:off x="414132" y="6958518"/>
            <a:ext cx="4109041" cy="2363724"/>
          </a:xfrm>
          <a:prstGeom prst="rect">
            <a:avLst/>
          </a:prstGeom>
        </p:spPr>
        <p:txBody>
          <a:bodyPr anchor="t" rtlCol="false" tIns="0" lIns="0" bIns="0" rIns="0">
            <a:spAutoFit/>
          </a:bodyPr>
          <a:lstStyle/>
          <a:p>
            <a:pPr>
              <a:lnSpc>
                <a:spcPts val="1428"/>
              </a:lnSpc>
            </a:pPr>
            <a:r>
              <a:rPr lang="en-US" sz="1200" spc="-30">
                <a:solidFill>
                  <a:srgbClr val="FFFFFF"/>
                </a:solidFill>
                <a:latin typeface="Raleway Bold"/>
              </a:rPr>
              <a:t>Egia gure esku dago, eta egiten dugun aukera bakoitzak hurbilago eramaten gaitu informazioaren argitasunetik.</a:t>
            </a:r>
          </a:p>
          <a:p>
            <a:pPr>
              <a:lnSpc>
                <a:spcPts val="1428"/>
              </a:lnSpc>
            </a:pPr>
          </a:p>
          <a:p>
            <a:pPr marL="259080" indent="-129540" lvl="1">
              <a:lnSpc>
                <a:spcPts val="1428"/>
              </a:lnSpc>
              <a:buFont typeface="Arial"/>
              <a:buChar char="•"/>
            </a:pPr>
            <a:r>
              <a:rPr lang="en-US" sz="1200" spc="-30">
                <a:solidFill>
                  <a:srgbClr val="FFFFFF"/>
                </a:solidFill>
                <a:latin typeface="Raleway Bold"/>
              </a:rPr>
              <a:t>Albiste-laburpen horiekin lan egingo duzu, nola? informazioa gertaera eta iritzietan deskonposatuz. Arazoa deskonposatzea: albiste bat ebaluatzean aztertu behar diren alderdi espezifikoak identifikatzea esan nahi du</a:t>
            </a:r>
          </a:p>
          <a:p>
            <a:pPr>
              <a:lnSpc>
                <a:spcPts val="1428"/>
              </a:lnSpc>
            </a:pPr>
          </a:p>
          <a:p>
            <a:pPr marL="259080" indent="-129540" lvl="1">
              <a:lnSpc>
                <a:spcPts val="1428"/>
              </a:lnSpc>
              <a:buFont typeface="Arial"/>
              <a:buChar char="•"/>
            </a:pPr>
            <a:r>
              <a:rPr lang="en-US" sz="1200" spc="-30">
                <a:solidFill>
                  <a:srgbClr val="FFFFFF"/>
                </a:solidFill>
                <a:latin typeface="Raleway Bold"/>
              </a:rPr>
              <a:t>Gero, alborapen-elementuak identifikatzen ditu.</a:t>
            </a:r>
          </a:p>
          <a:p>
            <a:pPr>
              <a:lnSpc>
                <a:spcPts val="1428"/>
              </a:lnSpc>
            </a:pPr>
          </a:p>
          <a:p>
            <a:pPr algn="l" marL="259080" indent="-129540" lvl="1">
              <a:lnSpc>
                <a:spcPts val="1428"/>
              </a:lnSpc>
              <a:buFont typeface="Arial"/>
              <a:buChar char="•"/>
            </a:pPr>
            <a:r>
              <a:rPr lang="en-US" sz="1200" spc="-30">
                <a:solidFill>
                  <a:srgbClr val="FFFFFF"/>
                </a:solidFill>
                <a:latin typeface="Raleway Bold"/>
              </a:rPr>
              <a:t>Aurkeztu estrategia bat, identifikatu duzun desinformazioa desmuntatzeko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807491"/>
            <a:ext cx="7683569" cy="5757325"/>
            <a:chOff x="0" y="0"/>
            <a:chExt cx="3526543" cy="2642451"/>
          </a:xfrm>
        </p:grpSpPr>
        <p:sp>
          <p:nvSpPr>
            <p:cNvPr name="Freeform 3" id="3"/>
            <p:cNvSpPr/>
            <p:nvPr/>
          </p:nvSpPr>
          <p:spPr>
            <a:xfrm flipH="false" flipV="false" rot="0">
              <a:off x="0" y="0"/>
              <a:ext cx="3526543" cy="2642451"/>
            </a:xfrm>
            <a:custGeom>
              <a:avLst/>
              <a:gdLst/>
              <a:ahLst/>
              <a:cxnLst/>
              <a:rect r="r" b="b" t="t" l="l"/>
              <a:pathLst>
                <a:path h="2642451" w="3526543">
                  <a:moveTo>
                    <a:pt x="0" y="0"/>
                  </a:moveTo>
                  <a:lnTo>
                    <a:pt x="3526543" y="0"/>
                  </a:lnTo>
                  <a:lnTo>
                    <a:pt x="3526543" y="2642451"/>
                  </a:lnTo>
                  <a:lnTo>
                    <a:pt x="0" y="2642451"/>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671026"/>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1691640" y="297180"/>
            <a:ext cx="821055" cy="284797"/>
            <a:chOff x="0" y="0"/>
            <a:chExt cx="1094740" cy="379730"/>
          </a:xfrm>
        </p:grpSpPr>
        <p:sp>
          <p:nvSpPr>
            <p:cNvPr name="Freeform 11" id="11"/>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2" id="12"/>
          <p:cNvGrpSpPr/>
          <p:nvPr/>
        </p:nvGrpSpPr>
        <p:grpSpPr>
          <a:xfrm rot="0">
            <a:off x="1189673" y="854393"/>
            <a:ext cx="1302068" cy="301942"/>
            <a:chOff x="0" y="0"/>
            <a:chExt cx="1736090" cy="402590"/>
          </a:xfrm>
        </p:grpSpPr>
        <p:sp>
          <p:nvSpPr>
            <p:cNvPr name="Freeform 13" id="13"/>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14" id="14"/>
          <p:cNvGrpSpPr/>
          <p:nvPr/>
        </p:nvGrpSpPr>
        <p:grpSpPr>
          <a:xfrm rot="0">
            <a:off x="1761173" y="916305"/>
            <a:ext cx="733425" cy="216217"/>
            <a:chOff x="0" y="0"/>
            <a:chExt cx="977900" cy="288290"/>
          </a:xfrm>
        </p:grpSpPr>
        <p:sp>
          <p:nvSpPr>
            <p:cNvPr name="Freeform 15" id="15"/>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16" id="16"/>
          <p:cNvSpPr/>
          <p:nvPr/>
        </p:nvSpPr>
        <p:spPr>
          <a:xfrm flipH="false" flipV="false" rot="0">
            <a:off x="1761173" y="6907751"/>
            <a:ext cx="2410083" cy="2808954"/>
          </a:xfrm>
          <a:custGeom>
            <a:avLst/>
            <a:gdLst/>
            <a:ahLst/>
            <a:cxnLst/>
            <a:rect r="r" b="b" t="t" l="l"/>
            <a:pathLst>
              <a:path h="2808954" w="2410083">
                <a:moveTo>
                  <a:pt x="0" y="0"/>
                </a:moveTo>
                <a:lnTo>
                  <a:pt x="2410082" y="0"/>
                </a:lnTo>
                <a:lnTo>
                  <a:pt x="2410082" y="2808955"/>
                </a:lnTo>
                <a:lnTo>
                  <a:pt x="0" y="2808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6070488" y="7469880"/>
            <a:ext cx="1094817" cy="2246825"/>
          </a:xfrm>
          <a:custGeom>
            <a:avLst/>
            <a:gdLst/>
            <a:ahLst/>
            <a:cxnLst/>
            <a:rect r="r" b="b" t="t" l="l"/>
            <a:pathLst>
              <a:path h="2246825" w="1094817">
                <a:moveTo>
                  <a:pt x="0" y="0"/>
                </a:moveTo>
                <a:lnTo>
                  <a:pt x="1094817" y="0"/>
                </a:lnTo>
                <a:lnTo>
                  <a:pt x="1094817" y="2246826"/>
                </a:lnTo>
                <a:lnTo>
                  <a:pt x="0" y="22468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6248051" y="8418586"/>
            <a:ext cx="1202379" cy="1202379"/>
          </a:xfrm>
          <a:custGeom>
            <a:avLst/>
            <a:gdLst/>
            <a:ahLst/>
            <a:cxnLst/>
            <a:rect r="r" b="b" t="t" l="l"/>
            <a:pathLst>
              <a:path h="1202379" w="1202379">
                <a:moveTo>
                  <a:pt x="0" y="0"/>
                </a:moveTo>
                <a:lnTo>
                  <a:pt x="1202379" y="0"/>
                </a:lnTo>
                <a:lnTo>
                  <a:pt x="1202379" y="1202379"/>
                </a:lnTo>
                <a:lnTo>
                  <a:pt x="0" y="12023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0" id="20"/>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1" id="21"/>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22" id="22"/>
          <p:cNvSpPr txBox="true"/>
          <p:nvPr/>
        </p:nvSpPr>
        <p:spPr>
          <a:xfrm rot="0">
            <a:off x="545815" y="4614596"/>
            <a:ext cx="6468369" cy="2331847"/>
          </a:xfrm>
          <a:prstGeom prst="rect">
            <a:avLst/>
          </a:prstGeom>
        </p:spPr>
        <p:txBody>
          <a:bodyPr anchor="t" rtlCol="false" tIns="0" lIns="0" bIns="0" rIns="0">
            <a:spAutoFit/>
          </a:bodyPr>
          <a:lstStyle/>
          <a:p>
            <a:pPr algn="ctr">
              <a:lnSpc>
                <a:spcPts val="2379"/>
              </a:lnSpc>
            </a:pPr>
            <a:r>
              <a:rPr lang="en-US" sz="1699" spc="40">
                <a:solidFill>
                  <a:srgbClr val="FFFFFF"/>
                </a:solidFill>
                <a:latin typeface="Raleway Bold"/>
              </a:rPr>
              <a:t>Konturatu zara?</a:t>
            </a:r>
          </a:p>
          <a:p>
            <a:pPr algn="ctr">
              <a:lnSpc>
                <a:spcPts val="1819"/>
              </a:lnSpc>
            </a:pPr>
          </a:p>
          <a:p>
            <a:pPr algn="ctr">
              <a:lnSpc>
                <a:spcPts val="1819"/>
              </a:lnSpc>
            </a:pPr>
            <a:r>
              <a:rPr lang="en-US" sz="1299" spc="31">
                <a:solidFill>
                  <a:srgbClr val="FFFFFF"/>
                </a:solidFill>
                <a:latin typeface="Raleway Bold"/>
              </a:rPr>
              <a:t> Konturatu zara? informazioa funtsezkoa da pentsamendu konputazionala elikatzeko.</a:t>
            </a:r>
          </a:p>
          <a:p>
            <a:pPr algn="ctr">
              <a:lnSpc>
                <a:spcPts val="1819"/>
              </a:lnSpc>
            </a:pPr>
            <a:r>
              <a:rPr lang="en-US" sz="1299" spc="31">
                <a:solidFill>
                  <a:srgbClr val="FFFFFF"/>
                </a:solidFill>
                <a:latin typeface="Raleway Bold"/>
              </a:rPr>
              <a:t>Arazoak konponduz, erabakiak hartuz edo algoritmoak diseinatuz, informazioaren kalitatea eta garrantzia oso garrantzitsuak dira.</a:t>
            </a:r>
          </a:p>
          <a:p>
            <a:pPr algn="ctr">
              <a:lnSpc>
                <a:spcPts val="1819"/>
              </a:lnSpc>
            </a:pPr>
            <a:r>
              <a:rPr lang="en-US" sz="1299" spc="31">
                <a:solidFill>
                  <a:srgbClr val="FFFFFF"/>
                </a:solidFill>
                <a:latin typeface="Raleway Bold"/>
              </a:rPr>
              <a:t>Gogoratu zer diozun eta zer argitaratzen duzun sare sozialetan, gerta baitaiteke zure etorkizun profesionala eta lan-egonkortasuna arriskuan jartzea.</a:t>
            </a:r>
          </a:p>
          <a:p>
            <a:pPr algn="l">
              <a:lnSpc>
                <a:spcPts val="1428"/>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186509"/>
            <a:ext cx="7683569" cy="4378306"/>
            <a:chOff x="0" y="0"/>
            <a:chExt cx="3526543" cy="2009520"/>
          </a:xfrm>
        </p:grpSpPr>
        <p:sp>
          <p:nvSpPr>
            <p:cNvPr name="Freeform 3" id="3"/>
            <p:cNvSpPr/>
            <p:nvPr/>
          </p:nvSpPr>
          <p:spPr>
            <a:xfrm flipH="false" flipV="false" rot="0">
              <a:off x="0" y="0"/>
              <a:ext cx="3526543" cy="2009520"/>
            </a:xfrm>
            <a:custGeom>
              <a:avLst/>
              <a:gdLst/>
              <a:ahLst/>
              <a:cxnLst/>
              <a:rect r="r" b="b" t="t" l="l"/>
              <a:pathLst>
                <a:path h="2009520" w="3526543">
                  <a:moveTo>
                    <a:pt x="0" y="0"/>
                  </a:moveTo>
                  <a:lnTo>
                    <a:pt x="3526543" y="0"/>
                  </a:lnTo>
                  <a:lnTo>
                    <a:pt x="3526543" y="2009520"/>
                  </a:lnTo>
                  <a:lnTo>
                    <a:pt x="0" y="2009520"/>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03809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736324"/>
            <a:chOff x="0" y="0"/>
            <a:chExt cx="2709333" cy="622259"/>
          </a:xfrm>
        </p:grpSpPr>
        <p:sp>
          <p:nvSpPr>
            <p:cNvPr name="Freeform 10" id="10"/>
            <p:cNvSpPr/>
            <p:nvPr/>
          </p:nvSpPr>
          <p:spPr>
            <a:xfrm flipH="false" flipV="false" rot="0">
              <a:off x="0" y="0"/>
              <a:ext cx="2709333" cy="622259"/>
            </a:xfrm>
            <a:custGeom>
              <a:avLst/>
              <a:gdLst/>
              <a:ahLst/>
              <a:cxnLst/>
              <a:rect r="r" b="b" t="t" l="l"/>
              <a:pathLst>
                <a:path h="622259" w="2709333">
                  <a:moveTo>
                    <a:pt x="0" y="0"/>
                  </a:moveTo>
                  <a:lnTo>
                    <a:pt x="2709333" y="0"/>
                  </a:lnTo>
                  <a:lnTo>
                    <a:pt x="2709333" y="622259"/>
                  </a:lnTo>
                  <a:lnTo>
                    <a:pt x="0" y="622259"/>
                  </a:lnTo>
                  <a:close/>
                </a:path>
              </a:pathLst>
            </a:custGeom>
            <a:solidFill>
              <a:srgbClr val="7FC5D8"/>
            </a:solidFill>
          </p:spPr>
        </p:sp>
        <p:sp>
          <p:nvSpPr>
            <p:cNvPr name="TextBox 11" id="11"/>
            <p:cNvSpPr txBox="true"/>
            <p:nvPr/>
          </p:nvSpPr>
          <p:spPr>
            <a:xfrm>
              <a:off x="0" y="-38100"/>
              <a:ext cx="2709333" cy="660359"/>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22" id="22"/>
          <p:cNvSpPr/>
          <p:nvPr/>
        </p:nvSpPr>
        <p:spPr>
          <a:xfrm flipH="false" flipV="false" rot="0">
            <a:off x="2264580" y="7986945"/>
            <a:ext cx="2777277" cy="1494680"/>
          </a:xfrm>
          <a:custGeom>
            <a:avLst/>
            <a:gdLst/>
            <a:ahLst/>
            <a:cxnLst/>
            <a:rect r="r" b="b" t="t" l="l"/>
            <a:pathLst>
              <a:path h="1494680" w="2777277">
                <a:moveTo>
                  <a:pt x="0" y="0"/>
                </a:moveTo>
                <a:lnTo>
                  <a:pt x="2777277" y="0"/>
                </a:lnTo>
                <a:lnTo>
                  <a:pt x="2777277" y="1494680"/>
                </a:lnTo>
                <a:lnTo>
                  <a:pt x="0" y="1494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3" id="23"/>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1. JARDUERA. "SEINALEEN KODEA"</a:t>
            </a:r>
          </a:p>
        </p:txBody>
      </p:sp>
      <p:sp>
        <p:nvSpPr>
          <p:cNvPr name="TextBox 24" id="24"/>
          <p:cNvSpPr txBox="true"/>
          <p:nvPr/>
        </p:nvSpPr>
        <p:spPr>
          <a:xfrm rot="0">
            <a:off x="433569" y="3709198"/>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Helburua:</a:t>
            </a:r>
          </a:p>
          <a:p>
            <a:pPr>
              <a:lnSpc>
                <a:spcPts val="1679"/>
              </a:lnSpc>
            </a:pPr>
            <a:r>
              <a:rPr lang="en-US" sz="1200" spc="30">
                <a:solidFill>
                  <a:srgbClr val="394E63"/>
                </a:solidFill>
                <a:latin typeface="Raleway Bold"/>
              </a:rPr>
              <a:t>Komunikazio-prozesuetan jarraibide argi eta zehatzak diseinatzearen garrantzia ikusaraztea, horretarako alfabeto bitarra erabiliz, zeina funtsezkoa baita Pentsamendu Konputazionalean, oinarri logiko eta eraginkorra ematen baitu sistema konputazionalen testuinguruan informazioa irudikatu, manipulatu eta prozesatzeko.</a:t>
            </a:r>
          </a:p>
          <a:p>
            <a:pPr marL="0" indent="0" lvl="1">
              <a:lnSpc>
                <a:spcPts val="1679"/>
              </a:lnSpc>
            </a:pPr>
          </a:p>
        </p:txBody>
      </p:sp>
      <p:sp>
        <p:nvSpPr>
          <p:cNvPr name="TextBox 25" id="25"/>
          <p:cNvSpPr txBox="true"/>
          <p:nvPr/>
        </p:nvSpPr>
        <p:spPr>
          <a:xfrm rot="0">
            <a:off x="433569" y="5565075"/>
            <a:ext cx="6731736" cy="21916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79"/>
              </a:lnSpc>
            </a:pPr>
            <a:r>
              <a:rPr lang="en-US" sz="1200">
                <a:solidFill>
                  <a:srgbClr val="FFFFFF"/>
                </a:solidFill>
                <a:latin typeface="Raleway Bold"/>
              </a:rPr>
              <a:t>Costa INFORMALIA landarez betetako irla da. Hor dago bere erakargarritasun handienetako bat, baina baita zu bezalako heldu berrientzako erronka handienetako bat ere. Galtzea hain erraza da... Horregatik sortu behar duzu alfabeto bitar bat, zuk bezala kanpotarrei uharteko edozein lekutatik laguntza eskatzeko aukera emango diena, orientazioa gaizki pasatuz gero.</a:t>
            </a:r>
          </a:p>
          <a:p>
            <a:pPr>
              <a:lnSpc>
                <a:spcPts val="1679"/>
              </a:lnSpc>
            </a:pPr>
          </a:p>
          <a:p>
            <a:pPr>
              <a:lnSpc>
                <a:spcPts val="1679"/>
              </a:lnSpc>
            </a:pPr>
            <a:r>
              <a:rPr lang="en-US" sz="1200">
                <a:solidFill>
                  <a:srgbClr val="FFFFFF"/>
                </a:solidFill>
                <a:latin typeface="Raleway Bold"/>
              </a:rPr>
              <a:t>Gogoratu alfabeto bitarrean 0 eta 1 soilik erabil ditzakezula informazioa irudikatzeko. Mezu hau bidali behar duzu: “Lagundu, galduta nago eta laguntza behar dut”</a:t>
            </a:r>
          </a:p>
          <a:p>
            <a:pPr>
              <a:lnSpc>
                <a:spcPts val="1679"/>
              </a:lnSpc>
            </a:pPr>
          </a:p>
          <a:p>
            <a:pPr marL="0" indent="0" lvl="1">
              <a:lnSpc>
                <a:spcPts val="1679"/>
              </a:lnSpc>
            </a:pPr>
          </a:p>
        </p:txBody>
      </p:sp>
      <p:sp>
        <p:nvSpPr>
          <p:cNvPr name="TextBox 26" id="2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7" id="2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8" id="2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grpSp>
        <p:nvGrpSpPr>
          <p:cNvPr name="Group 29" id="29"/>
          <p:cNvGrpSpPr/>
          <p:nvPr/>
        </p:nvGrpSpPr>
        <p:grpSpPr>
          <a:xfrm rot="0">
            <a:off x="6616714" y="0"/>
            <a:ext cx="943286" cy="739572"/>
            <a:chOff x="0" y="0"/>
            <a:chExt cx="1257715" cy="986097"/>
          </a:xfrm>
        </p:grpSpPr>
        <p:grpSp>
          <p:nvGrpSpPr>
            <p:cNvPr name="Group 30" id="30"/>
            <p:cNvGrpSpPr/>
            <p:nvPr/>
          </p:nvGrpSpPr>
          <p:grpSpPr>
            <a:xfrm rot="0">
              <a:off x="174672" y="35683"/>
              <a:ext cx="950414" cy="95041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3" id="33"/>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274367"/>
            <a:ext cx="7683569" cy="4290448"/>
            <a:chOff x="0" y="0"/>
            <a:chExt cx="3526543" cy="1969195"/>
          </a:xfrm>
        </p:grpSpPr>
        <p:sp>
          <p:nvSpPr>
            <p:cNvPr name="Freeform 3" id="3"/>
            <p:cNvSpPr/>
            <p:nvPr/>
          </p:nvSpPr>
          <p:spPr>
            <a:xfrm flipH="false" flipV="false" rot="0">
              <a:off x="0" y="0"/>
              <a:ext cx="3526543" cy="1969196"/>
            </a:xfrm>
            <a:custGeom>
              <a:avLst/>
              <a:gdLst/>
              <a:ahLst/>
              <a:cxnLst/>
              <a:rect r="r" b="b" t="t" l="l"/>
              <a:pathLst>
                <a:path h="1969196" w="3526543">
                  <a:moveTo>
                    <a:pt x="0" y="0"/>
                  </a:moveTo>
                  <a:lnTo>
                    <a:pt x="3526543" y="0"/>
                  </a:lnTo>
                  <a:lnTo>
                    <a:pt x="3526543" y="1969196"/>
                  </a:lnTo>
                  <a:lnTo>
                    <a:pt x="0" y="1969196"/>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97770"/>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802999"/>
            <a:chOff x="0" y="0"/>
            <a:chExt cx="2709333" cy="646154"/>
          </a:xfrm>
        </p:grpSpPr>
        <p:sp>
          <p:nvSpPr>
            <p:cNvPr name="Freeform 10" id="10"/>
            <p:cNvSpPr/>
            <p:nvPr/>
          </p:nvSpPr>
          <p:spPr>
            <a:xfrm flipH="false" flipV="false" rot="0">
              <a:off x="0" y="0"/>
              <a:ext cx="2709333" cy="646154"/>
            </a:xfrm>
            <a:custGeom>
              <a:avLst/>
              <a:gdLst/>
              <a:ahLst/>
              <a:cxnLst/>
              <a:rect r="r" b="b" t="t" l="l"/>
              <a:pathLst>
                <a:path h="646154" w="2709333">
                  <a:moveTo>
                    <a:pt x="0" y="0"/>
                  </a:moveTo>
                  <a:lnTo>
                    <a:pt x="2709333" y="0"/>
                  </a:lnTo>
                  <a:lnTo>
                    <a:pt x="2709333" y="646154"/>
                  </a:lnTo>
                  <a:lnTo>
                    <a:pt x="0" y="646154"/>
                  </a:lnTo>
                  <a:close/>
                </a:path>
              </a:pathLst>
            </a:custGeom>
            <a:solidFill>
              <a:srgbClr val="7FC5D8"/>
            </a:solidFill>
          </p:spPr>
        </p:sp>
        <p:sp>
          <p:nvSpPr>
            <p:cNvPr name="TextBox 11" id="11"/>
            <p:cNvSpPr txBox="true"/>
            <p:nvPr/>
          </p:nvSpPr>
          <p:spPr>
            <a:xfrm>
              <a:off x="0" y="-38100"/>
              <a:ext cx="2709333" cy="684254"/>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4105551" y="5539798"/>
            <a:ext cx="3222221" cy="1092364"/>
            <a:chOff x="0" y="0"/>
            <a:chExt cx="1154771" cy="391479"/>
          </a:xfrm>
        </p:grpSpPr>
        <p:sp>
          <p:nvSpPr>
            <p:cNvPr name="Freeform 28" id="28"/>
            <p:cNvSpPr/>
            <p:nvPr/>
          </p:nvSpPr>
          <p:spPr>
            <a:xfrm flipH="false" flipV="false" rot="0">
              <a:off x="0" y="0"/>
              <a:ext cx="1154771" cy="391479"/>
            </a:xfrm>
            <a:custGeom>
              <a:avLst/>
              <a:gdLst/>
              <a:ahLst/>
              <a:cxnLst/>
              <a:rect r="r" b="b" t="t" l="l"/>
              <a:pathLst>
                <a:path h="391479" w="1154771">
                  <a:moveTo>
                    <a:pt x="0" y="0"/>
                  </a:moveTo>
                  <a:lnTo>
                    <a:pt x="1154771" y="0"/>
                  </a:lnTo>
                  <a:lnTo>
                    <a:pt x="1154771" y="391479"/>
                  </a:lnTo>
                  <a:lnTo>
                    <a:pt x="0" y="391479"/>
                  </a:lnTo>
                  <a:close/>
                </a:path>
              </a:pathLst>
            </a:custGeom>
            <a:solidFill>
              <a:srgbClr val="394E63"/>
            </a:solidFill>
          </p:spPr>
        </p:sp>
        <p:sp>
          <p:nvSpPr>
            <p:cNvPr name="TextBox 29" id="29"/>
            <p:cNvSpPr txBox="true"/>
            <p:nvPr/>
          </p:nvSpPr>
          <p:spPr>
            <a:xfrm>
              <a:off x="0" y="-38100"/>
              <a:ext cx="1154771" cy="429579"/>
            </a:xfrm>
            <a:prstGeom prst="rect">
              <a:avLst/>
            </a:prstGeom>
          </p:spPr>
          <p:txBody>
            <a:bodyPr anchor="ctr" rtlCol="false" tIns="50800" lIns="50800" bIns="50800" rIns="50800"/>
            <a:lstStyle/>
            <a:p>
              <a:pPr algn="ctr">
                <a:lnSpc>
                  <a:spcPts val="1800"/>
                </a:lnSpc>
              </a:pPr>
            </a:p>
          </p:txBody>
        </p:sp>
      </p:grpSp>
      <p:sp>
        <p:nvSpPr>
          <p:cNvPr name="TextBox 30" id="30"/>
          <p:cNvSpPr txBox="true"/>
          <p:nvPr/>
        </p:nvSpPr>
        <p:spPr>
          <a:xfrm rot="0">
            <a:off x="4233500" y="5584125"/>
            <a:ext cx="3008029" cy="975995"/>
          </a:xfrm>
          <a:prstGeom prst="rect">
            <a:avLst/>
          </a:prstGeom>
        </p:spPr>
        <p:txBody>
          <a:bodyPr anchor="t" rtlCol="false" tIns="0" lIns="0" bIns="0" rIns="0">
            <a:spAutoFit/>
          </a:bodyPr>
          <a:lstStyle/>
          <a:p>
            <a:pPr>
              <a:lnSpc>
                <a:spcPts val="1330"/>
              </a:lnSpc>
            </a:pPr>
            <a:r>
              <a:rPr lang="en-US" sz="950" spc="-20">
                <a:solidFill>
                  <a:srgbClr val="FFFFFF"/>
                </a:solidFill>
                <a:latin typeface="Raleway"/>
              </a:rPr>
              <a:t>Horretarako, alderdi hauek aztertzeko eskatuko dizugu:</a:t>
            </a:r>
          </a:p>
          <a:p>
            <a:pPr marL="205106" indent="-102553" lvl="1">
              <a:lnSpc>
                <a:spcPts val="1330"/>
              </a:lnSpc>
              <a:buFont typeface="Arial"/>
              <a:buChar char="•"/>
            </a:pPr>
            <a:r>
              <a:rPr lang="en-US" sz="950" spc="-20">
                <a:solidFill>
                  <a:srgbClr val="FFFFFF"/>
                </a:solidFill>
                <a:latin typeface="Raleway"/>
              </a:rPr>
              <a:t>Jatorria eta egilea: Fidagarritasuna iradok</a:t>
            </a:r>
            <a:r>
              <a:rPr lang="en-US" sz="950" spc="-20">
                <a:solidFill>
                  <a:srgbClr val="FFFFFF"/>
                </a:solidFill>
                <a:latin typeface="Raleway"/>
              </a:rPr>
              <a:t>itzen duten ereduak identifikatzen ditu.</a:t>
            </a:r>
          </a:p>
          <a:p>
            <a:pPr marL="205106" indent="-102553" lvl="1">
              <a:lnSpc>
                <a:spcPts val="1330"/>
              </a:lnSpc>
              <a:buFont typeface="Arial"/>
              <a:buChar char="•"/>
            </a:pPr>
            <a:r>
              <a:rPr lang="en-US" sz="950" spc="-20">
                <a:solidFill>
                  <a:srgbClr val="FFFFFF"/>
                </a:solidFill>
                <a:latin typeface="Raleway"/>
              </a:rPr>
              <a:t>Nor da informazioaren egilea edo erakunde arduraduna?</a:t>
            </a:r>
          </a:p>
          <a:p>
            <a:pPr marL="205106" indent="-102553" lvl="1">
              <a:lnSpc>
                <a:spcPts val="1330"/>
              </a:lnSpc>
              <a:buFont typeface="Arial"/>
              <a:buChar char="•"/>
            </a:pPr>
            <a:r>
              <a:rPr lang="en-US" sz="950" spc="-20">
                <a:solidFill>
                  <a:srgbClr val="FFFFFF"/>
                </a:solidFill>
                <a:latin typeface="Raleway"/>
              </a:rPr>
              <a:t>Zein dira autorearen kredentzialak eta esperientzia?</a:t>
            </a:r>
          </a:p>
        </p:txBody>
      </p:sp>
      <p:grpSp>
        <p:nvGrpSpPr>
          <p:cNvPr name="Group 31" id="31"/>
          <p:cNvGrpSpPr/>
          <p:nvPr/>
        </p:nvGrpSpPr>
        <p:grpSpPr>
          <a:xfrm rot="0">
            <a:off x="4105551" y="6692776"/>
            <a:ext cx="3222221" cy="1331987"/>
            <a:chOff x="0" y="0"/>
            <a:chExt cx="1154771" cy="477354"/>
          </a:xfrm>
        </p:grpSpPr>
        <p:sp>
          <p:nvSpPr>
            <p:cNvPr name="Freeform 32" id="32"/>
            <p:cNvSpPr/>
            <p:nvPr/>
          </p:nvSpPr>
          <p:spPr>
            <a:xfrm flipH="false" flipV="false" rot="0">
              <a:off x="0" y="0"/>
              <a:ext cx="1154771" cy="477354"/>
            </a:xfrm>
            <a:custGeom>
              <a:avLst/>
              <a:gdLst/>
              <a:ahLst/>
              <a:cxnLst/>
              <a:rect r="r" b="b" t="t" l="l"/>
              <a:pathLst>
                <a:path h="477354" w="1154771">
                  <a:moveTo>
                    <a:pt x="0" y="0"/>
                  </a:moveTo>
                  <a:lnTo>
                    <a:pt x="1154771" y="0"/>
                  </a:lnTo>
                  <a:lnTo>
                    <a:pt x="1154771" y="477354"/>
                  </a:lnTo>
                  <a:lnTo>
                    <a:pt x="0" y="477354"/>
                  </a:lnTo>
                  <a:close/>
                </a:path>
              </a:pathLst>
            </a:custGeom>
            <a:solidFill>
              <a:srgbClr val="394E63"/>
            </a:solidFill>
          </p:spPr>
        </p:sp>
        <p:sp>
          <p:nvSpPr>
            <p:cNvPr name="TextBox 33" id="33"/>
            <p:cNvSpPr txBox="true"/>
            <p:nvPr/>
          </p:nvSpPr>
          <p:spPr>
            <a:xfrm>
              <a:off x="0" y="-38100"/>
              <a:ext cx="1154771" cy="515454"/>
            </a:xfrm>
            <a:prstGeom prst="rect">
              <a:avLst/>
            </a:prstGeom>
          </p:spPr>
          <p:txBody>
            <a:bodyPr anchor="ctr" rtlCol="false" tIns="50800" lIns="50800" bIns="50800" rIns="50800"/>
            <a:lstStyle/>
            <a:p>
              <a:pPr algn="ctr">
                <a:lnSpc>
                  <a:spcPts val="1800"/>
                </a:lnSpc>
              </a:pPr>
            </a:p>
          </p:txBody>
        </p:sp>
      </p:grpSp>
      <p:sp>
        <p:nvSpPr>
          <p:cNvPr name="TextBox 34" id="34"/>
          <p:cNvSpPr txBox="true"/>
          <p:nvPr/>
        </p:nvSpPr>
        <p:spPr>
          <a:xfrm rot="0">
            <a:off x="4233500" y="6786874"/>
            <a:ext cx="3008029" cy="1081151"/>
          </a:xfrm>
          <a:prstGeom prst="rect">
            <a:avLst/>
          </a:prstGeom>
        </p:spPr>
        <p:txBody>
          <a:bodyPr anchor="t" rtlCol="false" tIns="0" lIns="0" bIns="0" rIns="0">
            <a:spAutoFit/>
          </a:bodyPr>
          <a:lstStyle/>
          <a:p>
            <a:pPr>
              <a:lnSpc>
                <a:spcPts val="1102"/>
              </a:lnSpc>
            </a:pPr>
            <a:r>
              <a:rPr lang="en-US" sz="950" spc="-4">
                <a:solidFill>
                  <a:srgbClr val="FFFFFF"/>
                </a:solidFill>
                <a:latin typeface="Raleway"/>
              </a:rPr>
              <a:t>Iturria eta Cita de Datos Informazioa sekuentziatan banatzen du, erreferentziak aztertu eta egiazkotasuna egiaztatzeko.</a:t>
            </a:r>
          </a:p>
          <a:p>
            <a:pPr>
              <a:lnSpc>
                <a:spcPts val="1102"/>
              </a:lnSpc>
            </a:pPr>
          </a:p>
          <a:p>
            <a:pPr marL="205106" indent="-102553" lvl="1">
              <a:lnSpc>
                <a:spcPts val="1102"/>
              </a:lnSpc>
              <a:buFont typeface="Arial"/>
              <a:buChar char="•"/>
            </a:pPr>
            <a:r>
              <a:rPr lang="en-US" sz="950" spc="-4">
                <a:solidFill>
                  <a:srgbClr val="FFFFFF"/>
                </a:solidFill>
                <a:latin typeface="Raleway"/>
              </a:rPr>
              <a:t>I</a:t>
            </a:r>
            <a:r>
              <a:rPr lang="en-US" sz="950" spc="-4">
                <a:solidFill>
                  <a:srgbClr val="FFFFFF"/>
                </a:solidFill>
                <a:latin typeface="Raleway"/>
              </a:rPr>
              <a:t>nformazioak kanpoko iturrietarako erreferentziak edo estekak ematen ditu?</a:t>
            </a:r>
          </a:p>
          <a:p>
            <a:pPr marL="205106" indent="-102553" lvl="1">
              <a:lnSpc>
                <a:spcPts val="1102"/>
              </a:lnSpc>
              <a:buFont typeface="Arial"/>
              <a:buChar char="•"/>
            </a:pPr>
            <a:r>
              <a:rPr lang="en-US" sz="950" spc="-4">
                <a:solidFill>
                  <a:srgbClr val="FFFFFF"/>
                </a:solidFill>
                <a:latin typeface="Raleway"/>
              </a:rPr>
              <a:t>H</a:t>
            </a:r>
            <a:r>
              <a:rPr lang="en-US" sz="950" spc="-4">
                <a:solidFill>
                  <a:srgbClr val="FFFFFF"/>
                </a:solidFill>
                <a:latin typeface="Raleway"/>
              </a:rPr>
              <a:t>itzorduak eta datuak egiaztagarriak dira eta iturri fidagarrietatik datoz?</a:t>
            </a:r>
          </a:p>
        </p:txBody>
      </p:sp>
      <p:grpSp>
        <p:nvGrpSpPr>
          <p:cNvPr name="Group 35" id="35"/>
          <p:cNvGrpSpPr/>
          <p:nvPr/>
        </p:nvGrpSpPr>
        <p:grpSpPr>
          <a:xfrm rot="0">
            <a:off x="4105551" y="8105799"/>
            <a:ext cx="3222221" cy="1331987"/>
            <a:chOff x="0" y="0"/>
            <a:chExt cx="1154771" cy="477354"/>
          </a:xfrm>
        </p:grpSpPr>
        <p:sp>
          <p:nvSpPr>
            <p:cNvPr name="Freeform 36" id="36"/>
            <p:cNvSpPr/>
            <p:nvPr/>
          </p:nvSpPr>
          <p:spPr>
            <a:xfrm flipH="false" flipV="false" rot="0">
              <a:off x="0" y="0"/>
              <a:ext cx="1154771" cy="477354"/>
            </a:xfrm>
            <a:custGeom>
              <a:avLst/>
              <a:gdLst/>
              <a:ahLst/>
              <a:cxnLst/>
              <a:rect r="r" b="b" t="t" l="l"/>
              <a:pathLst>
                <a:path h="477354" w="1154771">
                  <a:moveTo>
                    <a:pt x="0" y="0"/>
                  </a:moveTo>
                  <a:lnTo>
                    <a:pt x="1154771" y="0"/>
                  </a:lnTo>
                  <a:lnTo>
                    <a:pt x="1154771" y="477354"/>
                  </a:lnTo>
                  <a:lnTo>
                    <a:pt x="0" y="477354"/>
                  </a:lnTo>
                  <a:close/>
                </a:path>
              </a:pathLst>
            </a:custGeom>
            <a:solidFill>
              <a:srgbClr val="394E63"/>
            </a:solidFill>
          </p:spPr>
        </p:sp>
        <p:sp>
          <p:nvSpPr>
            <p:cNvPr name="TextBox 37" id="37"/>
            <p:cNvSpPr txBox="true"/>
            <p:nvPr/>
          </p:nvSpPr>
          <p:spPr>
            <a:xfrm>
              <a:off x="0" y="-38100"/>
              <a:ext cx="1154771" cy="515454"/>
            </a:xfrm>
            <a:prstGeom prst="rect">
              <a:avLst/>
            </a:prstGeom>
          </p:spPr>
          <p:txBody>
            <a:bodyPr anchor="ctr" rtlCol="false" tIns="50800" lIns="50800" bIns="50800" rIns="50800"/>
            <a:lstStyle/>
            <a:p>
              <a:pPr algn="ctr">
                <a:lnSpc>
                  <a:spcPts val="1800"/>
                </a:lnSpc>
              </a:pPr>
            </a:p>
          </p:txBody>
        </p:sp>
      </p:grpSp>
      <p:grpSp>
        <p:nvGrpSpPr>
          <p:cNvPr name="Group 38" id="38"/>
          <p:cNvGrpSpPr/>
          <p:nvPr/>
        </p:nvGrpSpPr>
        <p:grpSpPr>
          <a:xfrm rot="0">
            <a:off x="3508817" y="7185499"/>
            <a:ext cx="542367" cy="418542"/>
            <a:chOff x="0" y="0"/>
            <a:chExt cx="526633" cy="406400"/>
          </a:xfrm>
        </p:grpSpPr>
        <p:sp>
          <p:nvSpPr>
            <p:cNvPr name="Freeform 39" id="39"/>
            <p:cNvSpPr/>
            <p:nvPr/>
          </p:nvSpPr>
          <p:spPr>
            <a:xfrm flipH="false" flipV="false" rot="0">
              <a:off x="0" y="0"/>
              <a:ext cx="526633" cy="406400"/>
            </a:xfrm>
            <a:custGeom>
              <a:avLst/>
              <a:gdLst/>
              <a:ahLst/>
              <a:cxnLst/>
              <a:rect r="r" b="b" t="t" l="l"/>
              <a:pathLst>
                <a:path h="406400" w="526633">
                  <a:moveTo>
                    <a:pt x="0" y="0"/>
                  </a:moveTo>
                  <a:lnTo>
                    <a:pt x="323433" y="0"/>
                  </a:lnTo>
                  <a:lnTo>
                    <a:pt x="526633" y="203200"/>
                  </a:lnTo>
                  <a:lnTo>
                    <a:pt x="323433" y="406400"/>
                  </a:lnTo>
                  <a:lnTo>
                    <a:pt x="0" y="406400"/>
                  </a:lnTo>
                  <a:lnTo>
                    <a:pt x="203200" y="203200"/>
                  </a:lnTo>
                  <a:lnTo>
                    <a:pt x="0" y="0"/>
                  </a:lnTo>
                  <a:close/>
                </a:path>
              </a:pathLst>
            </a:custGeom>
            <a:solidFill>
              <a:srgbClr val="394E63"/>
            </a:solidFill>
          </p:spPr>
        </p:sp>
        <p:sp>
          <p:nvSpPr>
            <p:cNvPr name="TextBox 40" id="40"/>
            <p:cNvSpPr txBox="true"/>
            <p:nvPr/>
          </p:nvSpPr>
          <p:spPr>
            <a:xfrm>
              <a:off x="177800" y="-38100"/>
              <a:ext cx="272633" cy="444500"/>
            </a:xfrm>
            <a:prstGeom prst="rect">
              <a:avLst/>
            </a:prstGeom>
          </p:spPr>
          <p:txBody>
            <a:bodyPr anchor="ctr" rtlCol="false" tIns="50800" lIns="50800" bIns="50800" rIns="50800"/>
            <a:lstStyle/>
            <a:p>
              <a:pPr algn="ctr">
                <a:lnSpc>
                  <a:spcPts val="1800"/>
                </a:lnSpc>
              </a:pPr>
            </a:p>
          </p:txBody>
        </p:sp>
      </p:grpSp>
      <p:sp>
        <p:nvSpPr>
          <p:cNvPr name="Freeform 41" id="41"/>
          <p:cNvSpPr/>
          <p:nvPr/>
        </p:nvSpPr>
        <p:spPr>
          <a:xfrm flipH="false" flipV="false" rot="0">
            <a:off x="3010973" y="9179729"/>
            <a:ext cx="995687" cy="281282"/>
          </a:xfrm>
          <a:custGeom>
            <a:avLst/>
            <a:gdLst/>
            <a:ahLst/>
            <a:cxnLst/>
            <a:rect r="r" b="b" t="t" l="l"/>
            <a:pathLst>
              <a:path h="281282" w="995687">
                <a:moveTo>
                  <a:pt x="0" y="0"/>
                </a:moveTo>
                <a:lnTo>
                  <a:pt x="995687" y="0"/>
                </a:lnTo>
                <a:lnTo>
                  <a:pt x="995687" y="281282"/>
                </a:lnTo>
                <a:lnTo>
                  <a:pt x="0" y="2812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2" id="42"/>
          <p:cNvSpPr txBox="true"/>
          <p:nvPr/>
        </p:nvSpPr>
        <p:spPr>
          <a:xfrm rot="0">
            <a:off x="433569" y="5631750"/>
            <a:ext cx="3018098" cy="305739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80"/>
              </a:lnSpc>
            </a:pPr>
            <a:r>
              <a:rPr lang="en-US" sz="1200">
                <a:solidFill>
                  <a:srgbClr val="FFFFFF"/>
                </a:solidFill>
                <a:latin typeface="Raleway Bold"/>
              </a:rPr>
              <a:t>Ongi etorri gure irlako Informazio Zentrora. Han zentralizatzen dira gure kanpo-komunikazioko baliabide guztiak.</a:t>
            </a:r>
          </a:p>
          <a:p>
            <a:pPr>
              <a:lnSpc>
                <a:spcPts val="1680"/>
              </a:lnSpc>
            </a:pPr>
          </a:p>
          <a:p>
            <a:pPr>
              <a:lnSpc>
                <a:spcPts val="1680"/>
              </a:lnSpc>
            </a:pPr>
            <a:r>
              <a:rPr lang="en-US" sz="1200">
                <a:solidFill>
                  <a:srgbClr val="FFFFFF"/>
                </a:solidFill>
                <a:latin typeface="Raleway Bold"/>
              </a:rPr>
              <a:t>Konturatuko zinen Costa Informalian informazioa gure bizitza dela, ezin gara bizi hura gabe, eta horregatik lagundu behar diguzu web guneen zerrenda hori berrikusten, horietako bakoitzetik iturriaren fidagarritasuna ebaluatuz, bi alderdi garrantzitsu egiaztatzeko: sinesgarritasuna eta garrantzia.</a:t>
            </a:r>
          </a:p>
          <a:p>
            <a:pPr marL="0" indent="0" lvl="1">
              <a:lnSpc>
                <a:spcPts val="1680"/>
              </a:lnSpc>
            </a:pPr>
          </a:p>
        </p:txBody>
      </p:sp>
      <p:sp>
        <p:nvSpPr>
          <p:cNvPr name="TextBox 43" id="43"/>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2. JARDUERA: ITURRIAK AZTERTZEN</a:t>
            </a:r>
          </a:p>
        </p:txBody>
      </p:sp>
      <p:sp>
        <p:nvSpPr>
          <p:cNvPr name="TextBox 44" id="44"/>
          <p:cNvSpPr txBox="true"/>
          <p:nvPr/>
        </p:nvSpPr>
        <p:spPr>
          <a:xfrm rot="0">
            <a:off x="433569" y="3709198"/>
            <a:ext cx="6807960" cy="157787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a:lnSpc>
                <a:spcPts val="1680"/>
              </a:lnSpc>
            </a:pPr>
            <a:r>
              <a:rPr lang="en-US" sz="1200" spc="30">
                <a:solidFill>
                  <a:srgbClr val="394E63"/>
                </a:solidFill>
                <a:latin typeface="Raleway Bold"/>
              </a:rPr>
              <a:t>Helburua: Informazioa bilatzen dugun lineako iturrien ebaluazio kritikorako trebetasunak garatzea:</a:t>
            </a:r>
          </a:p>
          <a:p>
            <a:pPr marL="259081" indent="-129541" lvl="1">
              <a:lnSpc>
                <a:spcPts val="1680"/>
              </a:lnSpc>
              <a:buFont typeface="Arial"/>
              <a:buChar char="•"/>
            </a:pPr>
            <a:r>
              <a:rPr lang="en-US" sz="1200" spc="30">
                <a:solidFill>
                  <a:srgbClr val="394E63"/>
                </a:solidFill>
                <a:latin typeface="Raleway Bold"/>
              </a:rPr>
              <a:t>Funtsezko informazioa identifikatzea eta iturriaren testuinguru orokorretik bereiztea.</a:t>
            </a:r>
          </a:p>
          <a:p>
            <a:pPr marL="259081" indent="-129541" lvl="1">
              <a:lnSpc>
                <a:spcPts val="1680"/>
              </a:lnSpc>
              <a:buFont typeface="Arial"/>
              <a:buChar char="•"/>
            </a:pPr>
            <a:r>
              <a:rPr lang="en-US" sz="1200" spc="30">
                <a:solidFill>
                  <a:srgbClr val="394E63"/>
                </a:solidFill>
                <a:latin typeface="Raleway Bold"/>
              </a:rPr>
              <a:t>P</a:t>
            </a:r>
            <a:r>
              <a:rPr lang="en-US" sz="1200" spc="30">
                <a:solidFill>
                  <a:srgbClr val="394E63"/>
                </a:solidFill>
                <a:latin typeface="Raleway Bold"/>
              </a:rPr>
              <a:t>rozesu horri pentsamendu logikoa aplikatzea</a:t>
            </a:r>
          </a:p>
          <a:p>
            <a:pPr marL="259081" indent="-129541" lvl="1">
              <a:lnSpc>
                <a:spcPts val="1680"/>
              </a:lnSpc>
              <a:buFont typeface="Arial"/>
              <a:buChar char="•"/>
            </a:pPr>
            <a:r>
              <a:rPr lang="en-US" sz="1200" spc="30">
                <a:solidFill>
                  <a:srgbClr val="394E63"/>
                </a:solidFill>
                <a:latin typeface="Raleway Bold"/>
              </a:rPr>
              <a:t>Inf</a:t>
            </a:r>
            <a:r>
              <a:rPr lang="en-US" sz="1200" spc="30">
                <a:solidFill>
                  <a:srgbClr val="394E63"/>
                </a:solidFill>
                <a:latin typeface="Raleway Bold"/>
              </a:rPr>
              <a:t>ormazioa hautatzean, arazoen ebazpena sustatzea</a:t>
            </a:r>
          </a:p>
          <a:p>
            <a:pPr>
              <a:lnSpc>
                <a:spcPts val="1680"/>
              </a:lnSpc>
            </a:pPr>
          </a:p>
        </p:txBody>
      </p:sp>
      <p:sp>
        <p:nvSpPr>
          <p:cNvPr name="TextBox 45" id="45"/>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6" id="46"/>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7" id="47"/>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8" id="48"/>
          <p:cNvSpPr txBox="true"/>
          <p:nvPr/>
        </p:nvSpPr>
        <p:spPr>
          <a:xfrm rot="0">
            <a:off x="4233500" y="8237049"/>
            <a:ext cx="3008029" cy="1062800"/>
          </a:xfrm>
          <a:prstGeom prst="rect">
            <a:avLst/>
          </a:prstGeom>
        </p:spPr>
        <p:txBody>
          <a:bodyPr anchor="t" rtlCol="false" tIns="0" lIns="0" bIns="0" rIns="0">
            <a:spAutoFit/>
          </a:bodyPr>
          <a:lstStyle/>
          <a:p>
            <a:pPr>
              <a:lnSpc>
                <a:spcPts val="1268"/>
              </a:lnSpc>
            </a:pPr>
            <a:r>
              <a:rPr lang="en-US" sz="968">
                <a:solidFill>
                  <a:srgbClr val="FFFFFF"/>
                </a:solidFill>
                <a:latin typeface="Raleway"/>
              </a:rPr>
              <a:t>Objektibotasuna: Informazioaren aurkezpenean egon daitezkeen alborapen-ereduak identifikatzen ditu.</a:t>
            </a:r>
          </a:p>
          <a:p>
            <a:pPr>
              <a:lnSpc>
                <a:spcPts val="1268"/>
              </a:lnSpc>
            </a:pPr>
          </a:p>
          <a:p>
            <a:pPr marL="209027" indent="-104514" lvl="1">
              <a:lnSpc>
                <a:spcPts val="1268"/>
              </a:lnSpc>
              <a:buFont typeface="Arial"/>
              <a:buChar char="•"/>
            </a:pPr>
            <a:r>
              <a:rPr lang="en-US" sz="968">
                <a:solidFill>
                  <a:srgbClr val="FFFFFF"/>
                </a:solidFill>
                <a:latin typeface="Raleway"/>
              </a:rPr>
              <a:t>I</a:t>
            </a:r>
            <a:r>
              <a:rPr lang="en-US" sz="968">
                <a:solidFill>
                  <a:srgbClr val="FFFFFF"/>
                </a:solidFill>
                <a:latin typeface="Raleway"/>
              </a:rPr>
              <a:t>nformazioak ikuspegi objektiboa du ala alboratua dago?</a:t>
            </a:r>
          </a:p>
          <a:p>
            <a:pPr marL="209027" indent="-104514" lvl="1">
              <a:lnSpc>
                <a:spcPts val="1268"/>
              </a:lnSpc>
              <a:buFont typeface="Arial"/>
              <a:buChar char="•"/>
            </a:pPr>
            <a:r>
              <a:rPr lang="en-US" sz="968">
                <a:solidFill>
                  <a:srgbClr val="FFFFFF"/>
                </a:solidFill>
                <a:latin typeface="Raleway"/>
              </a:rPr>
              <a:t>I</a:t>
            </a:r>
            <a:r>
              <a:rPr lang="en-US" sz="968">
                <a:solidFill>
                  <a:srgbClr val="FFFFFF"/>
                </a:solidFill>
                <a:latin typeface="Raleway"/>
              </a:rPr>
              <a:t>turriak inpartzialtasuna erakusten du gertaerak aurkeztean?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66361"/>
            <a:ext cx="7683569" cy="4798454"/>
            <a:chOff x="0" y="0"/>
            <a:chExt cx="3526543" cy="2202356"/>
          </a:xfrm>
        </p:grpSpPr>
        <p:sp>
          <p:nvSpPr>
            <p:cNvPr name="Freeform 3" id="3"/>
            <p:cNvSpPr/>
            <p:nvPr/>
          </p:nvSpPr>
          <p:spPr>
            <a:xfrm flipH="false" flipV="false" rot="0">
              <a:off x="0" y="0"/>
              <a:ext cx="3526543" cy="2202356"/>
            </a:xfrm>
            <a:custGeom>
              <a:avLst/>
              <a:gdLst/>
              <a:ahLst/>
              <a:cxnLst/>
              <a:rect r="r" b="b" t="t" l="l"/>
              <a:pathLst>
                <a:path h="2202356" w="3526543">
                  <a:moveTo>
                    <a:pt x="0" y="0"/>
                  </a:moveTo>
                  <a:lnTo>
                    <a:pt x="3526543" y="0"/>
                  </a:lnTo>
                  <a:lnTo>
                    <a:pt x="3526543" y="2202356"/>
                  </a:lnTo>
                  <a:lnTo>
                    <a:pt x="0" y="2202356"/>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23093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293799"/>
            <a:chOff x="0" y="0"/>
            <a:chExt cx="2709333" cy="463668"/>
          </a:xfrm>
        </p:grpSpPr>
        <p:sp>
          <p:nvSpPr>
            <p:cNvPr name="Freeform 10" id="10"/>
            <p:cNvSpPr/>
            <p:nvPr/>
          </p:nvSpPr>
          <p:spPr>
            <a:xfrm flipH="false" flipV="false" rot="0">
              <a:off x="0" y="0"/>
              <a:ext cx="2709333" cy="463668"/>
            </a:xfrm>
            <a:custGeom>
              <a:avLst/>
              <a:gdLst/>
              <a:ahLst/>
              <a:cxnLst/>
              <a:rect r="r" b="b" t="t" l="l"/>
              <a:pathLst>
                <a:path h="463668" w="2709333">
                  <a:moveTo>
                    <a:pt x="0" y="0"/>
                  </a:moveTo>
                  <a:lnTo>
                    <a:pt x="2709333" y="0"/>
                  </a:lnTo>
                  <a:lnTo>
                    <a:pt x="2709333" y="463668"/>
                  </a:lnTo>
                  <a:lnTo>
                    <a:pt x="0" y="463668"/>
                  </a:lnTo>
                  <a:close/>
                </a:path>
              </a:pathLst>
            </a:custGeom>
            <a:solidFill>
              <a:srgbClr val="7FC5D8"/>
            </a:solidFill>
          </p:spPr>
        </p:sp>
        <p:sp>
          <p:nvSpPr>
            <p:cNvPr name="TextBox 11" id="11"/>
            <p:cNvSpPr txBox="true"/>
            <p:nvPr/>
          </p:nvSpPr>
          <p:spPr>
            <a:xfrm>
              <a:off x="0" y="-38100"/>
              <a:ext cx="2709333" cy="50176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7" id="27"/>
          <p:cNvSpPr/>
          <p:nvPr/>
        </p:nvSpPr>
        <p:spPr>
          <a:xfrm flipH="false" flipV="false" rot="0">
            <a:off x="-8345" y="8140226"/>
            <a:ext cx="1769518" cy="1576479"/>
          </a:xfrm>
          <a:custGeom>
            <a:avLst/>
            <a:gdLst/>
            <a:ahLst/>
            <a:cxnLst/>
            <a:rect r="r" b="b" t="t" l="l"/>
            <a:pathLst>
              <a:path h="1576479" w="1769518">
                <a:moveTo>
                  <a:pt x="0" y="0"/>
                </a:moveTo>
                <a:lnTo>
                  <a:pt x="1769517" y="0"/>
                </a:lnTo>
                <a:lnTo>
                  <a:pt x="1769517" y="1576480"/>
                </a:lnTo>
                <a:lnTo>
                  <a:pt x="0" y="15764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1955066" y="8140226"/>
            <a:ext cx="1391012" cy="1403773"/>
          </a:xfrm>
          <a:custGeom>
            <a:avLst/>
            <a:gdLst/>
            <a:ahLst/>
            <a:cxnLst/>
            <a:rect r="r" b="b" t="t" l="l"/>
            <a:pathLst>
              <a:path h="1403773" w="1391012">
                <a:moveTo>
                  <a:pt x="0" y="0"/>
                </a:moveTo>
                <a:lnTo>
                  <a:pt x="1391012" y="0"/>
                </a:lnTo>
                <a:lnTo>
                  <a:pt x="1391012" y="1403774"/>
                </a:lnTo>
                <a:lnTo>
                  <a:pt x="0" y="14037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false" flipV="false" rot="0">
            <a:off x="4212262" y="8275194"/>
            <a:ext cx="1027940" cy="1133000"/>
          </a:xfrm>
          <a:custGeom>
            <a:avLst/>
            <a:gdLst/>
            <a:ahLst/>
            <a:cxnLst/>
            <a:rect r="r" b="b" t="t" l="l"/>
            <a:pathLst>
              <a:path h="1133000" w="1027940">
                <a:moveTo>
                  <a:pt x="0" y="0"/>
                </a:moveTo>
                <a:lnTo>
                  <a:pt x="1027939" y="0"/>
                </a:lnTo>
                <a:lnTo>
                  <a:pt x="1027939" y="1132999"/>
                </a:lnTo>
                <a:lnTo>
                  <a:pt x="0" y="113299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0" id="30"/>
          <p:cNvSpPr/>
          <p:nvPr/>
        </p:nvSpPr>
        <p:spPr>
          <a:xfrm flipH="false" flipV="false" rot="0">
            <a:off x="5907001" y="8008494"/>
            <a:ext cx="1563612" cy="1668912"/>
          </a:xfrm>
          <a:custGeom>
            <a:avLst/>
            <a:gdLst/>
            <a:ahLst/>
            <a:cxnLst/>
            <a:rect r="r" b="b" t="t" l="l"/>
            <a:pathLst>
              <a:path h="1668912" w="1563612">
                <a:moveTo>
                  <a:pt x="0" y="0"/>
                </a:moveTo>
                <a:lnTo>
                  <a:pt x="1563612" y="0"/>
                </a:lnTo>
                <a:lnTo>
                  <a:pt x="1563612" y="1668912"/>
                </a:lnTo>
                <a:lnTo>
                  <a:pt x="0" y="1668912"/>
                </a:lnTo>
                <a:lnTo>
                  <a:pt x="0" y="0"/>
                </a:lnTo>
                <a:close/>
              </a:path>
            </a:pathLst>
          </a:custGeom>
          <a:blipFill>
            <a:blip r:embed="rId13"/>
            <a:stretch>
              <a:fillRect l="0" t="0" r="0" b="-337"/>
            </a:stretch>
          </a:blipFill>
        </p:spPr>
      </p:sp>
      <p:sp>
        <p:nvSpPr>
          <p:cNvPr name="TextBox 31" id="31"/>
          <p:cNvSpPr txBox="true"/>
          <p:nvPr/>
        </p:nvSpPr>
        <p:spPr>
          <a:xfrm rot="0">
            <a:off x="433569" y="5179700"/>
            <a:ext cx="6807960" cy="325209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79"/>
              </a:lnSpc>
            </a:pPr>
            <a:r>
              <a:rPr lang="en-US" sz="1199">
                <a:solidFill>
                  <a:srgbClr val="FFFFFF"/>
                </a:solidFill>
                <a:latin typeface="Raleway Bold"/>
              </a:rPr>
              <a:t>Costa Informalian, geure sare soziala dugu, “Informalia Connect”. Herritar guztiok gaude plataforma horren mende, neurri handi batean, informazioa eta albisteak partekatzeko eta gure artean konektatzeko. Hala ere, uste dugu algoritmoek hura jasotzeko moduari eragin diotela.</a:t>
            </a:r>
          </a:p>
          <a:p>
            <a:pPr>
              <a:lnSpc>
                <a:spcPts val="1120"/>
              </a:lnSpc>
            </a:pPr>
          </a:p>
          <a:p>
            <a:pPr>
              <a:lnSpc>
                <a:spcPts val="1679"/>
              </a:lnSpc>
            </a:pPr>
            <a:r>
              <a:rPr lang="en-US" sz="1199">
                <a:solidFill>
                  <a:srgbClr val="FFFFFF"/>
                </a:solidFill>
                <a:latin typeface="Raleway Bold"/>
              </a:rPr>
              <a:t>Algoritmo horiek nola funtzionatzen duten eta erabiltzaile gisa dugun esperientzian nola eragiten duten aztertzen lagundu behar diguzu.</a:t>
            </a:r>
          </a:p>
          <a:p>
            <a:pPr>
              <a:lnSpc>
                <a:spcPts val="1119"/>
              </a:lnSpc>
            </a:pPr>
          </a:p>
          <a:p>
            <a:pPr>
              <a:lnSpc>
                <a:spcPts val="1679"/>
              </a:lnSpc>
            </a:pPr>
            <a:r>
              <a:rPr lang="en-US" sz="1199">
                <a:solidFill>
                  <a:srgbClr val="FFFFFF"/>
                </a:solidFill>
                <a:latin typeface="Raleway Bold"/>
              </a:rPr>
              <a:t>Horretarako, edukiaren aurkezpenean ereduak identifikatu behar dituzu, eta zenbait argitalpen-motak besteek baino ikuspen handiagoa dutela dirudi.</a:t>
            </a:r>
          </a:p>
          <a:p>
            <a:pPr>
              <a:lnSpc>
                <a:spcPts val="1119"/>
              </a:lnSpc>
            </a:pPr>
          </a:p>
          <a:p>
            <a:pPr>
              <a:lnSpc>
                <a:spcPts val="1679"/>
              </a:lnSpc>
            </a:pPr>
            <a:r>
              <a:rPr lang="en-US" sz="1199">
                <a:solidFill>
                  <a:srgbClr val="FFFFFF"/>
                </a:solidFill>
                <a:latin typeface="Raleway Bold"/>
              </a:rPr>
              <a:t>Hausnartu nola algoritmoek kontuan har ditzaketen iraganeko elkarreraginak, lehentasunak eta portaerak informazioa erakusteko orduan.</a:t>
            </a:r>
          </a:p>
          <a:p>
            <a:pPr>
              <a:lnSpc>
                <a:spcPts val="1679"/>
              </a:lnSpc>
            </a:pPr>
          </a:p>
          <a:p>
            <a:pPr marL="0" indent="0" lvl="1">
              <a:lnSpc>
                <a:spcPts val="1679"/>
              </a:lnSpc>
            </a:pPr>
          </a:p>
        </p:txBody>
      </p:sp>
      <p:sp>
        <p:nvSpPr>
          <p:cNvPr name="TextBox 32" id="32"/>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3. JARDUERA: ALGORITMOAK ARAKATZEN</a:t>
            </a:r>
          </a:p>
        </p:txBody>
      </p:sp>
      <p:sp>
        <p:nvSpPr>
          <p:cNvPr name="TextBox 33" id="33"/>
          <p:cNvSpPr txBox="true"/>
          <p:nvPr/>
        </p:nvSpPr>
        <p:spPr>
          <a:xfrm rot="0">
            <a:off x="433569" y="3709198"/>
            <a:ext cx="6807960" cy="942863"/>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a:lnSpc>
                <a:spcPts val="1680"/>
              </a:lnSpc>
            </a:pPr>
            <a:r>
              <a:rPr lang="en-US" sz="1200" spc="30">
                <a:solidFill>
                  <a:srgbClr val="394E63"/>
                </a:solidFill>
                <a:latin typeface="Raleway Bold"/>
              </a:rPr>
              <a:t>Sare sozialetako edukiaren aurkezpenean ereduak identifikatzea. Helburua da modu kritikoan aztertzea algoritmoek nola eragin diezaioketen informazioaren aniztasunari eta edukiaren aurkezpenean egon daitezkeen alborapenek.</a:t>
            </a:r>
          </a:p>
        </p:txBody>
      </p:sp>
      <p:sp>
        <p:nvSpPr>
          <p:cNvPr name="TextBox 34" id="34"/>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5" id="35"/>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6" id="36"/>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975541"/>
            <a:ext cx="7683569" cy="4589274"/>
            <a:chOff x="0" y="0"/>
            <a:chExt cx="3526543" cy="2106348"/>
          </a:xfrm>
        </p:grpSpPr>
        <p:sp>
          <p:nvSpPr>
            <p:cNvPr name="Freeform 3" id="3"/>
            <p:cNvSpPr/>
            <p:nvPr/>
          </p:nvSpPr>
          <p:spPr>
            <a:xfrm flipH="false" flipV="false" rot="0">
              <a:off x="0" y="0"/>
              <a:ext cx="3526543" cy="2106348"/>
            </a:xfrm>
            <a:custGeom>
              <a:avLst/>
              <a:gdLst/>
              <a:ahLst/>
              <a:cxnLst/>
              <a:rect r="r" b="b" t="t" l="l"/>
              <a:pathLst>
                <a:path h="2106348" w="3526543">
                  <a:moveTo>
                    <a:pt x="0" y="0"/>
                  </a:moveTo>
                  <a:lnTo>
                    <a:pt x="3526543" y="0"/>
                  </a:lnTo>
                  <a:lnTo>
                    <a:pt x="3526543" y="2106348"/>
                  </a:lnTo>
                  <a:lnTo>
                    <a:pt x="0" y="210634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13492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532398"/>
            <a:chOff x="0" y="0"/>
            <a:chExt cx="2709333" cy="549177"/>
          </a:xfrm>
        </p:grpSpPr>
        <p:sp>
          <p:nvSpPr>
            <p:cNvPr name="Freeform 10" id="10"/>
            <p:cNvSpPr/>
            <p:nvPr/>
          </p:nvSpPr>
          <p:spPr>
            <a:xfrm flipH="false" flipV="false" rot="0">
              <a:off x="0" y="0"/>
              <a:ext cx="2709333" cy="549177"/>
            </a:xfrm>
            <a:custGeom>
              <a:avLst/>
              <a:gdLst/>
              <a:ahLst/>
              <a:cxnLst/>
              <a:rect r="r" b="b" t="t" l="l"/>
              <a:pathLst>
                <a:path h="549177" w="2709333">
                  <a:moveTo>
                    <a:pt x="0" y="0"/>
                  </a:moveTo>
                  <a:lnTo>
                    <a:pt x="2709333" y="0"/>
                  </a:lnTo>
                  <a:lnTo>
                    <a:pt x="2709333" y="549177"/>
                  </a:lnTo>
                  <a:lnTo>
                    <a:pt x="0" y="549177"/>
                  </a:lnTo>
                  <a:close/>
                </a:path>
              </a:pathLst>
            </a:custGeom>
            <a:solidFill>
              <a:srgbClr val="7FC5D8"/>
            </a:solidFill>
          </p:spPr>
        </p:sp>
        <p:sp>
          <p:nvSpPr>
            <p:cNvPr name="TextBox 11" id="11"/>
            <p:cNvSpPr txBox="true"/>
            <p:nvPr/>
          </p:nvSpPr>
          <p:spPr>
            <a:xfrm>
              <a:off x="0" y="-38100"/>
              <a:ext cx="2709333" cy="58727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7" id="27"/>
          <p:cNvSpPr/>
          <p:nvPr/>
        </p:nvSpPr>
        <p:spPr>
          <a:xfrm flipH="false" flipV="false" rot="0">
            <a:off x="3638709" y="7634553"/>
            <a:ext cx="1680916" cy="1998118"/>
          </a:xfrm>
          <a:custGeom>
            <a:avLst/>
            <a:gdLst/>
            <a:ahLst/>
            <a:cxnLst/>
            <a:rect r="r" b="b" t="t" l="l"/>
            <a:pathLst>
              <a:path h="1998118" w="1680916">
                <a:moveTo>
                  <a:pt x="0" y="0"/>
                </a:moveTo>
                <a:lnTo>
                  <a:pt x="1680917" y="0"/>
                </a:lnTo>
                <a:lnTo>
                  <a:pt x="1680917" y="1998118"/>
                </a:lnTo>
                <a:lnTo>
                  <a:pt x="0" y="19981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5295433" y="7418415"/>
            <a:ext cx="2115180" cy="2146400"/>
          </a:xfrm>
          <a:custGeom>
            <a:avLst/>
            <a:gdLst/>
            <a:ahLst/>
            <a:cxnLst/>
            <a:rect r="r" b="b" t="t" l="l"/>
            <a:pathLst>
              <a:path h="2146400" w="2115180">
                <a:moveTo>
                  <a:pt x="0" y="0"/>
                </a:moveTo>
                <a:lnTo>
                  <a:pt x="2115180" y="0"/>
                </a:lnTo>
                <a:lnTo>
                  <a:pt x="2115180" y="2146400"/>
                </a:lnTo>
                <a:lnTo>
                  <a:pt x="0" y="2146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false" flipV="false" rot="0">
            <a:off x="5392802" y="7554195"/>
            <a:ext cx="1920443" cy="2010620"/>
          </a:xfrm>
          <a:custGeom>
            <a:avLst/>
            <a:gdLst/>
            <a:ahLst/>
            <a:cxnLst/>
            <a:rect r="r" b="b" t="t" l="l"/>
            <a:pathLst>
              <a:path h="2010620" w="1920443">
                <a:moveTo>
                  <a:pt x="0" y="0"/>
                </a:moveTo>
                <a:lnTo>
                  <a:pt x="1920443" y="0"/>
                </a:lnTo>
                <a:lnTo>
                  <a:pt x="1920443" y="2010620"/>
                </a:lnTo>
                <a:lnTo>
                  <a:pt x="0" y="20106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0" id="30"/>
          <p:cNvSpPr txBox="true"/>
          <p:nvPr/>
        </p:nvSpPr>
        <p:spPr>
          <a:xfrm rot="0">
            <a:off x="433569" y="5303999"/>
            <a:ext cx="6807960" cy="411568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79"/>
              </a:lnSpc>
            </a:pPr>
            <a:r>
              <a:rPr lang="en-US" sz="1199">
                <a:solidFill>
                  <a:srgbClr val="FFFFFF"/>
                </a:solidFill>
                <a:latin typeface="Raleway Bold"/>
              </a:rPr>
              <a:t>CCOSTA Informalia informazioz betetako uharte digitala da, baina azkenaldian izurrite batek inbaditu gaitu, eta etengabe borrokatzen gara haren kontra: albiste faltsuak eta desinformazioa.</a:t>
            </a:r>
          </a:p>
          <a:p>
            <a:pPr>
              <a:lnSpc>
                <a:spcPts val="1679"/>
              </a:lnSpc>
            </a:pPr>
          </a:p>
          <a:p>
            <a:pPr>
              <a:lnSpc>
                <a:spcPts val="1679"/>
              </a:lnSpc>
            </a:pPr>
            <a:r>
              <a:rPr lang="en-US" sz="1199">
                <a:solidFill>
                  <a:srgbClr val="FFFFFF"/>
                </a:solidFill>
                <a:latin typeface="Raleway Bold"/>
              </a:rPr>
              <a:t>Izan ere, gaurko egunsentia aurpegi guztiekin argitu dugu albiste hau: "Espezie estralurtar berri bat aurkitu du uharteko hondartzetan".</a:t>
            </a:r>
          </a:p>
          <a:p>
            <a:pPr>
              <a:lnSpc>
                <a:spcPts val="1679"/>
              </a:lnSpc>
            </a:pPr>
          </a:p>
          <a:p>
            <a:pPr>
              <a:lnSpc>
                <a:spcPts val="1679"/>
              </a:lnSpc>
            </a:pPr>
            <a:r>
              <a:rPr lang="en-US" sz="1199">
                <a:solidFill>
                  <a:srgbClr val="FFFFFF"/>
                </a:solidFill>
                <a:latin typeface="Raleway Bold"/>
              </a:rPr>
              <a:t>Zure eginkizuna "Albiste faltsuen ehiztari" bihurtzea da, gure FAKE brigada berezian sartzeko. Horretarako, pentsamendu konputazionalaren printzipioak aplikatu beharko dituzu albiste hau faltsua den ala ez identifikatzeko.</a:t>
            </a:r>
          </a:p>
          <a:p>
            <a:pPr>
              <a:lnSpc>
                <a:spcPts val="1679"/>
              </a:lnSpc>
            </a:pPr>
          </a:p>
          <a:p>
            <a:pPr marL="259078" indent="-129539" lvl="1">
              <a:lnSpc>
                <a:spcPts val="1679"/>
              </a:lnSpc>
              <a:buFont typeface="Arial"/>
              <a:buChar char="•"/>
            </a:pPr>
            <a:r>
              <a:rPr lang="en-US" sz="1199">
                <a:solidFill>
                  <a:srgbClr val="FFFFFF"/>
                </a:solidFill>
                <a:latin typeface="Raleway Bold"/>
              </a:rPr>
              <a:t>Deskonposizioa:</a:t>
            </a:r>
          </a:p>
          <a:p>
            <a:pPr marL="259078" indent="-129539" lvl="1">
              <a:lnSpc>
                <a:spcPts val="1679"/>
              </a:lnSpc>
              <a:buFont typeface="Arial"/>
              <a:buChar char="•"/>
            </a:pPr>
            <a:r>
              <a:rPr lang="en-US" sz="1199">
                <a:solidFill>
                  <a:srgbClr val="FFFFFF"/>
                </a:solidFill>
                <a:latin typeface="Raleway Bold"/>
              </a:rPr>
              <a:t>Pa</a:t>
            </a:r>
            <a:r>
              <a:rPr lang="en-US" sz="1199">
                <a:solidFill>
                  <a:srgbClr val="FFFFFF"/>
                </a:solidFill>
                <a:latin typeface="Raleway Bold"/>
              </a:rPr>
              <a:t>troiak ezagutzea:</a:t>
            </a:r>
          </a:p>
          <a:p>
            <a:pPr marL="259078" indent="-129539" lvl="1">
              <a:lnSpc>
                <a:spcPts val="1679"/>
              </a:lnSpc>
              <a:buFont typeface="Arial"/>
              <a:buChar char="•"/>
            </a:pPr>
            <a:r>
              <a:rPr lang="en-US" sz="1199">
                <a:solidFill>
                  <a:srgbClr val="FFFFFF"/>
                </a:solidFill>
                <a:latin typeface="Raleway Bold"/>
              </a:rPr>
              <a:t>Abstrakzioa</a:t>
            </a:r>
          </a:p>
          <a:p>
            <a:pPr marL="259078" indent="-129539" lvl="1">
              <a:lnSpc>
                <a:spcPts val="1679"/>
              </a:lnSpc>
              <a:buFont typeface="Arial"/>
              <a:buChar char="•"/>
            </a:pPr>
            <a:r>
              <a:rPr lang="en-US" sz="1199">
                <a:solidFill>
                  <a:srgbClr val="FFFFFF"/>
                </a:solidFill>
                <a:latin typeface="Raleway Bold"/>
              </a:rPr>
              <a:t>Algoritmoak</a:t>
            </a:r>
          </a:p>
          <a:p>
            <a:pPr marL="259078" indent="-129539" lvl="1">
              <a:lnSpc>
                <a:spcPts val="1679"/>
              </a:lnSpc>
              <a:buFont typeface="Arial"/>
              <a:buChar char="•"/>
            </a:pPr>
            <a:r>
              <a:rPr lang="en-US" sz="1199">
                <a:solidFill>
                  <a:srgbClr val="FFFFFF"/>
                </a:solidFill>
                <a:latin typeface="Raleway Bold"/>
              </a:rPr>
              <a:t>Pentsamendu konputazional etikoa</a:t>
            </a:r>
          </a:p>
          <a:p>
            <a:pPr>
              <a:lnSpc>
                <a:spcPts val="1679"/>
              </a:lnSpc>
            </a:pPr>
          </a:p>
          <a:p>
            <a:pPr marL="0" indent="0" lvl="1">
              <a:lnSpc>
                <a:spcPts val="1679"/>
              </a:lnSpc>
            </a:pPr>
          </a:p>
        </p:txBody>
      </p:sp>
      <p:sp>
        <p:nvSpPr>
          <p:cNvPr name="TextBox 31" id="31"/>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4. JARDUERA: "FAKE BRIGADA"</a:t>
            </a:r>
          </a:p>
        </p:txBody>
      </p:sp>
      <p:sp>
        <p:nvSpPr>
          <p:cNvPr name="TextBox 32" id="32"/>
          <p:cNvSpPr txBox="true"/>
          <p:nvPr/>
        </p:nvSpPr>
        <p:spPr>
          <a:xfrm rot="0">
            <a:off x="433569" y="3709198"/>
            <a:ext cx="6807960" cy="115453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259081" indent="-129541" lvl="1">
              <a:lnSpc>
                <a:spcPts val="1680"/>
              </a:lnSpc>
              <a:buFont typeface="Arial"/>
              <a:buChar char="•"/>
            </a:pPr>
            <a:r>
              <a:rPr lang="en-US" sz="1200" spc="30">
                <a:solidFill>
                  <a:srgbClr val="394E63"/>
                </a:solidFill>
                <a:latin typeface="Raleway Bold"/>
              </a:rPr>
              <a:t>Albiste faltsuak eta desinformazioa detektatzeko trebetasunak garatzea, patroiak identifikatuz.</a:t>
            </a:r>
          </a:p>
          <a:p>
            <a:pPr marL="259081" indent="-129541" lvl="1">
              <a:lnSpc>
                <a:spcPts val="1680"/>
              </a:lnSpc>
              <a:buFont typeface="Arial"/>
              <a:buChar char="•"/>
            </a:pPr>
            <a:r>
              <a:rPr lang="en-US" sz="1200" spc="30">
                <a:solidFill>
                  <a:srgbClr val="394E63"/>
                </a:solidFill>
                <a:latin typeface="Raleway Bold"/>
              </a:rPr>
              <a:t>Albistea sekuentziatan deskonposatzeko gaitasuna izatea, haren egitura hobeto ulertzeko.</a:t>
            </a:r>
          </a:p>
        </p:txBody>
      </p:sp>
      <p:sp>
        <p:nvSpPr>
          <p:cNvPr name="TextBox 33" id="33"/>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4" id="34"/>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5" id="35"/>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309200"/>
            <a:ext cx="7683569" cy="5255615"/>
            <a:chOff x="0" y="0"/>
            <a:chExt cx="3526543" cy="2412180"/>
          </a:xfrm>
        </p:grpSpPr>
        <p:sp>
          <p:nvSpPr>
            <p:cNvPr name="Freeform 3" id="3"/>
            <p:cNvSpPr/>
            <p:nvPr/>
          </p:nvSpPr>
          <p:spPr>
            <a:xfrm flipH="false" flipV="false" rot="0">
              <a:off x="0" y="0"/>
              <a:ext cx="3526543" cy="2412180"/>
            </a:xfrm>
            <a:custGeom>
              <a:avLst/>
              <a:gdLst/>
              <a:ahLst/>
              <a:cxnLst/>
              <a:rect r="r" b="b" t="t" l="l"/>
              <a:pathLst>
                <a:path h="2412180" w="3526543">
                  <a:moveTo>
                    <a:pt x="0" y="0"/>
                  </a:moveTo>
                  <a:lnTo>
                    <a:pt x="3526543" y="0"/>
                  </a:lnTo>
                  <a:lnTo>
                    <a:pt x="3526543" y="2412180"/>
                  </a:lnTo>
                  <a:lnTo>
                    <a:pt x="0" y="2412180"/>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44075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982011"/>
            <a:chOff x="0" y="0"/>
            <a:chExt cx="2709333" cy="351930"/>
          </a:xfrm>
        </p:grpSpPr>
        <p:sp>
          <p:nvSpPr>
            <p:cNvPr name="Freeform 10" id="10"/>
            <p:cNvSpPr/>
            <p:nvPr/>
          </p:nvSpPr>
          <p:spPr>
            <a:xfrm flipH="false" flipV="false" rot="0">
              <a:off x="0" y="0"/>
              <a:ext cx="2709333" cy="351930"/>
            </a:xfrm>
            <a:custGeom>
              <a:avLst/>
              <a:gdLst/>
              <a:ahLst/>
              <a:cxnLst/>
              <a:rect r="r" b="b" t="t" l="l"/>
              <a:pathLst>
                <a:path h="351930" w="2709333">
                  <a:moveTo>
                    <a:pt x="0" y="0"/>
                  </a:moveTo>
                  <a:lnTo>
                    <a:pt x="2709333" y="0"/>
                  </a:lnTo>
                  <a:lnTo>
                    <a:pt x="2709333" y="351930"/>
                  </a:lnTo>
                  <a:lnTo>
                    <a:pt x="0" y="351930"/>
                  </a:lnTo>
                  <a:close/>
                </a:path>
              </a:pathLst>
            </a:custGeom>
            <a:solidFill>
              <a:srgbClr val="7FC5D8"/>
            </a:solidFill>
          </p:spPr>
        </p:sp>
        <p:sp>
          <p:nvSpPr>
            <p:cNvPr name="TextBox 11" id="11"/>
            <p:cNvSpPr txBox="true"/>
            <p:nvPr/>
          </p:nvSpPr>
          <p:spPr>
            <a:xfrm>
              <a:off x="0" y="-38100"/>
              <a:ext cx="2709333" cy="39003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27" id="27"/>
          <p:cNvSpPr txBox="true"/>
          <p:nvPr/>
        </p:nvSpPr>
        <p:spPr>
          <a:xfrm rot="0">
            <a:off x="433569" y="4801237"/>
            <a:ext cx="6921984" cy="2743200"/>
          </a:xfrm>
          <a:prstGeom prst="rect">
            <a:avLst/>
          </a:prstGeom>
        </p:spPr>
        <p:txBody>
          <a:bodyPr anchor="t" rtlCol="false" tIns="0" lIns="0" bIns="0" rIns="0">
            <a:spAutoFit/>
          </a:bodyPr>
          <a:lstStyle/>
          <a:p>
            <a:pPr>
              <a:lnSpc>
                <a:spcPts val="2071"/>
              </a:lnSpc>
            </a:pPr>
            <a:r>
              <a:rPr lang="en-US" sz="1726" spc="-62">
                <a:solidFill>
                  <a:srgbClr val="FFFFFF"/>
                </a:solidFill>
                <a:latin typeface="Raleway Bold"/>
              </a:rPr>
              <a:t>Jarduera:</a:t>
            </a:r>
          </a:p>
          <a:p>
            <a:pPr>
              <a:lnSpc>
                <a:spcPts val="1679"/>
              </a:lnSpc>
            </a:pPr>
            <a:r>
              <a:rPr lang="en-US" sz="1199">
                <a:solidFill>
                  <a:srgbClr val="FFFFFF"/>
                </a:solidFill>
                <a:latin typeface="Raleway Bold"/>
              </a:rPr>
              <a:t>COSTA Informalia uharte misteriotsua da, eta, urteetan zehar, mundu osoko zientzialarien arreta erakarri du, fenomeno bereziak direla eta. Edozein egunetan, hondartzan agertzen diren argi-patroi bitxien edo basoan bizi diren soinu misteriotsuen lekuko izan zaitezke. Horregatik, COSTA Informaliako txoko bakoitza erronka bat da adimenarentzat.</a:t>
            </a:r>
          </a:p>
          <a:p>
            <a:pPr>
              <a:lnSpc>
                <a:spcPts val="1679"/>
              </a:lnSpc>
            </a:pPr>
          </a:p>
          <a:p>
            <a:pPr>
              <a:lnSpc>
                <a:spcPts val="1679"/>
              </a:lnSpc>
            </a:pPr>
            <a:r>
              <a:rPr lang="en-US" sz="1199">
                <a:solidFill>
                  <a:srgbClr val="FFFFFF"/>
                </a:solidFill>
                <a:latin typeface="Raleway Bold"/>
              </a:rPr>
              <a:t>Gure komunitate zientifikoak fenomeno horiek aztertzeko ikerketa-zentro bat inauguratu du, baina oraindik asko dago aurkitzeko. Eta zorionekoa zara langile bila ari zarelako.</a:t>
            </a:r>
          </a:p>
          <a:p>
            <a:pPr>
              <a:lnSpc>
                <a:spcPts val="1679"/>
              </a:lnSpc>
            </a:pPr>
          </a:p>
          <a:p>
            <a:pPr>
              <a:lnSpc>
                <a:spcPts val="1679"/>
              </a:lnSpc>
            </a:pPr>
            <a:r>
              <a:rPr lang="en-US" sz="1199">
                <a:solidFill>
                  <a:srgbClr val="FFFFFF"/>
                </a:solidFill>
                <a:latin typeface="Raleway Bold"/>
              </a:rPr>
              <a:t>Zatoz Costa Informaliaren sekretuak argitzeko lehen espedizioari ekingo dioten esploratzaile-taldeko kide izatera. Baldintza bakarra dago. Pentsamendu kritikoa eta metodo zientifikoa aplikatzeko gaitasuna izatea, lehen begiratuan ulertezina dirudiena ulertzeko.</a:t>
            </a:r>
          </a:p>
          <a:p>
            <a:pPr marL="0" indent="0" lvl="1">
              <a:lnSpc>
                <a:spcPts val="1439"/>
              </a:lnSpc>
            </a:pPr>
          </a:p>
        </p:txBody>
      </p:sp>
      <p:sp>
        <p:nvSpPr>
          <p:cNvPr name="TextBox 28" id="28"/>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5. JARDUERA: ARAKATZAILEAK BILTZEN </a:t>
            </a:r>
          </a:p>
        </p:txBody>
      </p:sp>
      <p:sp>
        <p:nvSpPr>
          <p:cNvPr name="TextBox 29" id="29"/>
          <p:cNvSpPr txBox="true"/>
          <p:nvPr/>
        </p:nvSpPr>
        <p:spPr>
          <a:xfrm rot="0">
            <a:off x="433569" y="3628726"/>
            <a:ext cx="6807960" cy="69359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a:lnSpc>
                <a:spcPts val="1572"/>
              </a:lnSpc>
            </a:pPr>
            <a:r>
              <a:rPr lang="en-US" sz="1200" spc="30">
                <a:solidFill>
                  <a:srgbClr val="394E63"/>
                </a:solidFill>
                <a:latin typeface="Raleway Bold"/>
              </a:rPr>
              <a:t>Bizitza errealeko egoeretan pentsamendu kritikoa sustatzea metodo zientifikoaren bidez, pentsamendu konputazionalaren printzipioak erabiliz.</a:t>
            </a:r>
          </a:p>
        </p:txBody>
      </p:sp>
      <p:sp>
        <p:nvSpPr>
          <p:cNvPr name="TextBox 30" id="3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1" id="31"/>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2" id="32"/>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3" id="33"/>
          <p:cNvSpPr txBox="true"/>
          <p:nvPr/>
        </p:nvSpPr>
        <p:spPr>
          <a:xfrm rot="0">
            <a:off x="399343" y="7730314"/>
            <a:ext cx="2883043" cy="1286764"/>
          </a:xfrm>
          <a:prstGeom prst="rect">
            <a:avLst/>
          </a:prstGeom>
        </p:spPr>
        <p:txBody>
          <a:bodyPr anchor="t" rtlCol="false" tIns="0" lIns="0" bIns="0" rIns="0">
            <a:spAutoFit/>
          </a:bodyPr>
          <a:lstStyle/>
          <a:p>
            <a:pPr>
              <a:lnSpc>
                <a:spcPts val="1463"/>
              </a:lnSpc>
            </a:pPr>
            <a:r>
              <a:rPr lang="en-US" sz="1100" spc="-14">
                <a:solidFill>
                  <a:srgbClr val="EABC54"/>
                </a:solidFill>
                <a:latin typeface="Raleway Bold"/>
              </a:rPr>
              <a:t>Ikerketaren egoera</a:t>
            </a:r>
          </a:p>
          <a:p>
            <a:pPr>
              <a:lnSpc>
                <a:spcPts val="1463"/>
              </a:lnSpc>
            </a:pPr>
            <a:r>
              <a:rPr lang="en-US" sz="1100" spc="-14">
                <a:solidFill>
                  <a:srgbClr val="FFFFFF"/>
                </a:solidFill>
                <a:latin typeface="Raleway"/>
              </a:rPr>
              <a:t>Hondartzako argi-patroia</a:t>
            </a:r>
          </a:p>
          <a:p>
            <a:pPr>
              <a:lnSpc>
                <a:spcPts val="1596"/>
              </a:lnSpc>
            </a:pPr>
          </a:p>
          <a:p>
            <a:pPr>
              <a:lnSpc>
                <a:spcPts val="1463"/>
              </a:lnSpc>
            </a:pPr>
            <a:r>
              <a:rPr lang="en-US" sz="1100" spc="-14">
                <a:solidFill>
                  <a:srgbClr val="EABC54"/>
                </a:solidFill>
                <a:latin typeface="Raleway Bold"/>
              </a:rPr>
              <a:t>Metodo zientifikoaren aplikazioa</a:t>
            </a:r>
          </a:p>
          <a:p>
            <a:pPr marL="0" indent="0" lvl="1">
              <a:lnSpc>
                <a:spcPts val="1463"/>
              </a:lnSpc>
            </a:pPr>
            <a:r>
              <a:rPr lang="en-US" sz="1100" spc="-14">
                <a:solidFill>
                  <a:srgbClr val="FFFFFF"/>
                </a:solidFill>
                <a:latin typeface="Raleway"/>
              </a:rPr>
              <a:t>Horrek esan nahi du fenomenoa behatzea, galderak egitea, hipotesiak planteatzea, datuak biltzea eta ondorioak ateratzea.</a:t>
            </a:r>
          </a:p>
        </p:txBody>
      </p:sp>
      <p:sp>
        <p:nvSpPr>
          <p:cNvPr name="TextBox 34" id="34"/>
          <p:cNvSpPr txBox="true"/>
          <p:nvPr/>
        </p:nvSpPr>
        <p:spPr>
          <a:xfrm rot="0">
            <a:off x="3412182" y="7730314"/>
            <a:ext cx="3943371" cy="1648714"/>
          </a:xfrm>
          <a:prstGeom prst="rect">
            <a:avLst/>
          </a:prstGeom>
        </p:spPr>
        <p:txBody>
          <a:bodyPr anchor="t" rtlCol="false" tIns="0" lIns="0" bIns="0" rIns="0">
            <a:spAutoFit/>
          </a:bodyPr>
          <a:lstStyle/>
          <a:p>
            <a:pPr>
              <a:lnSpc>
                <a:spcPts val="1462"/>
              </a:lnSpc>
            </a:pPr>
            <a:r>
              <a:rPr lang="en-US" sz="1099" spc="-14">
                <a:solidFill>
                  <a:srgbClr val="EABC54"/>
                </a:solidFill>
                <a:latin typeface="Raleway Bold"/>
              </a:rPr>
              <a:t>Oharren erregistroa:</a:t>
            </a:r>
          </a:p>
          <a:p>
            <a:pPr>
              <a:lnSpc>
                <a:spcPts val="1462"/>
              </a:lnSpc>
            </a:pPr>
            <a:r>
              <a:rPr lang="en-US" sz="1099" spc="-14">
                <a:solidFill>
                  <a:srgbClr val="FFFFFF"/>
                </a:solidFill>
                <a:latin typeface="Raleway"/>
              </a:rPr>
              <a:t>Oharrak kartoi mehe edo arbel batean erregistratu beharko dituzu, zure aurkikuntzak adierazten dituzten grafikoak, diagramak edo datuak erabiliz.</a:t>
            </a:r>
          </a:p>
          <a:p>
            <a:pPr>
              <a:lnSpc>
                <a:spcPts val="1595"/>
              </a:lnSpc>
            </a:pPr>
          </a:p>
          <a:p>
            <a:pPr>
              <a:lnSpc>
                <a:spcPts val="1462"/>
              </a:lnSpc>
            </a:pPr>
            <a:r>
              <a:rPr lang="en-US" sz="1099" spc="-14">
                <a:solidFill>
                  <a:srgbClr val="EABC54"/>
                </a:solidFill>
                <a:latin typeface="Raleway Bold"/>
              </a:rPr>
              <a:t>Emaitzen aurkezpena:</a:t>
            </a:r>
          </a:p>
          <a:p>
            <a:pPr marL="0" indent="0" lvl="1">
              <a:lnSpc>
                <a:spcPts val="1462"/>
              </a:lnSpc>
            </a:pPr>
            <a:r>
              <a:rPr lang="en-US" sz="1099" spc="-14">
                <a:solidFill>
                  <a:srgbClr val="FFFFFF"/>
                </a:solidFill>
                <a:latin typeface="Raleway"/>
              </a:rPr>
              <a:t>Orain, emaitzen aurkezpena prestatzen du, deskonposizio-egituraren, patroien onarpenaren eta jardueran aplikatutako algoritmoen arabera.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57884"/>
            <a:ext cx="7683569" cy="4806931"/>
            <a:chOff x="0" y="0"/>
            <a:chExt cx="3526543" cy="2206247"/>
          </a:xfrm>
        </p:grpSpPr>
        <p:sp>
          <p:nvSpPr>
            <p:cNvPr name="Freeform 3" id="3"/>
            <p:cNvSpPr/>
            <p:nvPr/>
          </p:nvSpPr>
          <p:spPr>
            <a:xfrm flipH="false" flipV="false" rot="0">
              <a:off x="0" y="0"/>
              <a:ext cx="3526543" cy="2206247"/>
            </a:xfrm>
            <a:custGeom>
              <a:avLst/>
              <a:gdLst/>
              <a:ahLst/>
              <a:cxnLst/>
              <a:rect r="r" b="b" t="t" l="l"/>
              <a:pathLst>
                <a:path h="2206247" w="3526543">
                  <a:moveTo>
                    <a:pt x="0" y="0"/>
                  </a:moveTo>
                  <a:lnTo>
                    <a:pt x="3526543" y="0"/>
                  </a:lnTo>
                  <a:lnTo>
                    <a:pt x="3526543" y="2206247"/>
                  </a:lnTo>
                  <a:lnTo>
                    <a:pt x="0" y="2206247"/>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234822"/>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05303"/>
            <a:chOff x="0" y="0"/>
            <a:chExt cx="2709333" cy="467791"/>
          </a:xfrm>
        </p:grpSpPr>
        <p:sp>
          <p:nvSpPr>
            <p:cNvPr name="Freeform 10" id="10"/>
            <p:cNvSpPr/>
            <p:nvPr/>
          </p:nvSpPr>
          <p:spPr>
            <a:xfrm flipH="false" flipV="false" rot="0">
              <a:off x="0" y="0"/>
              <a:ext cx="2709333" cy="467791"/>
            </a:xfrm>
            <a:custGeom>
              <a:avLst/>
              <a:gdLst/>
              <a:ahLst/>
              <a:cxnLst/>
              <a:rect r="r" b="b" t="t" l="l"/>
              <a:pathLst>
                <a:path h="467791" w="2709333">
                  <a:moveTo>
                    <a:pt x="0" y="0"/>
                  </a:moveTo>
                  <a:lnTo>
                    <a:pt x="2709333" y="0"/>
                  </a:lnTo>
                  <a:lnTo>
                    <a:pt x="2709333" y="467791"/>
                  </a:lnTo>
                  <a:lnTo>
                    <a:pt x="0" y="467791"/>
                  </a:lnTo>
                  <a:close/>
                </a:path>
              </a:pathLst>
            </a:custGeom>
            <a:solidFill>
              <a:srgbClr val="A0C478"/>
            </a:solidFill>
          </p:spPr>
        </p:sp>
        <p:sp>
          <p:nvSpPr>
            <p:cNvPr name="TextBox 11" id="11"/>
            <p:cNvSpPr txBox="true"/>
            <p:nvPr/>
          </p:nvSpPr>
          <p:spPr>
            <a:xfrm>
              <a:off x="0" y="-38100"/>
              <a:ext cx="2709333" cy="505891"/>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TextBox 22" id="22"/>
          <p:cNvSpPr txBox="true"/>
          <p:nvPr/>
        </p:nvSpPr>
        <p:spPr>
          <a:xfrm rot="0">
            <a:off x="433569" y="5038804"/>
            <a:ext cx="6731736" cy="2310177"/>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464"/>
              </a:lnSpc>
            </a:pPr>
            <a:r>
              <a:rPr lang="en-US" sz="1200" spc="-19">
                <a:solidFill>
                  <a:srgbClr val="FFFFFF"/>
                </a:solidFill>
                <a:latin typeface="Raleway Bold"/>
              </a:rPr>
              <a:t>IIsabella Nikon argazkilari trebea COSTA Informaliaren esentzia bakarra harrapatzen aritu da. Haren irudiek, uhartearen edertasuna dokumentatzeaz gain, txoko bakoitzeko ikusizko sekretuak ere aztertzen dituzte.</a:t>
            </a:r>
          </a:p>
          <a:p>
            <a:pPr>
              <a:lnSpc>
                <a:spcPts val="1464"/>
              </a:lnSpc>
            </a:pPr>
          </a:p>
          <a:p>
            <a:pPr>
              <a:lnSpc>
                <a:spcPts val="1464"/>
              </a:lnSpc>
            </a:pPr>
            <a:r>
              <a:rPr lang="en-US" sz="1200" spc="-19">
                <a:solidFill>
                  <a:srgbClr val="FFFFFF"/>
                </a:solidFill>
                <a:latin typeface="Raleway Bold"/>
              </a:rPr>
              <a:t>Hala ere, joan den astean, Isabellak eguneko argazkiak berrikusten zituen bitartean, zerbait arraroa aurkitu zuen. Horietako batzuek, harrapatzea gogoratzen ez zuten elementuak zituzten. </a:t>
            </a:r>
          </a:p>
          <a:p>
            <a:pPr>
              <a:lnSpc>
                <a:spcPts val="1464"/>
              </a:lnSpc>
            </a:pPr>
            <a:r>
              <a:rPr lang="en-US" sz="1200" spc="-19">
                <a:solidFill>
                  <a:srgbClr val="FFFFFF"/>
                </a:solidFill>
                <a:latin typeface="Raleway Bold"/>
              </a:rPr>
              <a:t>Orduan hasi zen Isabella irudiak arretaz aztertzen. Zer ari da gertatzen zure argazkietan?</a:t>
            </a:r>
          </a:p>
          <a:p>
            <a:pPr>
              <a:lnSpc>
                <a:spcPts val="1464"/>
              </a:lnSpc>
            </a:pPr>
          </a:p>
          <a:p>
            <a:pPr marL="0" indent="0" lvl="1">
              <a:lnSpc>
                <a:spcPts val="1464"/>
              </a:lnSpc>
            </a:pPr>
            <a:r>
              <a:rPr lang="en-US" sz="1200">
                <a:solidFill>
                  <a:srgbClr val="FFFFFF"/>
                </a:solidFill>
                <a:latin typeface="Raleway Bold"/>
              </a:rPr>
              <a:t>Isabella gurekin harremanetan jarri da misterio hau argitzen lagun diezazun, izan ere, manipulazioak atzemateko pentsamendu konputazionala aplikatzeko zure behaketa-gaitasunaz hitz egin dizugu.</a:t>
            </a:r>
          </a:p>
        </p:txBody>
      </p:sp>
      <p:grpSp>
        <p:nvGrpSpPr>
          <p:cNvPr name="Group 23" id="23"/>
          <p:cNvGrpSpPr/>
          <p:nvPr/>
        </p:nvGrpSpPr>
        <p:grpSpPr>
          <a:xfrm rot="0">
            <a:off x="6616714" y="0"/>
            <a:ext cx="943286" cy="739572"/>
            <a:chOff x="0" y="0"/>
            <a:chExt cx="1257715" cy="986097"/>
          </a:xfrm>
        </p:grpSpPr>
        <p:grpSp>
          <p:nvGrpSpPr>
            <p:cNvPr name="Group 24" id="24"/>
            <p:cNvGrpSpPr/>
            <p:nvPr/>
          </p:nvGrpSpPr>
          <p:grpSpPr>
            <a:xfrm rot="0">
              <a:off x="174672" y="35683"/>
              <a:ext cx="950414" cy="95041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7" id="27"/>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8" id="28"/>
          <p:cNvGrpSpPr/>
          <p:nvPr/>
        </p:nvGrpSpPr>
        <p:grpSpPr>
          <a:xfrm rot="0">
            <a:off x="5790651" y="0"/>
            <a:ext cx="943286" cy="739572"/>
            <a:chOff x="0" y="0"/>
            <a:chExt cx="1257715" cy="986097"/>
          </a:xfrm>
        </p:grpSpPr>
        <p:grpSp>
          <p:nvGrpSpPr>
            <p:cNvPr name="Group 29" id="29"/>
            <p:cNvGrpSpPr/>
            <p:nvPr/>
          </p:nvGrpSpPr>
          <p:grpSpPr>
            <a:xfrm rot="0">
              <a:off x="174672" y="35683"/>
              <a:ext cx="950414" cy="95041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2" id="32"/>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3" id="33"/>
          <p:cNvSpPr/>
          <p:nvPr/>
        </p:nvSpPr>
        <p:spPr>
          <a:xfrm flipH="false" flipV="false" rot="0">
            <a:off x="5856720" y="7987156"/>
            <a:ext cx="2107479" cy="1240778"/>
          </a:xfrm>
          <a:custGeom>
            <a:avLst/>
            <a:gdLst/>
            <a:ahLst/>
            <a:cxnLst/>
            <a:rect r="r" b="b" t="t" l="l"/>
            <a:pathLst>
              <a:path h="1240778" w="2107479">
                <a:moveTo>
                  <a:pt x="0" y="0"/>
                </a:moveTo>
                <a:lnTo>
                  <a:pt x="2107479" y="0"/>
                </a:lnTo>
                <a:lnTo>
                  <a:pt x="2107479" y="1240779"/>
                </a:lnTo>
                <a:lnTo>
                  <a:pt x="0" y="12407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4" id="34"/>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6. JARDUERA: ISABELLARI LAGUNTZEN</a:t>
            </a:r>
          </a:p>
        </p:txBody>
      </p:sp>
      <p:sp>
        <p:nvSpPr>
          <p:cNvPr name="TextBox 35" id="35"/>
          <p:cNvSpPr txBox="true"/>
          <p:nvPr/>
        </p:nvSpPr>
        <p:spPr>
          <a:xfrm rot="0">
            <a:off x="433569" y="3709198"/>
            <a:ext cx="6807960"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0" indent="0" lvl="1">
              <a:lnSpc>
                <a:spcPts val="1679"/>
              </a:lnSpc>
            </a:pPr>
            <a:r>
              <a:rPr lang="en-US" sz="1200" spc="30">
                <a:solidFill>
                  <a:srgbClr val="394E63"/>
                </a:solidFill>
                <a:latin typeface="Raleway Bold"/>
              </a:rPr>
              <a:t>Balizko manipulazioak atzematea eta irudien analisiaren bidez informazioa egiaztatzeak duen garrantzia ulertzea, ereduen onarpenaren eta abstrakzioaren arabera.</a:t>
            </a:r>
          </a:p>
        </p:txBody>
      </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7" id="3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8" id="3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9" id="39"/>
          <p:cNvSpPr txBox="true"/>
          <p:nvPr/>
        </p:nvSpPr>
        <p:spPr>
          <a:xfrm rot="0">
            <a:off x="433569" y="7523766"/>
            <a:ext cx="5558822" cy="1864820"/>
          </a:xfrm>
          <a:prstGeom prst="rect">
            <a:avLst/>
          </a:prstGeom>
        </p:spPr>
        <p:txBody>
          <a:bodyPr anchor="t" rtlCol="false" tIns="0" lIns="0" bIns="0" rIns="0">
            <a:spAutoFit/>
          </a:bodyPr>
          <a:lstStyle/>
          <a:p>
            <a:pPr>
              <a:lnSpc>
                <a:spcPts val="1581"/>
              </a:lnSpc>
            </a:pPr>
            <a:r>
              <a:rPr lang="en-US" sz="1226" spc="-58">
                <a:solidFill>
                  <a:srgbClr val="AAD8C2"/>
                </a:solidFill>
                <a:latin typeface="Raleway Bold"/>
              </a:rPr>
              <a:t>Hainbeste urtetako lanaren ondorioz duen ospea jokoan dago. Lagunduko diozu?</a:t>
            </a:r>
          </a:p>
          <a:p>
            <a:pPr>
              <a:lnSpc>
                <a:spcPts val="936"/>
              </a:lnSpc>
            </a:pPr>
          </a:p>
          <a:p>
            <a:pPr marL="259079" indent="-129540" lvl="1">
              <a:lnSpc>
                <a:spcPts val="1799"/>
              </a:lnSpc>
              <a:buFont typeface="Arial"/>
              <a:buChar char="•"/>
            </a:pPr>
            <a:r>
              <a:rPr lang="en-US" sz="1199" spc="-37">
                <a:solidFill>
                  <a:srgbClr val="FFFFFF"/>
                </a:solidFill>
                <a:latin typeface="Raleway Bold"/>
              </a:rPr>
              <a:t>Irudietan manipulazioa adieraz dezaketen ikus-patroiak identifikatzen ditu.</a:t>
            </a:r>
          </a:p>
          <a:p>
            <a:pPr marL="259079" indent="-129540" lvl="1">
              <a:lnSpc>
                <a:spcPts val="1799"/>
              </a:lnSpc>
              <a:buFont typeface="Arial"/>
              <a:buChar char="•"/>
            </a:pPr>
            <a:r>
              <a:rPr lang="en-US" sz="1199" spc="-37">
                <a:solidFill>
                  <a:srgbClr val="FFFFFF"/>
                </a:solidFill>
                <a:latin typeface="Raleway Bold"/>
              </a:rPr>
              <a:t>Algoritmo mentalak erabiltzen ditu argazkien egiazkotasuna ebaluatzeko, ikusizko koherentzia eta argiztapenaren trinkotasuna bezalako elementuak kontuan hartuz.</a:t>
            </a:r>
          </a:p>
          <a:p>
            <a:pPr marL="259079" indent="-129540" lvl="1">
              <a:lnSpc>
                <a:spcPts val="1799"/>
              </a:lnSpc>
              <a:buFont typeface="Arial"/>
              <a:buChar char="•"/>
            </a:pPr>
            <a:r>
              <a:rPr lang="en-US" sz="1199" spc="-37">
                <a:solidFill>
                  <a:srgbClr val="FFFFFF"/>
                </a:solidFill>
                <a:latin typeface="Raleway Bold"/>
              </a:rPr>
              <a:t>Zatitu ataza sekuentziatan, analisi-prozesua deskonposatu ahal izateko detekzio eraginkorra lortzeko behar diren elementuetan.</a:t>
            </a:r>
          </a:p>
          <a:p>
            <a:pPr>
              <a:lnSpc>
                <a:spcPts val="179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548334"/>
            <a:ext cx="7683569" cy="5016481"/>
            <a:chOff x="0" y="0"/>
            <a:chExt cx="3526543" cy="2302424"/>
          </a:xfrm>
        </p:grpSpPr>
        <p:sp>
          <p:nvSpPr>
            <p:cNvPr name="Freeform 3" id="3"/>
            <p:cNvSpPr/>
            <p:nvPr/>
          </p:nvSpPr>
          <p:spPr>
            <a:xfrm flipH="false" flipV="false" rot="0">
              <a:off x="0" y="0"/>
              <a:ext cx="3526543" cy="2302424"/>
            </a:xfrm>
            <a:custGeom>
              <a:avLst/>
              <a:gdLst/>
              <a:ahLst/>
              <a:cxnLst/>
              <a:rect r="r" b="b" t="t" l="l"/>
              <a:pathLst>
                <a:path h="2302424" w="3526543">
                  <a:moveTo>
                    <a:pt x="0" y="0"/>
                  </a:moveTo>
                  <a:lnTo>
                    <a:pt x="3526543" y="0"/>
                  </a:lnTo>
                  <a:lnTo>
                    <a:pt x="3526543" y="2302424"/>
                  </a:lnTo>
                  <a:lnTo>
                    <a:pt x="0" y="2302424"/>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330999"/>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062483"/>
            <a:chOff x="0" y="0"/>
            <a:chExt cx="2709333" cy="380770"/>
          </a:xfrm>
        </p:grpSpPr>
        <p:sp>
          <p:nvSpPr>
            <p:cNvPr name="Freeform 10" id="10"/>
            <p:cNvSpPr/>
            <p:nvPr/>
          </p:nvSpPr>
          <p:spPr>
            <a:xfrm flipH="false" flipV="false" rot="0">
              <a:off x="0" y="0"/>
              <a:ext cx="2709333" cy="380770"/>
            </a:xfrm>
            <a:custGeom>
              <a:avLst/>
              <a:gdLst/>
              <a:ahLst/>
              <a:cxnLst/>
              <a:rect r="r" b="b" t="t" l="l"/>
              <a:pathLst>
                <a:path h="380770" w="2709333">
                  <a:moveTo>
                    <a:pt x="0" y="0"/>
                  </a:moveTo>
                  <a:lnTo>
                    <a:pt x="2709333" y="0"/>
                  </a:lnTo>
                  <a:lnTo>
                    <a:pt x="2709333" y="380770"/>
                  </a:lnTo>
                  <a:lnTo>
                    <a:pt x="0" y="380770"/>
                  </a:lnTo>
                  <a:close/>
                </a:path>
              </a:pathLst>
            </a:custGeom>
            <a:solidFill>
              <a:srgbClr val="A0C478"/>
            </a:solidFill>
          </p:spPr>
        </p:sp>
        <p:sp>
          <p:nvSpPr>
            <p:cNvPr name="TextBox 11" id="11"/>
            <p:cNvSpPr txBox="true"/>
            <p:nvPr/>
          </p:nvSpPr>
          <p:spPr>
            <a:xfrm>
              <a:off x="0" y="-38100"/>
              <a:ext cx="2709333" cy="41887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0" y="8788282"/>
            <a:ext cx="1156127" cy="1147718"/>
          </a:xfrm>
          <a:custGeom>
            <a:avLst/>
            <a:gdLst/>
            <a:ahLst/>
            <a:cxnLst/>
            <a:rect r="r" b="b" t="t" l="l"/>
            <a:pathLst>
              <a:path h="1147718" w="1156127">
                <a:moveTo>
                  <a:pt x="0" y="0"/>
                </a:moveTo>
                <a:lnTo>
                  <a:pt x="1156127" y="0"/>
                </a:lnTo>
                <a:lnTo>
                  <a:pt x="1156127" y="1147718"/>
                </a:lnTo>
                <a:lnTo>
                  <a:pt x="0" y="11477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728338">
            <a:off x="6486300" y="7334200"/>
            <a:ext cx="1037956" cy="1037956"/>
          </a:xfrm>
          <a:custGeom>
            <a:avLst/>
            <a:gdLst/>
            <a:ahLst/>
            <a:cxnLst/>
            <a:rect r="r" b="b" t="t" l="l"/>
            <a:pathLst>
              <a:path h="1037956" w="1037956">
                <a:moveTo>
                  <a:pt x="0" y="0"/>
                </a:moveTo>
                <a:lnTo>
                  <a:pt x="1037956" y="0"/>
                </a:lnTo>
                <a:lnTo>
                  <a:pt x="1037956" y="1037956"/>
                </a:lnTo>
                <a:lnTo>
                  <a:pt x="0" y="103795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1193833">
            <a:off x="6418099" y="8556565"/>
            <a:ext cx="1054417" cy="1062141"/>
          </a:xfrm>
          <a:custGeom>
            <a:avLst/>
            <a:gdLst/>
            <a:ahLst/>
            <a:cxnLst/>
            <a:rect r="r" b="b" t="t" l="l"/>
            <a:pathLst>
              <a:path h="1062141" w="1054417">
                <a:moveTo>
                  <a:pt x="0" y="0"/>
                </a:moveTo>
                <a:lnTo>
                  <a:pt x="1054416" y="0"/>
                </a:lnTo>
                <a:lnTo>
                  <a:pt x="1054416" y="1062141"/>
                </a:lnTo>
                <a:lnTo>
                  <a:pt x="0" y="106214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5" id="35"/>
          <p:cNvSpPr txBox="true"/>
          <p:nvPr/>
        </p:nvSpPr>
        <p:spPr>
          <a:xfrm rot="0">
            <a:off x="433569" y="4900759"/>
            <a:ext cx="6731736" cy="435348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464"/>
              </a:lnSpc>
            </a:pPr>
            <a:r>
              <a:rPr lang="en-US" sz="1200" spc="4">
                <a:solidFill>
                  <a:srgbClr val="FFFFFF"/>
                </a:solidFill>
                <a:latin typeface="Raleway Bold"/>
              </a:rPr>
              <a:t>ICOSTA Informaliako informazio guztia biltzen duen zentro logistiko nagusira iritsi gara, eta sailkapen-prozesuan oinarrizko arazo batzuk konpontzen laguntzea nahi dugu:</a:t>
            </a:r>
          </a:p>
          <a:p>
            <a:pPr>
              <a:lnSpc>
                <a:spcPts val="1464"/>
              </a:lnSpc>
            </a:pPr>
          </a:p>
          <a:p>
            <a:pPr marL="259080" indent="-129540" lvl="1">
              <a:lnSpc>
                <a:spcPts val="1464"/>
              </a:lnSpc>
              <a:buFont typeface="Arial"/>
              <a:buChar char="•"/>
            </a:pPr>
            <a:r>
              <a:rPr lang="en-US" sz="1200" spc="4">
                <a:solidFill>
                  <a:srgbClr val="FFFFFF"/>
                </a:solidFill>
                <a:latin typeface="Raleway Bold"/>
              </a:rPr>
              <a:t>Ze</a:t>
            </a:r>
            <a:r>
              <a:rPr lang="en-US" sz="1200" spc="4">
                <a:solidFill>
                  <a:srgbClr val="FFFFFF"/>
                </a:solidFill>
                <a:latin typeface="Raleway Bold"/>
              </a:rPr>
              <a:t>nbat informazio dago 1.000 orrialdeko liburu batean?</a:t>
            </a:r>
          </a:p>
          <a:p>
            <a:pPr marL="259080" indent="-129540" lvl="1">
              <a:lnSpc>
                <a:spcPts val="1464"/>
              </a:lnSpc>
              <a:buFont typeface="Arial"/>
              <a:buChar char="•"/>
            </a:pPr>
            <a:r>
              <a:rPr lang="en-US" sz="1200" spc="4">
                <a:solidFill>
                  <a:srgbClr val="FFFFFF"/>
                </a:solidFill>
                <a:latin typeface="Raleway Bold"/>
              </a:rPr>
              <a:t>I</a:t>
            </a:r>
            <a:r>
              <a:rPr lang="en-US" sz="1200" spc="4">
                <a:solidFill>
                  <a:srgbClr val="FFFFFF"/>
                </a:solidFill>
                <a:latin typeface="Raleway Bold"/>
              </a:rPr>
              <a:t>nformazio gehiago dago 1000 orrialdeko telefono-direktorio batean edo 1000 orri zurian?</a:t>
            </a:r>
          </a:p>
          <a:p>
            <a:pPr>
              <a:lnSpc>
                <a:spcPts val="1464"/>
              </a:lnSpc>
            </a:pPr>
          </a:p>
          <a:p>
            <a:pPr algn="ctr">
              <a:lnSpc>
                <a:spcPts val="1707"/>
              </a:lnSpc>
            </a:pPr>
            <a:r>
              <a:rPr lang="en-US" sz="1399">
                <a:solidFill>
                  <a:srgbClr val="BFE9E0"/>
                </a:solidFill>
                <a:latin typeface="Raleway Bold"/>
              </a:rPr>
              <a:t>Badakizu zergatik den garrantzitsua?</a:t>
            </a:r>
          </a:p>
          <a:p>
            <a:pPr algn="ctr">
              <a:lnSpc>
                <a:spcPts val="1707"/>
              </a:lnSpc>
            </a:pPr>
          </a:p>
          <a:p>
            <a:pPr>
              <a:lnSpc>
                <a:spcPts val="1585"/>
              </a:lnSpc>
            </a:pPr>
            <a:r>
              <a:rPr lang="en-US" sz="1299">
                <a:solidFill>
                  <a:srgbClr val="FFFFFF"/>
                </a:solidFill>
                <a:latin typeface="Raleway Bold"/>
              </a:rPr>
              <a:t>Hori neur badezakegu, informazioa gordetzeko zenbat leku behar dugun kalkula dezakegu.</a:t>
            </a:r>
          </a:p>
          <a:p>
            <a:pPr>
              <a:lnSpc>
                <a:spcPts val="1585"/>
              </a:lnSpc>
            </a:pPr>
          </a:p>
          <a:p>
            <a:pPr>
              <a:lnSpc>
                <a:spcPts val="1585"/>
              </a:lnSpc>
            </a:pPr>
            <a:r>
              <a:rPr lang="en-US" sz="1299">
                <a:solidFill>
                  <a:srgbClr val="FFFFFF"/>
                </a:solidFill>
                <a:latin typeface="Raleway Bold"/>
              </a:rPr>
              <a:t>Proba dezagun. Esaldi hau irakur dezakezu?</a:t>
            </a:r>
          </a:p>
          <a:p>
            <a:pPr>
              <a:lnSpc>
                <a:spcPts val="1464"/>
              </a:lnSpc>
            </a:pPr>
          </a:p>
          <a:p>
            <a:pPr>
              <a:lnSpc>
                <a:spcPts val="1464"/>
              </a:lnSpc>
            </a:pPr>
          </a:p>
          <a:p>
            <a:pPr algn="ctr">
              <a:lnSpc>
                <a:spcPts val="2195"/>
              </a:lnSpc>
            </a:pPr>
            <a:r>
              <a:rPr lang="en-US" sz="1799">
                <a:solidFill>
                  <a:srgbClr val="F4ECCD"/>
                </a:solidFill>
                <a:latin typeface="Raleway Bold"/>
              </a:rPr>
              <a:t>L nfrmcn s pdr </a:t>
            </a:r>
          </a:p>
          <a:p>
            <a:pPr>
              <a:lnSpc>
                <a:spcPts val="1464"/>
              </a:lnSpc>
            </a:pPr>
          </a:p>
          <a:p>
            <a:pPr>
              <a:lnSpc>
                <a:spcPts val="1464"/>
              </a:lnSpc>
            </a:pPr>
            <a:r>
              <a:rPr lang="en-US" sz="1200">
                <a:solidFill>
                  <a:srgbClr val="FFFFFF"/>
                </a:solidFill>
                <a:latin typeface="Raleway Bold"/>
              </a:rPr>
              <a:t>Ahal baduzu, bokalek ez dizutelako informazio handirik ematen. Egin gogoeta informazioaren edukia neurtzeko moduari buruz.</a:t>
            </a:r>
          </a:p>
          <a:p>
            <a:pPr>
              <a:lnSpc>
                <a:spcPts val="1464"/>
              </a:lnSpc>
            </a:pPr>
          </a:p>
          <a:p>
            <a:pPr marL="0" indent="0" lvl="1">
              <a:lnSpc>
                <a:spcPts val="1536"/>
              </a:lnSpc>
            </a:pPr>
          </a:p>
        </p:txBody>
      </p:sp>
      <p:sp>
        <p:nvSpPr>
          <p:cNvPr name="TextBox 36" id="36"/>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7. JARDUERA. INFORMAZIOA NEURTZEN</a:t>
            </a:r>
          </a:p>
        </p:txBody>
      </p:sp>
      <p:sp>
        <p:nvSpPr>
          <p:cNvPr name="TextBox 37" id="37"/>
          <p:cNvSpPr txBox="true"/>
          <p:nvPr/>
        </p:nvSpPr>
        <p:spPr>
          <a:xfrm rot="0">
            <a:off x="433569" y="3838276"/>
            <a:ext cx="7027615" cy="5152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0" indent="0" lvl="1">
              <a:lnSpc>
                <a:spcPts val="1679"/>
              </a:lnSpc>
            </a:pPr>
            <a:r>
              <a:rPr lang="en-US" sz="1200" spc="4">
                <a:solidFill>
                  <a:srgbClr val="394E63"/>
                </a:solidFill>
                <a:latin typeface="Raleway Bold"/>
              </a:rPr>
              <a:t>Zure dedukzioeta galderak egiteko trebetasunak garatzea, zenbakizko tarteekin lan eginez.</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0" id="40"/>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548334"/>
            <a:ext cx="7683569" cy="5016481"/>
            <a:chOff x="0" y="0"/>
            <a:chExt cx="3526543" cy="2302424"/>
          </a:xfrm>
        </p:grpSpPr>
        <p:sp>
          <p:nvSpPr>
            <p:cNvPr name="Freeform 3" id="3"/>
            <p:cNvSpPr/>
            <p:nvPr/>
          </p:nvSpPr>
          <p:spPr>
            <a:xfrm flipH="false" flipV="false" rot="0">
              <a:off x="0" y="0"/>
              <a:ext cx="3526543" cy="2302424"/>
            </a:xfrm>
            <a:custGeom>
              <a:avLst/>
              <a:gdLst/>
              <a:ahLst/>
              <a:cxnLst/>
              <a:rect r="r" b="b" t="t" l="l"/>
              <a:pathLst>
                <a:path h="2302424" w="3526543">
                  <a:moveTo>
                    <a:pt x="0" y="0"/>
                  </a:moveTo>
                  <a:lnTo>
                    <a:pt x="3526543" y="0"/>
                  </a:lnTo>
                  <a:lnTo>
                    <a:pt x="3526543" y="2302424"/>
                  </a:lnTo>
                  <a:lnTo>
                    <a:pt x="0" y="2302424"/>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330999"/>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062483"/>
            <a:chOff x="0" y="0"/>
            <a:chExt cx="2709333" cy="380770"/>
          </a:xfrm>
        </p:grpSpPr>
        <p:sp>
          <p:nvSpPr>
            <p:cNvPr name="Freeform 10" id="10"/>
            <p:cNvSpPr/>
            <p:nvPr/>
          </p:nvSpPr>
          <p:spPr>
            <a:xfrm flipH="false" flipV="false" rot="0">
              <a:off x="0" y="0"/>
              <a:ext cx="2709333" cy="380770"/>
            </a:xfrm>
            <a:custGeom>
              <a:avLst/>
              <a:gdLst/>
              <a:ahLst/>
              <a:cxnLst/>
              <a:rect r="r" b="b" t="t" l="l"/>
              <a:pathLst>
                <a:path h="380770" w="2709333">
                  <a:moveTo>
                    <a:pt x="0" y="0"/>
                  </a:moveTo>
                  <a:lnTo>
                    <a:pt x="2709333" y="0"/>
                  </a:lnTo>
                  <a:lnTo>
                    <a:pt x="2709333" y="380770"/>
                  </a:lnTo>
                  <a:lnTo>
                    <a:pt x="0" y="380770"/>
                  </a:lnTo>
                  <a:close/>
                </a:path>
              </a:pathLst>
            </a:custGeom>
            <a:solidFill>
              <a:srgbClr val="A0C478"/>
            </a:solidFill>
          </p:spPr>
        </p:sp>
        <p:sp>
          <p:nvSpPr>
            <p:cNvPr name="TextBox 11" id="11"/>
            <p:cNvSpPr txBox="true"/>
            <p:nvPr/>
          </p:nvSpPr>
          <p:spPr>
            <a:xfrm>
              <a:off x="0" y="-38100"/>
              <a:ext cx="2709333" cy="41887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5790651" y="7820200"/>
            <a:ext cx="1846722" cy="1896505"/>
          </a:xfrm>
          <a:custGeom>
            <a:avLst/>
            <a:gdLst/>
            <a:ahLst/>
            <a:cxnLst/>
            <a:rect r="r" b="b" t="t" l="l"/>
            <a:pathLst>
              <a:path h="1896505" w="1846722">
                <a:moveTo>
                  <a:pt x="0" y="0"/>
                </a:moveTo>
                <a:lnTo>
                  <a:pt x="1846722" y="0"/>
                </a:lnTo>
                <a:lnTo>
                  <a:pt x="1846722" y="1896506"/>
                </a:lnTo>
                <a:lnTo>
                  <a:pt x="0" y="18965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3" id="33"/>
          <p:cNvSpPr txBox="true"/>
          <p:nvPr/>
        </p:nvSpPr>
        <p:spPr>
          <a:xfrm rot="0">
            <a:off x="433569" y="4900759"/>
            <a:ext cx="6731736" cy="2077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Jarduera:</a:t>
            </a:r>
          </a:p>
          <a:p>
            <a:pPr>
              <a:lnSpc>
                <a:spcPts val="1679"/>
              </a:lnSpc>
            </a:pPr>
            <a:r>
              <a:rPr lang="en-US" sz="1200" spc="4">
                <a:solidFill>
                  <a:srgbClr val="FFFFFF"/>
                </a:solidFill>
                <a:latin typeface="Raleway Bold"/>
              </a:rPr>
              <a:t>Costa Informalian, Pentsamendu Konputazionalari buruz ikasteaz gain, aurkikuntzez betetako mundu batean murgilduko zara. Galdera bakoitzak eta erantzun bakoitzak "informazioaren" balioa onartzera eramango zaituzte.</a:t>
            </a:r>
          </a:p>
          <a:p>
            <a:pPr>
              <a:lnSpc>
                <a:spcPts val="1260"/>
              </a:lnSpc>
            </a:pPr>
          </a:p>
          <a:p>
            <a:pPr>
              <a:lnSpc>
                <a:spcPts val="1679"/>
              </a:lnSpc>
            </a:pPr>
            <a:r>
              <a:rPr lang="en-US" sz="1200" spc="4">
                <a:solidFill>
                  <a:srgbClr val="FFFFFF"/>
                </a:solidFill>
                <a:latin typeface="Raleway Bold"/>
              </a:rPr>
              <a:t>Zure egitekoa "informazioaren" balioa aurkitzea da, ondo planteatutako galderen ahalmena eta tarteak banatzeko ahalmena erabiliz.</a:t>
            </a:r>
          </a:p>
          <a:p>
            <a:pPr>
              <a:lnSpc>
                <a:spcPts val="1260"/>
              </a:lnSpc>
            </a:pPr>
          </a:p>
          <a:p>
            <a:pPr marL="0" indent="0" lvl="1">
              <a:lnSpc>
                <a:spcPts val="1679"/>
              </a:lnSpc>
            </a:pPr>
            <a:r>
              <a:rPr lang="en-US" sz="1200" spc="4">
                <a:solidFill>
                  <a:srgbClr val="FFFFFF"/>
                </a:solidFill>
                <a:latin typeface="Raleway Bold"/>
              </a:rPr>
              <a:t>Uharte horretan, zenbaki sekretu bat dago 1 eta 100 artean. Baina hemen dago trikimailua: 7 galdera besterik ez duzu egin behar asmatzeko!</a:t>
            </a:r>
          </a:p>
        </p:txBody>
      </p:sp>
      <p:sp>
        <p:nvSpPr>
          <p:cNvPr name="TextBox 34" id="34"/>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8. JARDUERA: ZENBAKI SEKRETUA</a:t>
            </a:r>
          </a:p>
        </p:txBody>
      </p:sp>
      <p:sp>
        <p:nvSpPr>
          <p:cNvPr name="TextBox 35" id="35"/>
          <p:cNvSpPr txBox="true"/>
          <p:nvPr/>
        </p:nvSpPr>
        <p:spPr>
          <a:xfrm rot="0">
            <a:off x="433569" y="3790651"/>
            <a:ext cx="6807960" cy="5152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ea typeface="Raleway Bold"/>
              </a:rPr>
              <a:t>Helburua﻿:</a:t>
            </a:r>
          </a:p>
          <a:p>
            <a:pPr marL="0" indent="0" lvl="1">
              <a:lnSpc>
                <a:spcPts val="1679"/>
              </a:lnSpc>
            </a:pPr>
            <a:r>
              <a:rPr lang="en-US" sz="1200" spc="30">
                <a:solidFill>
                  <a:srgbClr val="394E63"/>
                </a:solidFill>
                <a:latin typeface="Raleway Bold"/>
              </a:rPr>
              <a:t>Mezuek duten informazioa zentzuz lantzea</a:t>
            </a:r>
          </a:p>
        </p:txBody>
      </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7" id="3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8" id="3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9" id="39"/>
          <p:cNvSpPr txBox="true"/>
          <p:nvPr/>
        </p:nvSpPr>
        <p:spPr>
          <a:xfrm rot="0">
            <a:off x="414132" y="7201063"/>
            <a:ext cx="4862205" cy="2182749"/>
          </a:xfrm>
          <a:prstGeom prst="rect">
            <a:avLst/>
          </a:prstGeom>
        </p:spPr>
        <p:txBody>
          <a:bodyPr anchor="t" rtlCol="false" tIns="0" lIns="0" bIns="0" rIns="0">
            <a:spAutoFit/>
          </a:bodyPr>
          <a:lstStyle/>
          <a:p>
            <a:pPr>
              <a:lnSpc>
                <a:spcPts val="1620"/>
              </a:lnSpc>
            </a:pPr>
            <a:r>
              <a:rPr lang="en-US" sz="1200" spc="4">
                <a:solidFill>
                  <a:srgbClr val="FFFFFF"/>
                </a:solidFill>
                <a:latin typeface="Raleway Bold"/>
              </a:rPr>
              <a:t>Kontuan izan…</a:t>
            </a:r>
          </a:p>
          <a:p>
            <a:pPr>
              <a:lnSpc>
                <a:spcPts val="1620"/>
              </a:lnSpc>
            </a:pPr>
          </a:p>
          <a:p>
            <a:pPr marL="259080" indent="-129540" lvl="1">
              <a:lnSpc>
                <a:spcPts val="1620"/>
              </a:lnSpc>
              <a:buFont typeface="Arial"/>
              <a:buChar char="•"/>
            </a:pPr>
            <a:r>
              <a:rPr lang="en-US" sz="1200" spc="4">
                <a:solidFill>
                  <a:srgbClr val="FFFFFF"/>
                </a:solidFill>
                <a:latin typeface="Raleway Bold"/>
              </a:rPr>
              <a:t>1000 tartea handitzeak ez du esan nahi 10 aldiz ahalegin handiagoa egin behar denik —hiru galdera gehiago baino ez dira behar—.</a:t>
            </a:r>
          </a:p>
          <a:p>
            <a:pPr marL="259080" indent="-129540" lvl="1">
              <a:lnSpc>
                <a:spcPts val="1620"/>
              </a:lnSpc>
              <a:buFont typeface="Arial"/>
              <a:buChar char="•"/>
            </a:pPr>
            <a:r>
              <a:rPr lang="en-US" sz="1200" spc="4">
                <a:solidFill>
                  <a:srgbClr val="FFFFFF"/>
                </a:solidFill>
                <a:latin typeface="Raleway Bold"/>
              </a:rPr>
              <a:t>Heina bikoizten den bakoitzean, beste galdera bat baino ez da behar erantzuna aurkitzeko.</a:t>
            </a:r>
          </a:p>
          <a:p>
            <a:pPr marL="259080" indent="-129540" lvl="1">
              <a:lnSpc>
                <a:spcPts val="1620"/>
              </a:lnSpc>
              <a:buFont typeface="Arial"/>
              <a:buChar char="•"/>
            </a:pPr>
            <a:r>
              <a:rPr lang="en-US" sz="1200" spc="4">
                <a:solidFill>
                  <a:srgbClr val="FFFFFF"/>
                </a:solidFill>
                <a:latin typeface="Raleway Bold"/>
              </a:rPr>
              <a:t>Informazio-bit bati dagokion/ez motako galdera baten erantzuna</a:t>
            </a:r>
          </a:p>
          <a:p>
            <a:pPr>
              <a:lnSpc>
                <a:spcPts val="1464"/>
              </a:lnSpc>
            </a:pPr>
          </a:p>
          <a:p>
            <a:pPr marL="0" indent="0" lvl="1">
              <a:lnSpc>
                <a:spcPts val="1536"/>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DAF_nXt0mGI</dc:identifier>
  <dcterms:modified xsi:type="dcterms:W3CDTF">2011-08-01T06:04:30Z</dcterms:modified>
  <cp:revision>1</cp:revision>
  <dc:title>COSTA INFORMALIA EUSK</dc:title>
</cp:coreProperties>
</file>